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sldIdLst>
    <p:sldId id="282" r:id="rId15"/>
    <p:sldId id="284" r:id="rId16"/>
    <p:sldId id="292" r:id="rId17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416" y="-11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327652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092490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957260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3963462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012696974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4110534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295364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374664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886161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94324948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81183011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867832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877461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252618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515485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3036798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44111724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114193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453226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566538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158150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33165320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8848665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6073500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09708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1718295"/>
      </p:ext>
    </p:extLst>
  </p:cSld>
  <p:clrMapOvr>
    <a:masterClrMapping/>
  </p:clrMapOvr>
  <p:transition xmlns:p14="http://schemas.microsoft.com/office/powerpoint/2010/main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06290"/>
      </p:ext>
    </p:extLst>
  </p:cSld>
  <p:clrMapOvr>
    <a:masterClrMapping/>
  </p:clrMapOvr>
  <p:transition xmlns:p14="http://schemas.microsoft.com/office/powerpoint/2010/main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21643"/>
      </p:ext>
    </p:extLst>
  </p:cSld>
  <p:clrMapOvr>
    <a:masterClrMapping/>
  </p:clrMapOvr>
  <p:transition xmlns:p14="http://schemas.microsoft.com/office/powerpoint/2010/main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38257027"/>
      </p:ext>
    </p:extLst>
  </p:cSld>
  <p:clrMapOvr>
    <a:masterClrMapping/>
  </p:clrMapOvr>
  <p:transition xmlns:p14="http://schemas.microsoft.com/office/powerpoint/2010/main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7972998"/>
      </p:ext>
    </p:extLst>
  </p:cSld>
  <p:clrMapOvr>
    <a:masterClrMapping/>
  </p:clrMapOvr>
  <p:transition xmlns:p14="http://schemas.microsoft.com/office/powerpoint/2010/main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4291078"/>
      </p:ext>
    </p:extLst>
  </p:cSld>
  <p:clrMapOvr>
    <a:masterClrMapping/>
  </p:clrMapOvr>
  <p:transition xmlns:p14="http://schemas.microsoft.com/office/powerpoint/2010/main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748270"/>
      </p:ext>
    </p:extLst>
  </p:cSld>
  <p:clrMapOvr>
    <a:masterClrMapping/>
  </p:clrMapOvr>
  <p:transition xmlns:p14="http://schemas.microsoft.com/office/powerpoint/2010/main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541127"/>
      </p:ext>
    </p:extLst>
  </p:cSld>
  <p:clrMapOvr>
    <a:masterClrMapping/>
  </p:clrMapOvr>
  <p:transition xmlns:p14="http://schemas.microsoft.com/office/powerpoint/2010/main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191032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2601956"/>
      </p:ext>
    </p:extLst>
  </p:cSld>
  <p:clrMapOvr>
    <a:masterClrMapping/>
  </p:clrMapOvr>
  <p:transition xmlns:p14="http://schemas.microsoft.com/office/powerpoint/2010/main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7936729"/>
      </p:ext>
    </p:extLst>
  </p:cSld>
  <p:clrMapOvr>
    <a:masterClrMapping/>
  </p:clrMapOvr>
  <p:transition xmlns:p14="http://schemas.microsoft.com/office/powerpoint/2010/main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8793971"/>
      </p:ext>
    </p:extLst>
  </p:cSld>
  <p:clrMapOvr>
    <a:masterClrMapping/>
  </p:clrMapOvr>
  <p:transition xmlns:p14="http://schemas.microsoft.com/office/powerpoint/2010/main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136296"/>
      </p:ext>
    </p:extLst>
  </p:cSld>
  <p:clrMapOvr>
    <a:masterClrMapping/>
  </p:clrMapOvr>
  <p:transition xmlns:p14="http://schemas.microsoft.com/office/powerpoint/2010/main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6502060"/>
      </p:ext>
    </p:extLst>
  </p:cSld>
  <p:clrMapOvr>
    <a:masterClrMapping/>
  </p:clrMapOvr>
  <p:transition xmlns:p14="http://schemas.microsoft.com/office/powerpoint/2010/main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9885614"/>
      </p:ext>
    </p:extLst>
  </p:cSld>
  <p:clrMapOvr>
    <a:masterClrMapping/>
  </p:clrMapOvr>
  <p:transition xmlns:p14="http://schemas.microsoft.com/office/powerpoint/2010/main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902294714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97535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817790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452586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110980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34562277"/>
      </p:ext>
    </p:extLst>
  </p:cSld>
  <p:clrMapOvr>
    <a:masterClrMapping/>
  </p:clrMapOvr>
  <p:transition xmlns:p14="http://schemas.microsoft.com/office/powerpoint/2010/main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49487296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19799195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9127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761079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112195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4838041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63499545"/>
      </p:ext>
    </p:extLst>
  </p:cSld>
  <p:clrMapOvr>
    <a:masterClrMapping/>
  </p:clrMapOvr>
  <p:transition xmlns:p14="http://schemas.microsoft.com/office/powerpoint/2010/main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1152694"/>
      </p:ext>
    </p:extLst>
  </p:cSld>
  <p:clrMapOvr>
    <a:masterClrMapping/>
  </p:clrMapOvr>
  <p:transition xmlns:p14="http://schemas.microsoft.com/office/powerpoint/2010/main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489730"/>
      </p:ext>
    </p:extLst>
  </p:cSld>
  <p:clrMapOvr>
    <a:masterClrMapping/>
  </p:clrMapOvr>
  <p:transition xmlns:p14="http://schemas.microsoft.com/office/powerpoint/2010/main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371765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591423"/>
      </p:ext>
    </p:extLst>
  </p:cSld>
  <p:clrMapOvr>
    <a:masterClrMapping/>
  </p:clrMapOvr>
  <p:transition xmlns:p14="http://schemas.microsoft.com/office/powerpoint/2010/main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018649"/>
      </p:ext>
    </p:extLst>
  </p:cSld>
  <p:clrMapOvr>
    <a:masterClrMapping/>
  </p:clrMapOvr>
  <p:transition xmlns:p14="http://schemas.microsoft.com/office/powerpoint/2010/main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040174491"/>
      </p:ext>
    </p:extLst>
  </p:cSld>
  <p:clrMapOvr>
    <a:masterClrMapping/>
  </p:clrMapOvr>
  <p:transition xmlns:p14="http://schemas.microsoft.com/office/powerpoint/2010/main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83055758"/>
      </p:ext>
    </p:extLst>
  </p:cSld>
  <p:clrMapOvr>
    <a:masterClrMapping/>
  </p:clrMapOvr>
  <p:transition xmlns:p14="http://schemas.microsoft.com/office/powerpoint/2010/main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15166"/>
      </p:ext>
    </p:extLst>
  </p:cSld>
  <p:clrMapOvr>
    <a:masterClrMapping/>
  </p:clrMapOvr>
  <p:transition xmlns:p14="http://schemas.microsoft.com/office/powerpoint/2010/main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8261094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2609651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728138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60557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921329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425884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48446711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009095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6898001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8892050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73212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93060891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7655680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0899017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952896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247383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46771586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8559122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70655004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2414565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332096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3826811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200044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93616398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889187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576000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0881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0950073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781252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61461151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4096488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876676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974056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277494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584604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48058430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3351297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8041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021457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860751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181878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45366628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84793736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80464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54387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6727062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7157719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822335450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694246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3452253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9124233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159684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0532586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676381636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72559615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460291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09830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956253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3346552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8971706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30428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211857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3371429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93544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640727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82542848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48555160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3352967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092884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742524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77172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103139900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72026433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410771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603994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499495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851055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67861933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826369586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247414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9046806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91542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488486680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2370151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13921276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28480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788678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48202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233793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83406161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>
              <a:sym typeface="Gill Sans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6537605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036319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81271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3" descr="Spargr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988368"/>
            <a:ext cx="7242327" cy="72530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/>
          </p:cNvSpPr>
          <p:nvPr/>
        </p:nvSpPr>
        <p:spPr bwMode="auto">
          <a:xfrm>
            <a:off x="885776" y="5524872"/>
            <a:ext cx="1102360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sv-SE" sz="3600" dirty="0"/>
              <a:t>Antag att </a:t>
            </a:r>
            <a:r>
              <a:rPr lang="sv-SE" sz="3600" dirty="0" err="1"/>
              <a:t>någon</a:t>
            </a:r>
            <a:r>
              <a:rPr lang="sv-SE" sz="3600" dirty="0"/>
              <a:t> skulle ha kunnat </a:t>
            </a:r>
            <a:r>
              <a:rPr lang="sv-SE" sz="3600" dirty="0" err="1"/>
              <a:t>sätta</a:t>
            </a:r>
            <a:r>
              <a:rPr lang="sv-SE" sz="3600" dirty="0"/>
              <a:t> in 1 </a:t>
            </a:r>
            <a:r>
              <a:rPr lang="sv-SE" sz="3600" dirty="0" err="1"/>
              <a:t>öre</a:t>
            </a:r>
            <a:r>
              <a:rPr lang="sv-SE" sz="3600" dirty="0"/>
              <a:t> (0,01 kr) </a:t>
            </a:r>
            <a:r>
              <a:rPr lang="sv-SE" sz="3600" dirty="0" err="1"/>
              <a:t>pa</a:t>
            </a:r>
            <a:r>
              <a:rPr lang="sv-SE" sz="3600" dirty="0"/>
              <a:t>̊ ett konto vid Kristi </a:t>
            </a:r>
            <a:r>
              <a:rPr lang="sv-SE" sz="3600" dirty="0" err="1"/>
              <a:t>födelse</a:t>
            </a:r>
            <a:r>
              <a:rPr lang="sv-SE" sz="3600" dirty="0"/>
              <a:t> (</a:t>
            </a:r>
            <a:r>
              <a:rPr lang="sv-SE" sz="3600" dirty="0" err="1"/>
              <a:t>år</a:t>
            </a:r>
            <a:r>
              <a:rPr lang="sv-SE" sz="3600" dirty="0"/>
              <a:t> 0). Vi antar vidare att </a:t>
            </a:r>
            <a:r>
              <a:rPr lang="sv-SE" sz="3600" dirty="0" err="1"/>
              <a:t>räntesatsen</a:t>
            </a:r>
            <a:r>
              <a:rPr lang="sv-SE" sz="3600" dirty="0"/>
              <a:t> varit 1 </a:t>
            </a:r>
            <a:r>
              <a:rPr lang="sv-SE" sz="3600" dirty="0" smtClean="0"/>
              <a:t>% och </a:t>
            </a:r>
            <a:r>
              <a:rPr lang="sv-SE" sz="3600" dirty="0"/>
              <a:t>att man varken satt in eller tagit ut </a:t>
            </a:r>
            <a:r>
              <a:rPr lang="sv-SE" sz="3600" dirty="0" err="1"/>
              <a:t>några</a:t>
            </a:r>
            <a:r>
              <a:rPr lang="sv-SE" sz="3600" dirty="0"/>
              <a:t> pengar fram till idag. Hur mycket pengar skulle i så fall finnas </a:t>
            </a:r>
            <a:r>
              <a:rPr lang="sv-SE" sz="3600" dirty="0" err="1"/>
              <a:t>pa</a:t>
            </a:r>
            <a:r>
              <a:rPr lang="sv-SE" sz="3600" dirty="0"/>
              <a:t>̊ kontot nu? </a:t>
            </a:r>
            <a:endParaRPr lang="sv-SE" sz="3600" dirty="0">
              <a:effectLst/>
            </a:endParaRPr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Ränta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på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ränta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 descr="Skärmavbild 2019-08-08 kl. 17.20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76" y="1996480"/>
            <a:ext cx="4244855" cy="35283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/>
          </p:cNvSpPr>
          <p:nvPr/>
        </p:nvSpPr>
        <p:spPr bwMode="auto">
          <a:xfrm>
            <a:off x="901700" y="38100"/>
            <a:ext cx="116078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Ränta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på</a:t>
            </a:r>
            <a:r>
              <a:rPr lang="en-US" sz="4500" b="1" dirty="0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4500" b="1" dirty="0" err="1" smtClean="0">
                <a:solidFill>
                  <a:srgbClr val="826F36"/>
                </a:solidFill>
                <a:ea typeface="ＭＳ Ｐゴシック" charset="0"/>
                <a:cs typeface="ＭＳ Ｐゴシック" charset="0"/>
              </a:rPr>
              <a:t>ränta</a:t>
            </a:r>
            <a:endParaRPr lang="en-US" sz="4500" b="1" dirty="0">
              <a:solidFill>
                <a:srgbClr val="826F36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669752" y="2500536"/>
            <a:ext cx="118093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sv-SE" sz="3600" dirty="0"/>
              <a:t>Eftersom </a:t>
            </a:r>
            <a:r>
              <a:rPr lang="sv-SE" sz="3600" dirty="0" err="1"/>
              <a:t>räntesatsen</a:t>
            </a:r>
            <a:r>
              <a:rPr lang="sv-SE" sz="3600" dirty="0"/>
              <a:t> </a:t>
            </a:r>
            <a:r>
              <a:rPr lang="sv-SE" sz="3600" dirty="0" err="1"/>
              <a:t>är</a:t>
            </a:r>
            <a:r>
              <a:rPr lang="sv-SE" sz="3600" dirty="0"/>
              <a:t> 1 % så </a:t>
            </a:r>
            <a:r>
              <a:rPr lang="sv-SE" sz="3600" dirty="0" err="1"/>
              <a:t>är</a:t>
            </a:r>
            <a:r>
              <a:rPr lang="sv-SE" sz="3600" dirty="0"/>
              <a:t> </a:t>
            </a:r>
            <a:r>
              <a:rPr lang="sv-SE" sz="3600" dirty="0" err="1" smtClean="0"/>
              <a:t>förändringsfaktorn</a:t>
            </a:r>
            <a:r>
              <a:rPr lang="sv-SE" sz="3600" dirty="0" smtClean="0"/>
              <a:t> </a:t>
            </a:r>
            <a:r>
              <a:rPr lang="sv-SE" sz="3600" dirty="0"/>
              <a:t>1,01. </a:t>
            </a:r>
            <a:endParaRPr lang="sv-SE" sz="3600" dirty="0" smtClean="0"/>
          </a:p>
          <a:p>
            <a:r>
              <a:rPr lang="sv-SE" sz="3600" dirty="0" smtClean="0"/>
              <a:t>Det </a:t>
            </a:r>
            <a:r>
              <a:rPr lang="sv-SE" sz="3600" dirty="0"/>
              <a:t>betyder att kapitalet </a:t>
            </a:r>
            <a:r>
              <a:rPr lang="sv-SE" sz="3600" dirty="0" err="1"/>
              <a:t>växer</a:t>
            </a:r>
            <a:r>
              <a:rPr lang="sv-SE" sz="3600" dirty="0"/>
              <a:t> så </a:t>
            </a:r>
            <a:r>
              <a:rPr lang="sv-SE" sz="3600" dirty="0" err="1"/>
              <a:t>här</a:t>
            </a:r>
            <a:r>
              <a:rPr lang="sv-SE" sz="3600" dirty="0"/>
              <a:t>: </a:t>
            </a:r>
            <a:endParaRPr lang="sv-SE" sz="36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30188" r="4716" b="32704"/>
          <a:stretch>
            <a:fillRect/>
          </a:stretch>
        </p:blipFill>
        <p:spPr bwMode="auto">
          <a:xfrm>
            <a:off x="10287000" y="139700"/>
            <a:ext cx="242252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/>
          <p:cNvSpPr/>
          <p:nvPr/>
        </p:nvSpPr>
        <p:spPr>
          <a:xfrm>
            <a:off x="669752" y="7757120"/>
            <a:ext cx="11665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 err="1"/>
              <a:t>År</a:t>
            </a:r>
            <a:r>
              <a:rPr lang="sv-SE" sz="3600" dirty="0"/>
              <a:t> 2020 skulle beloppet ha vuxit </a:t>
            </a:r>
            <a:r>
              <a:rPr lang="sv-SE" sz="3600" dirty="0" smtClean="0"/>
              <a:t>till:</a:t>
            </a:r>
          </a:p>
          <a:p>
            <a:r>
              <a:rPr lang="sv-SE" sz="3600" dirty="0" smtClean="0"/>
              <a:t>1,01</a:t>
            </a:r>
            <a:r>
              <a:rPr lang="sv-SE" sz="3600" baseline="30000" dirty="0" smtClean="0"/>
              <a:t>2 </a:t>
            </a:r>
            <a:r>
              <a:rPr lang="sv-SE" sz="3600" baseline="30000" dirty="0"/>
              <a:t>020</a:t>
            </a:r>
            <a:r>
              <a:rPr lang="sv-SE" sz="3600" dirty="0"/>
              <a:t> ∙ 0,01 kr ≈ 5,4 miljoner </a:t>
            </a:r>
            <a:r>
              <a:rPr lang="sv-SE" sz="3600" dirty="0" smtClean="0"/>
              <a:t>kr </a:t>
            </a:r>
            <a:endParaRPr lang="sv-SE" sz="3600" dirty="0"/>
          </a:p>
        </p:txBody>
      </p:sp>
      <p:pic>
        <p:nvPicPr>
          <p:cNvPr id="4" name="Bildobjekt 3" descr="Skärmavbild 2019-08-08 kl. 17.15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096" y="4084712"/>
            <a:ext cx="5310135" cy="35204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kt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D9EACA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F3E1"/>
      </a:accent5>
      <a:accent6>
        <a:srgbClr val="2D2D8A"/>
      </a:accent6>
      <a:hlink>
        <a:srgbClr val="009999"/>
      </a:hlink>
      <a:folHlink>
        <a:srgbClr val="99CC00"/>
      </a:folHlink>
    </a:clrScheme>
    <a:fontScheme name="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el och punkter - Vänster">
  <a:themeElements>
    <a:clrScheme name="Titel och punkter - Vän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Väns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Vän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el och punkter - 2 spalter">
  <a:themeElements>
    <a:clrScheme name="Titel och punkter - 2 spal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2 spal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2 spal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el och punkter - Höger">
  <a:themeElements>
    <a:clrScheme name="Titel och punkter - Hög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 - Hög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- Hög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el, punktformer och bild">
  <a:themeElements>
    <a:clrScheme name="Titel, punktformer och bi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, punktformer och bil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, punktformer och b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el och punkter">
  <a:themeElements>
    <a:clrScheme name="Titel och punk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punk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punk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el - Centrerad">
  <a:themeElements>
    <a:clrScheme name="Titel - Centrer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Centrerad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Centre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el och undertext">
  <a:themeElements>
    <a:clrScheme name="Titel och undertex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och undertex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och undertex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oto - Horisontellt">
  <a:themeElements>
    <a:clrScheme name="Foto - Horisontel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oto - Horisontell spegling">
  <a:themeElements>
    <a:clrScheme name="Foto - Horisontel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Horisontel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Horisontel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Foto - Vertikalt">
  <a:themeElements>
    <a:clrScheme name="Foto - Vertika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Foto - Vertikal spegling">
  <a:themeElements>
    <a:clrScheme name="Foto - Vertikal spegl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to - Vertikal spegling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oto - Vertikal spegl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el - Upptill">
  <a:themeElements>
    <a:clrScheme name="Titel - Upptil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el - Upptil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el - Uppti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om">
  <a:themeElements>
    <a:clrScheme name="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om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Pages>0</Pages>
  <Words>101</Words>
  <Characters>0</Characters>
  <Application>Microsoft Macintosh PowerPoint</Application>
  <PresentationFormat>Anpassad</PresentationFormat>
  <Lines>0</Lines>
  <Paragraphs>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14</vt:i4>
      </vt:variant>
      <vt:variant>
        <vt:lpstr>Bildrubriker</vt:lpstr>
      </vt:variant>
      <vt:variant>
        <vt:i4>3</vt:i4>
      </vt:variant>
    </vt:vector>
  </HeadingPairs>
  <TitlesOfParts>
    <vt:vector size="17" baseType="lpstr">
      <vt:lpstr>Punkter</vt:lpstr>
      <vt:lpstr>Titel - Centrerad</vt:lpstr>
      <vt:lpstr>Titel och undertext</vt:lpstr>
      <vt:lpstr>Foto - Horisontellt</vt:lpstr>
      <vt:lpstr>Foto - Horisontell spegling</vt:lpstr>
      <vt:lpstr>Foto - Vertikalt</vt:lpstr>
      <vt:lpstr>Foto - Vertikal spegling</vt:lpstr>
      <vt:lpstr>Titel - Upptill</vt:lpstr>
      <vt:lpstr>Tom</vt:lpstr>
      <vt:lpstr>Titel och punkter - Vänster</vt:lpstr>
      <vt:lpstr>Titel och punkter - 2 spalter</vt:lpstr>
      <vt:lpstr>Titel och punkter - Höger</vt:lpstr>
      <vt:lpstr>Titel, punktformer och bild</vt:lpstr>
      <vt:lpstr>Titel och punkter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/>
  <cp:keywords/>
  <dc:description/>
  <cp:lastModifiedBy>Conny Welén</cp:lastModifiedBy>
  <cp:revision>14</cp:revision>
  <dcterms:modified xsi:type="dcterms:W3CDTF">2019-08-08T15:21:00Z</dcterms:modified>
  <cp:category/>
</cp:coreProperties>
</file>