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C0E7"/>
    <a:srgbClr val="CF626A"/>
    <a:srgbClr val="9F3B51"/>
    <a:srgbClr val="812A67"/>
    <a:srgbClr val="FB93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98"/>
    <p:restoredTop sz="94694"/>
  </p:normalViewPr>
  <p:slideViewPr>
    <p:cSldViewPr snapToGrid="0" snapToObjects="1">
      <p:cViewPr>
        <p:scale>
          <a:sx n="145" d="100"/>
          <a:sy n="145" d="100"/>
        </p:scale>
        <p:origin x="-1328" y="-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11C530-35CD-6942-9A90-D4A173779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7F7130-F661-6C48-A48D-C6DFA7EA0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D214C1B-A7EC-1E4C-99ED-FFF157316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286-5C2C-4C41-A0D6-32E0DAAA23E5}" type="datetimeFigureOut">
              <a:rPr lang="sv-SE" smtClean="0"/>
              <a:t>2020-02-05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914CE26-2E4E-3146-B923-C5F586709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69EA2A-6FC6-1C4D-8EF3-454F0661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8DAF-C452-6548-B4B6-02DEDC9E6A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911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DA1164-074C-114C-AAC0-0C935F835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CEFE361-4298-344E-9710-AEA4B9A08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16E028-E7E8-A84E-BCCB-43192107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286-5C2C-4C41-A0D6-32E0DAAA23E5}" type="datetimeFigureOut">
              <a:rPr lang="sv-SE" smtClean="0"/>
              <a:t>2020-02-05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05F5EF3-D3B1-DB41-8939-3849E2645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496AB5E-FE62-9E4B-B917-B37F28A0B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8DAF-C452-6548-B4B6-02DEDC9E6A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910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FA9EC78-D6A0-614C-A762-4A3BC3166C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F653954-7632-2E4D-BFA5-69826A056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049235A-F5B7-6749-A11C-0F7A2E6A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286-5C2C-4C41-A0D6-32E0DAAA23E5}" type="datetimeFigureOut">
              <a:rPr lang="sv-SE" smtClean="0"/>
              <a:t>2020-02-05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DA29BBE-A145-234F-889A-DC9BB9BF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26D5EA-5CA1-D840-ACA6-884E069F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8DAF-C452-6548-B4B6-02DEDC9E6A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679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D65477-486C-DF42-B595-841A3027A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99C906F-E699-654D-B0AB-46700ABB6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7FEC4E4-EFAE-7349-89EF-5E5C7386E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286-5C2C-4C41-A0D6-32E0DAAA23E5}" type="datetimeFigureOut">
              <a:rPr lang="sv-SE" smtClean="0"/>
              <a:t>2020-02-05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650455D-7290-FC41-B656-57710210A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37EA56E-E3BC-F24D-90F7-0F11CB03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8DAF-C452-6548-B4B6-02DEDC9E6A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2380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8BA237-7586-7447-815F-04D758D0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E07E452-91A7-C34C-9083-CBDC870B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90EAA39-DACE-C944-A254-CDD73716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286-5C2C-4C41-A0D6-32E0DAAA23E5}" type="datetimeFigureOut">
              <a:rPr lang="sv-SE" smtClean="0"/>
              <a:t>2020-02-05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69F21A6-4EAA-6E42-A998-343C3EF92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5C7A600-3556-5741-B391-EC0E45B3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8DAF-C452-6548-B4B6-02DEDC9E6A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1925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5FA0EB-7F84-BC4B-9992-EBC7205E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E7DD5BE-70FF-E24A-8806-33BC9F645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6C06A1E-5A38-6246-A755-ECF3925D7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DDEC649-4D44-1C48-BE6F-FC5B74AC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286-5C2C-4C41-A0D6-32E0DAAA23E5}" type="datetimeFigureOut">
              <a:rPr lang="sv-SE" smtClean="0"/>
              <a:t>2020-02-05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9900B89-F5AC-A34B-81AE-F5C9562E7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3377229-A145-164D-AC5D-AB95C9D8C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8DAF-C452-6548-B4B6-02DEDC9E6A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7432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035B14-F0DD-C340-9664-5005F7BE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8AE01E-B67A-AC44-947C-4D5A16A2E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62A0237-45B0-D64A-8D5B-C5F897D46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9FA0931-30BA-6C4D-9445-0B30A991F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FCA3A9C-0751-4A41-8A67-EAEDAD2D2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8A6E3CD-9EAE-F946-BD58-178C5E06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286-5C2C-4C41-A0D6-32E0DAAA23E5}" type="datetimeFigureOut">
              <a:rPr lang="sv-SE" smtClean="0"/>
              <a:t>2020-02-05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6E6F94A-B20E-D740-A8FE-C3338D385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54C34E7-85CB-BB4B-88C7-A7C2E6D9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8DAF-C452-6548-B4B6-02DEDC9E6A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215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EBB4C1-2190-3845-B36D-89051FA9B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E87EFE8-8A9D-2047-B8B7-EFF07FD4B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286-5C2C-4C41-A0D6-32E0DAAA23E5}" type="datetimeFigureOut">
              <a:rPr lang="sv-SE" smtClean="0"/>
              <a:t>2020-02-05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34BBC69-FA19-814E-8027-71455C68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80E8FEC-5B7D-514B-A7E3-3A4C922C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8DAF-C452-6548-B4B6-02DEDC9E6A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592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6DB6E7F-B153-254A-8409-7C491566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286-5C2C-4C41-A0D6-32E0DAAA23E5}" type="datetimeFigureOut">
              <a:rPr lang="sv-SE" smtClean="0"/>
              <a:t>2020-02-05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39B9772-2757-AC46-BAAD-BD07F5796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089724B-7D85-DA45-8985-DA486CEA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8DAF-C452-6548-B4B6-02DEDC9E6A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040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A22381-85AE-604B-9CF1-7A4229D5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67AF5AE-599D-1641-8833-CE430A37B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038FF63-9CFA-DB4A-9F84-658E9EC61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866F55F-BDE9-7F45-B646-B7BF0AC8A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286-5C2C-4C41-A0D6-32E0DAAA23E5}" type="datetimeFigureOut">
              <a:rPr lang="sv-SE" smtClean="0"/>
              <a:t>2020-02-05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C34777E-CC9F-F246-A3EA-BAC583FA1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301DB8C-BE93-D74B-9C3F-27E082FE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8DAF-C452-6548-B4B6-02DEDC9E6A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377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F79D7F-130B-7C4C-A09A-1887EA3F7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C87D84A-D5A1-4642-8DF5-512C2A400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9EF712-0B1F-5D44-ACC9-D778ACB63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31D5386-292C-2F42-B745-2F89021CC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8286-5C2C-4C41-A0D6-32E0DAAA23E5}" type="datetimeFigureOut">
              <a:rPr lang="sv-SE" smtClean="0"/>
              <a:t>2020-02-05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804F1E8-056C-A44E-9F4C-4574A5A3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CB0D7F1-6A25-624C-B51C-9EC91DA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8DAF-C452-6548-B4B6-02DEDC9E6A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498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8B0A0D1-1AC0-FA4C-A4DE-0C076B3A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91E29DC-8B43-E648-8701-792441E21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6EC4B82-F716-B943-9868-93A54369B8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88286-5C2C-4C41-A0D6-32E0DAAA23E5}" type="datetimeFigureOut">
              <a:rPr lang="sv-SE" smtClean="0"/>
              <a:t>2020-02-05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68554D9-370F-9A48-AED5-74283B53B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948287E-8A61-6745-986E-E316D0A83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98DAF-C452-6548-B4B6-02DEDC9E6A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629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762920B-F6F9-174F-8D0C-79FB75CF2038}"/>
              </a:ext>
            </a:extLst>
          </p:cNvPr>
          <p:cNvSpPr/>
          <p:nvPr/>
        </p:nvSpPr>
        <p:spPr>
          <a:xfrm>
            <a:off x="581761" y="160523"/>
            <a:ext cx="11839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Z 4.4				                     Pythagoras sats.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EC45DBBE-A16D-E442-9FCA-099D1EB8C3DD}"/>
              </a:ext>
            </a:extLst>
          </p:cNvPr>
          <p:cNvGrpSpPr/>
          <p:nvPr/>
        </p:nvGrpSpPr>
        <p:grpSpPr>
          <a:xfrm>
            <a:off x="2345635" y="622188"/>
            <a:ext cx="9121689" cy="6235811"/>
            <a:chOff x="2737376" y="811463"/>
            <a:chExt cx="8729948" cy="5886013"/>
          </a:xfrm>
        </p:grpSpPr>
        <p:grpSp>
          <p:nvGrpSpPr>
            <p:cNvPr id="5" name="Grupp 4">
              <a:extLst>
                <a:ext uri="{FF2B5EF4-FFF2-40B4-BE49-F238E27FC236}">
                  <a16:creationId xmlns:a16="http://schemas.microsoft.com/office/drawing/2014/main" id="{C92E138C-21F5-034F-8746-16B0AE7A01DE}"/>
                </a:ext>
              </a:extLst>
            </p:cNvPr>
            <p:cNvGrpSpPr/>
            <p:nvPr/>
          </p:nvGrpSpPr>
          <p:grpSpPr>
            <a:xfrm rot="5400000">
              <a:off x="4159343" y="-610504"/>
              <a:ext cx="5886013" cy="8729948"/>
              <a:chOff x="3459337" y="0"/>
              <a:chExt cx="5273326" cy="6858000"/>
            </a:xfrm>
          </p:grpSpPr>
          <p:pic>
            <p:nvPicPr>
              <p:cNvPr id="3" name="Bildobjekt 2">
                <a:extLst>
                  <a:ext uri="{FF2B5EF4-FFF2-40B4-BE49-F238E27FC236}">
                    <a16:creationId xmlns:a16="http://schemas.microsoft.com/office/drawing/2014/main" id="{8B23B353-6B9C-B648-96C1-F6DD42718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59337" y="0"/>
                <a:ext cx="5273326" cy="6858000"/>
              </a:xfrm>
              <a:prstGeom prst="rect">
                <a:avLst/>
              </a:prstGeom>
            </p:spPr>
          </p:pic>
          <p:sp>
            <p:nvSpPr>
              <p:cNvPr id="4" name="Rektangel 3">
                <a:extLst>
                  <a:ext uri="{FF2B5EF4-FFF2-40B4-BE49-F238E27FC236}">
                    <a16:creationId xmlns:a16="http://schemas.microsoft.com/office/drawing/2014/main" id="{F593A731-BC7B-9044-8619-B36B8F350164}"/>
                  </a:ext>
                </a:extLst>
              </p:cNvPr>
              <p:cNvSpPr/>
              <p:nvPr/>
            </p:nvSpPr>
            <p:spPr>
              <a:xfrm>
                <a:off x="3612292" y="160522"/>
                <a:ext cx="4984861" cy="65369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59A9CA83-AEAD-F248-B8CD-97B1A78ED3F0}"/>
                </a:ext>
              </a:extLst>
            </p:cNvPr>
            <p:cNvSpPr/>
            <p:nvPr/>
          </p:nvSpPr>
          <p:spPr>
            <a:xfrm>
              <a:off x="5476935" y="896248"/>
              <a:ext cx="397769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000" b="1" dirty="0">
                  <a:solidFill>
                    <a:srgbClr val="812A67"/>
                  </a:solidFill>
                </a:rPr>
                <a:t>Aktivitet</a:t>
              </a:r>
              <a:r>
                <a:rPr lang="sv-SE" sz="2000" b="1" dirty="0">
                  <a:solidFill>
                    <a:srgbClr val="9F0002"/>
                  </a:solidFill>
                </a:rPr>
                <a:t> </a:t>
              </a:r>
              <a:r>
                <a:rPr lang="sv-SE" sz="2000" dirty="0"/>
                <a:t>Pussel med trianglar</a:t>
              </a:r>
              <a:endParaRPr lang="sv-SE" sz="2000" dirty="0">
                <a:effectLst/>
              </a:endParaRPr>
            </a:p>
          </p:txBody>
        </p:sp>
      </p:grpSp>
      <p:sp>
        <p:nvSpPr>
          <p:cNvPr id="15" name="Rektangel 14">
            <a:extLst>
              <a:ext uri="{FF2B5EF4-FFF2-40B4-BE49-F238E27FC236}">
                <a16:creationId xmlns:a16="http://schemas.microsoft.com/office/drawing/2014/main" id="{40D495A0-1F38-8041-A15A-79A1C1AD732F}"/>
              </a:ext>
            </a:extLst>
          </p:cNvPr>
          <p:cNvSpPr/>
          <p:nvPr/>
        </p:nvSpPr>
        <p:spPr>
          <a:xfrm>
            <a:off x="5089844" y="1043477"/>
            <a:ext cx="4889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/>
              <a:t>Materiel: </a:t>
            </a:r>
            <a:r>
              <a:rPr lang="sv-SE" sz="1600" dirty="0"/>
              <a:t>Linjal, sax, tejp, papper och penna </a:t>
            </a:r>
          </a:p>
          <a:p>
            <a:r>
              <a:rPr lang="sv-SE" sz="1600" b="1" dirty="0"/>
              <a:t>Antal deltagare: </a:t>
            </a:r>
            <a:r>
              <a:rPr lang="sv-SE" sz="1600" dirty="0"/>
              <a:t>1–2 </a:t>
            </a:r>
            <a:r>
              <a:rPr lang="sv-SE" sz="1600" dirty="0" err="1"/>
              <a:t>st</a:t>
            </a:r>
            <a:r>
              <a:rPr lang="sv-SE" sz="1600" dirty="0"/>
              <a:t>  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5DEC14E-9ABD-744A-91A4-6AF6EA3F744A}"/>
              </a:ext>
            </a:extLst>
          </p:cNvPr>
          <p:cNvSpPr/>
          <p:nvPr/>
        </p:nvSpPr>
        <p:spPr>
          <a:xfrm>
            <a:off x="3114693" y="1695567"/>
            <a:ext cx="6354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Rita en rätvinklig triangel. Kalla sidornas längder för </a:t>
            </a:r>
            <a:r>
              <a:rPr lang="sv-SE" i="1" dirty="0"/>
              <a:t>a</a:t>
            </a:r>
            <a:r>
              <a:rPr lang="sv-SE" dirty="0"/>
              <a:t>, </a:t>
            </a:r>
            <a:r>
              <a:rPr lang="sv-SE" i="1" dirty="0"/>
              <a:t>b </a:t>
            </a:r>
            <a:r>
              <a:rPr lang="sv-SE" dirty="0"/>
              <a:t>och </a:t>
            </a:r>
            <a:r>
              <a:rPr lang="sv-SE" i="1" dirty="0"/>
              <a:t>c</a:t>
            </a:r>
            <a:r>
              <a:rPr lang="sv-SE" dirty="0"/>
              <a:t>. 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FD26A51C-919C-7C4D-8CA8-EDB3A8284CD2}"/>
              </a:ext>
            </a:extLst>
          </p:cNvPr>
          <p:cNvSpPr txBox="1"/>
          <p:nvPr/>
        </p:nvSpPr>
        <p:spPr>
          <a:xfrm>
            <a:off x="2767750" y="1695567"/>
            <a:ext cx="377687" cy="338554"/>
          </a:xfrm>
          <a:prstGeom prst="rect">
            <a:avLst/>
          </a:prstGeom>
          <a:solidFill>
            <a:srgbClr val="9F3B5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A.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781224EB-EBF5-0442-8EA3-8DE5AB938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071" y="1165969"/>
            <a:ext cx="1770685" cy="1457503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428978AD-9AF2-584F-99C2-BE4BF02A0FED}"/>
              </a:ext>
            </a:extLst>
          </p:cNvPr>
          <p:cNvSpPr txBox="1"/>
          <p:nvPr/>
        </p:nvSpPr>
        <p:spPr>
          <a:xfrm>
            <a:off x="2767750" y="2173878"/>
            <a:ext cx="377687" cy="338554"/>
          </a:xfrm>
          <a:prstGeom prst="rect">
            <a:avLst/>
          </a:prstGeom>
          <a:solidFill>
            <a:srgbClr val="9F3B5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B.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9A663B67-056B-D041-B9C2-FB80E4E99D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4" t="2669"/>
          <a:stretch/>
        </p:blipFill>
        <p:spPr>
          <a:xfrm>
            <a:off x="4091676" y="2480820"/>
            <a:ext cx="2112078" cy="2205313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2D10974C-A1CF-A24B-924D-72C4E087D50C}"/>
              </a:ext>
            </a:extLst>
          </p:cNvPr>
          <p:cNvSpPr/>
          <p:nvPr/>
        </p:nvSpPr>
        <p:spPr>
          <a:xfrm>
            <a:off x="3145437" y="2184483"/>
            <a:ext cx="6354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Rita tre kvadrater med sidorna </a:t>
            </a:r>
            <a:r>
              <a:rPr lang="sv-SE" i="1" dirty="0"/>
              <a:t>a</a:t>
            </a:r>
            <a:r>
              <a:rPr lang="sv-SE" dirty="0"/>
              <a:t>, </a:t>
            </a:r>
            <a:r>
              <a:rPr lang="sv-SE" i="1" dirty="0"/>
              <a:t>b </a:t>
            </a:r>
            <a:r>
              <a:rPr lang="sv-SE" dirty="0"/>
              <a:t>och </a:t>
            </a:r>
            <a:r>
              <a:rPr lang="sv-SE" i="1" dirty="0"/>
              <a:t>c </a:t>
            </a:r>
            <a:r>
              <a:rPr lang="sv-SE" dirty="0"/>
              <a:t>enligt bilden. 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E36CFB9A-886A-FE4B-87F5-6F545E16C94C}"/>
              </a:ext>
            </a:extLst>
          </p:cNvPr>
          <p:cNvSpPr txBox="1"/>
          <p:nvPr/>
        </p:nvSpPr>
        <p:spPr>
          <a:xfrm>
            <a:off x="6717634" y="2873779"/>
            <a:ext cx="377687" cy="338554"/>
          </a:xfrm>
          <a:prstGeom prst="rect">
            <a:avLst/>
          </a:prstGeom>
          <a:solidFill>
            <a:srgbClr val="9F3B5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C.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BBD71D07-69CE-EF4C-93BF-729A32C98AD4}"/>
              </a:ext>
            </a:extLst>
          </p:cNvPr>
          <p:cNvSpPr/>
          <p:nvPr/>
        </p:nvSpPr>
        <p:spPr>
          <a:xfrm>
            <a:off x="7149993" y="2804699"/>
            <a:ext cx="2550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Teckna uttryck för arean av de tre kvadraterna. 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EC42192C-EEE4-8A4C-8161-B083907470E3}"/>
              </a:ext>
            </a:extLst>
          </p:cNvPr>
          <p:cNvSpPr txBox="1"/>
          <p:nvPr/>
        </p:nvSpPr>
        <p:spPr>
          <a:xfrm>
            <a:off x="6747053" y="3615472"/>
            <a:ext cx="377687" cy="338554"/>
          </a:xfrm>
          <a:prstGeom prst="rect">
            <a:avLst/>
          </a:prstGeom>
          <a:solidFill>
            <a:srgbClr val="9F3B5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D4760DAB-0C53-2D41-B39A-EC92DF62DB8E}"/>
              </a:ext>
            </a:extLst>
          </p:cNvPr>
          <p:cNvSpPr/>
          <p:nvPr/>
        </p:nvSpPr>
        <p:spPr>
          <a:xfrm>
            <a:off x="7155068" y="3626551"/>
            <a:ext cx="2239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Klipp ut kvadraterna.  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E30FD539-FF16-424E-AA9D-1749CD4FD9D5}"/>
              </a:ext>
            </a:extLst>
          </p:cNvPr>
          <p:cNvSpPr txBox="1"/>
          <p:nvPr/>
        </p:nvSpPr>
        <p:spPr>
          <a:xfrm>
            <a:off x="2793362" y="4673650"/>
            <a:ext cx="377687" cy="338554"/>
          </a:xfrm>
          <a:prstGeom prst="rect">
            <a:avLst/>
          </a:prstGeom>
          <a:solidFill>
            <a:srgbClr val="9F3B5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E.</a:t>
            </a:r>
          </a:p>
        </p:txBody>
      </p:sp>
      <p:pic>
        <p:nvPicPr>
          <p:cNvPr id="30" name="Bildobjekt 29">
            <a:extLst>
              <a:ext uri="{FF2B5EF4-FFF2-40B4-BE49-F238E27FC236}">
                <a16:creationId xmlns:a16="http://schemas.microsoft.com/office/drawing/2014/main" id="{0574D368-861A-6E42-8B98-C20EA6D07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4284" y="5141816"/>
            <a:ext cx="2112078" cy="1467853"/>
          </a:xfrm>
          <a:prstGeom prst="rect">
            <a:avLst/>
          </a:prstGeom>
        </p:spPr>
      </p:pic>
      <p:sp>
        <p:nvSpPr>
          <p:cNvPr id="31" name="textruta 30">
            <a:extLst>
              <a:ext uri="{FF2B5EF4-FFF2-40B4-BE49-F238E27FC236}">
                <a16:creationId xmlns:a16="http://schemas.microsoft.com/office/drawing/2014/main" id="{76EB8ED6-F06C-2842-A35E-DA4AC5BBB478}"/>
              </a:ext>
            </a:extLst>
          </p:cNvPr>
          <p:cNvSpPr txBox="1"/>
          <p:nvPr/>
        </p:nvSpPr>
        <p:spPr>
          <a:xfrm>
            <a:off x="8252479" y="5345113"/>
            <a:ext cx="377687" cy="338554"/>
          </a:xfrm>
          <a:prstGeom prst="rect">
            <a:avLst/>
          </a:prstGeom>
          <a:solidFill>
            <a:srgbClr val="9F3B5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F.</a:t>
            </a:r>
          </a:p>
        </p:txBody>
      </p:sp>
      <p:pic>
        <p:nvPicPr>
          <p:cNvPr id="32" name="Bildobjekt 31">
            <a:extLst>
              <a:ext uri="{FF2B5EF4-FFF2-40B4-BE49-F238E27FC236}">
                <a16:creationId xmlns:a16="http://schemas.microsoft.com/office/drawing/2014/main" id="{5385D32F-6FBD-2E41-B38F-E709103CA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116" y="5228074"/>
            <a:ext cx="2145742" cy="1514840"/>
          </a:xfrm>
          <a:prstGeom prst="rect">
            <a:avLst/>
          </a:prstGeom>
        </p:spPr>
      </p:pic>
      <p:sp>
        <p:nvSpPr>
          <p:cNvPr id="33" name="Rektangel 32">
            <a:extLst>
              <a:ext uri="{FF2B5EF4-FFF2-40B4-BE49-F238E27FC236}">
                <a16:creationId xmlns:a16="http://schemas.microsoft.com/office/drawing/2014/main" id="{6A666168-3107-E24C-8B9C-2249816758D9}"/>
              </a:ext>
            </a:extLst>
          </p:cNvPr>
          <p:cNvSpPr/>
          <p:nvPr/>
        </p:nvSpPr>
        <p:spPr>
          <a:xfrm>
            <a:off x="8669360" y="5291113"/>
            <a:ext cx="2433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Mät ut sträckan </a:t>
            </a:r>
            <a:r>
              <a:rPr lang="sv-SE" i="1" dirty="0"/>
              <a:t>a </a:t>
            </a:r>
            <a:r>
              <a:rPr lang="sv-SE" dirty="0"/>
              <a:t>längs den större kvadratens sida, som på bilden. 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8CB3CF17-C8DA-E840-AD81-324486667CE5}"/>
              </a:ext>
            </a:extLst>
          </p:cNvPr>
          <p:cNvSpPr/>
          <p:nvPr/>
        </p:nvSpPr>
        <p:spPr>
          <a:xfrm>
            <a:off x="3171049" y="4613137"/>
            <a:ext cx="5820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Lägg de två minsta kvadraterna sida vid sida, som på bilden. Tejpa ihop de båda kvadraterna på baksidan. </a:t>
            </a:r>
          </a:p>
        </p:txBody>
      </p:sp>
    </p:spTree>
    <p:extLst>
      <p:ext uri="{BB962C8B-B14F-4D97-AF65-F5344CB8AC3E}">
        <p14:creationId xmlns:p14="http://schemas.microsoft.com/office/powerpoint/2010/main" val="158188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20" grpId="0" animBg="1"/>
      <p:bldP spid="19" grpId="0"/>
      <p:bldP spid="22" grpId="0" animBg="1"/>
      <p:bldP spid="23" grpId="0"/>
      <p:bldP spid="24" grpId="0" animBg="1"/>
      <p:bldP spid="25" grpId="0"/>
      <p:bldP spid="28" grpId="0" animBg="1"/>
      <p:bldP spid="31" grpId="0" animBg="1"/>
      <p:bldP spid="33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 2">
            <a:extLst>
              <a:ext uri="{FF2B5EF4-FFF2-40B4-BE49-F238E27FC236}">
                <a16:creationId xmlns:a16="http://schemas.microsoft.com/office/drawing/2014/main" id="{57FCC996-0E4A-9545-9E3A-AF63AAFDD45D}"/>
              </a:ext>
            </a:extLst>
          </p:cNvPr>
          <p:cNvGrpSpPr/>
          <p:nvPr/>
        </p:nvGrpSpPr>
        <p:grpSpPr>
          <a:xfrm rot="5400000">
            <a:off x="3681569" y="-1131844"/>
            <a:ext cx="6235811" cy="9121689"/>
            <a:chOff x="3459337" y="0"/>
            <a:chExt cx="5273326" cy="6858000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DFD24B1B-7E88-ED41-B139-D0474D733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9337" y="0"/>
              <a:ext cx="5273326" cy="6858000"/>
            </a:xfrm>
            <a:prstGeom prst="rect">
              <a:avLst/>
            </a:prstGeom>
          </p:spPr>
        </p:pic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9DF3439F-A09D-B341-974A-151B24EE6A51}"/>
                </a:ext>
              </a:extLst>
            </p:cNvPr>
            <p:cNvSpPr/>
            <p:nvPr/>
          </p:nvSpPr>
          <p:spPr>
            <a:xfrm>
              <a:off x="3612292" y="160522"/>
              <a:ext cx="4984861" cy="65369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3" name="textruta 12">
            <a:extLst>
              <a:ext uri="{FF2B5EF4-FFF2-40B4-BE49-F238E27FC236}">
                <a16:creationId xmlns:a16="http://schemas.microsoft.com/office/drawing/2014/main" id="{F67EA104-5DCD-2B49-8B6B-AB5D756DB619}"/>
              </a:ext>
            </a:extLst>
          </p:cNvPr>
          <p:cNvSpPr txBox="1"/>
          <p:nvPr/>
        </p:nvSpPr>
        <p:spPr>
          <a:xfrm>
            <a:off x="2806348" y="499597"/>
            <a:ext cx="377687" cy="338554"/>
          </a:xfrm>
          <a:prstGeom prst="rect">
            <a:avLst/>
          </a:prstGeom>
          <a:solidFill>
            <a:srgbClr val="9F3B5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ED38B94-8D9D-8748-A85A-0FB4A2C17D26}"/>
              </a:ext>
            </a:extLst>
          </p:cNvPr>
          <p:cNvSpPr/>
          <p:nvPr/>
        </p:nvSpPr>
        <p:spPr>
          <a:xfrm>
            <a:off x="3184035" y="471337"/>
            <a:ext cx="7720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Sammanbind den högra punkten av sträckan med två hörn som på bilden. 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6748EE9-60E2-CF4B-95D2-597CF676F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930" y="861298"/>
            <a:ext cx="3051908" cy="2129385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8000631F-172C-6344-8593-90EA05688353}"/>
              </a:ext>
            </a:extLst>
          </p:cNvPr>
          <p:cNvSpPr txBox="1"/>
          <p:nvPr/>
        </p:nvSpPr>
        <p:spPr>
          <a:xfrm>
            <a:off x="2806348" y="3018943"/>
            <a:ext cx="377687" cy="338554"/>
          </a:xfrm>
          <a:prstGeom prst="rect">
            <a:avLst/>
          </a:prstGeom>
          <a:solidFill>
            <a:srgbClr val="9F3B5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H.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C148775-DF87-5F45-9473-473670AB7DF3}"/>
              </a:ext>
            </a:extLst>
          </p:cNvPr>
          <p:cNvSpPr/>
          <p:nvPr/>
        </p:nvSpPr>
        <p:spPr>
          <a:xfrm>
            <a:off x="3184035" y="2990683"/>
            <a:ext cx="7720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Klipp längs de streckade linjerna. Du får då ett pussel med tre bitar. 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E92B1DD0-8E88-DD4F-A394-B75D2635FC7D}"/>
              </a:ext>
            </a:extLst>
          </p:cNvPr>
          <p:cNvSpPr txBox="1"/>
          <p:nvPr/>
        </p:nvSpPr>
        <p:spPr>
          <a:xfrm>
            <a:off x="2806348" y="3727934"/>
            <a:ext cx="377687" cy="338554"/>
          </a:xfrm>
          <a:prstGeom prst="rect">
            <a:avLst/>
          </a:prstGeom>
          <a:solidFill>
            <a:srgbClr val="9F3B5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I.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9DAC9D2D-3C77-4840-8DB4-567339A144A1}"/>
              </a:ext>
            </a:extLst>
          </p:cNvPr>
          <p:cNvSpPr/>
          <p:nvPr/>
        </p:nvSpPr>
        <p:spPr>
          <a:xfrm>
            <a:off x="3184035" y="3699674"/>
            <a:ext cx="7720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Lägg de tre bitarna i kvadraten med sidan </a:t>
            </a:r>
            <a:r>
              <a:rPr lang="sv-SE" i="1" dirty="0"/>
              <a:t>c </a:t>
            </a:r>
            <a:r>
              <a:rPr lang="sv-SE" dirty="0"/>
              <a:t>så att denna blir helt täckt. 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1105F8E4-683F-4742-A84D-D1B218B7C110}"/>
              </a:ext>
            </a:extLst>
          </p:cNvPr>
          <p:cNvSpPr txBox="1"/>
          <p:nvPr/>
        </p:nvSpPr>
        <p:spPr>
          <a:xfrm>
            <a:off x="2806348" y="4469330"/>
            <a:ext cx="377687" cy="338554"/>
          </a:xfrm>
          <a:prstGeom prst="rect">
            <a:avLst/>
          </a:prstGeom>
          <a:solidFill>
            <a:srgbClr val="9F3B5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J.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8BFB839-705C-9848-A231-30CEEE4BD1B1}"/>
              </a:ext>
            </a:extLst>
          </p:cNvPr>
          <p:cNvSpPr/>
          <p:nvPr/>
        </p:nvSpPr>
        <p:spPr>
          <a:xfrm>
            <a:off x="3184035" y="4441070"/>
            <a:ext cx="7720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Fundera över resultatet. Vad kommer ni fram till? 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618CEDCE-73FE-5D44-94B8-C59BEB31EAE6}"/>
              </a:ext>
            </a:extLst>
          </p:cNvPr>
          <p:cNvSpPr txBox="1"/>
          <p:nvPr/>
        </p:nvSpPr>
        <p:spPr>
          <a:xfrm>
            <a:off x="2806348" y="5241155"/>
            <a:ext cx="377687" cy="338554"/>
          </a:xfrm>
          <a:prstGeom prst="rect">
            <a:avLst/>
          </a:prstGeom>
          <a:solidFill>
            <a:srgbClr val="9F3B5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K.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42ADA2D5-68A7-384B-92B4-8A18790657AA}"/>
              </a:ext>
            </a:extLst>
          </p:cNvPr>
          <p:cNvSpPr/>
          <p:nvPr/>
        </p:nvSpPr>
        <p:spPr>
          <a:xfrm>
            <a:off x="3184035" y="5212895"/>
            <a:ext cx="7720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Jämför ert resultat med en annan grupp.</a:t>
            </a:r>
          </a:p>
        </p:txBody>
      </p:sp>
    </p:spTree>
    <p:extLst>
      <p:ext uri="{BB962C8B-B14F-4D97-AF65-F5344CB8AC3E}">
        <p14:creationId xmlns:p14="http://schemas.microsoft.com/office/powerpoint/2010/main" val="16822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F56BBA6-7FCD-E94C-B8E7-BEED52EEE7AE}"/>
              </a:ext>
            </a:extLst>
          </p:cNvPr>
          <p:cNvSpPr/>
          <p:nvPr/>
        </p:nvSpPr>
        <p:spPr>
          <a:xfrm>
            <a:off x="5253627" y="98616"/>
            <a:ext cx="18460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Pythagoras sats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5F1AD30-8291-E948-8CB8-E1EE8D52062B}"/>
              </a:ext>
            </a:extLst>
          </p:cNvPr>
          <p:cNvSpPr/>
          <p:nvPr/>
        </p:nvSpPr>
        <p:spPr>
          <a:xfrm>
            <a:off x="998208" y="709793"/>
            <a:ext cx="3913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 olika sidorna i en </a:t>
            </a:r>
            <a:r>
              <a:rPr lang="sv-SE" i="1" dirty="0">
                <a:solidFill>
                  <a:srgbClr val="C00000"/>
                </a:solidFill>
              </a:rPr>
              <a:t>rätvinklig triangel </a:t>
            </a:r>
            <a:r>
              <a:rPr lang="sv-SE" dirty="0"/>
              <a:t>kallas </a:t>
            </a:r>
            <a:r>
              <a:rPr lang="sv-SE" i="1" dirty="0">
                <a:solidFill>
                  <a:srgbClr val="C00000"/>
                </a:solidFill>
              </a:rPr>
              <a:t>kateter</a:t>
            </a:r>
            <a:r>
              <a:rPr lang="sv-SE" i="1" dirty="0"/>
              <a:t> </a:t>
            </a:r>
            <a:r>
              <a:rPr lang="sv-SE" dirty="0"/>
              <a:t>och </a:t>
            </a:r>
            <a:r>
              <a:rPr lang="sv-SE" i="1" dirty="0">
                <a:solidFill>
                  <a:srgbClr val="C00000"/>
                </a:solidFill>
              </a:rPr>
              <a:t>hypotenusa</a:t>
            </a:r>
            <a:r>
              <a:rPr lang="sv-SE" dirty="0"/>
              <a:t>.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64838AE-02CE-6648-B8AC-D8B7323F0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137" t="4571" r="756" b="1776"/>
          <a:stretch/>
        </p:blipFill>
        <p:spPr>
          <a:xfrm>
            <a:off x="5465997" y="679769"/>
            <a:ext cx="1985794" cy="1172533"/>
          </a:xfrm>
          <a:prstGeom prst="rtTriangle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E5F1903-8D94-E142-BD09-146FE687A654}"/>
              </a:ext>
            </a:extLst>
          </p:cNvPr>
          <p:cNvSpPr/>
          <p:nvPr/>
        </p:nvSpPr>
        <p:spPr>
          <a:xfrm>
            <a:off x="6018347" y="1782030"/>
            <a:ext cx="881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Katet</a:t>
            </a:r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B2716CC-2F15-5046-A344-EE8CA10207BF}"/>
              </a:ext>
            </a:extLst>
          </p:cNvPr>
          <p:cNvSpPr/>
          <p:nvPr/>
        </p:nvSpPr>
        <p:spPr>
          <a:xfrm>
            <a:off x="4762861" y="1081369"/>
            <a:ext cx="881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Katet</a:t>
            </a:r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F253489-1123-714F-9257-AFD1D6B810C0}"/>
              </a:ext>
            </a:extLst>
          </p:cNvPr>
          <p:cNvSpPr/>
          <p:nvPr/>
        </p:nvSpPr>
        <p:spPr>
          <a:xfrm>
            <a:off x="6347090" y="861568"/>
            <a:ext cx="1588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Hypotenusa</a:t>
            </a:r>
            <a:r>
              <a:rPr lang="sv-SE" dirty="0"/>
              <a:t>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5D0F84A-803D-9C42-B30E-7A15F3146E03}"/>
              </a:ext>
            </a:extLst>
          </p:cNvPr>
          <p:cNvSpPr/>
          <p:nvPr/>
        </p:nvSpPr>
        <p:spPr>
          <a:xfrm>
            <a:off x="998208" y="1279060"/>
            <a:ext cx="3142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 båda </a:t>
            </a:r>
            <a:r>
              <a:rPr lang="sv-SE" dirty="0">
                <a:solidFill>
                  <a:srgbClr val="C00000"/>
                </a:solidFill>
              </a:rPr>
              <a:t>kateterna är vinkelben </a:t>
            </a:r>
            <a:r>
              <a:rPr lang="sv-SE" dirty="0"/>
              <a:t>till den räta vinkeln. 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B4BC8F9-20E9-F846-B1CA-589097AF1B30}"/>
              </a:ext>
            </a:extLst>
          </p:cNvPr>
          <p:cNvSpPr/>
          <p:nvPr/>
        </p:nvSpPr>
        <p:spPr>
          <a:xfrm>
            <a:off x="895240" y="2263910"/>
            <a:ext cx="5123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den här triangeln är kateterna 3 cm och 4 cm långa. Hypotenusan är 5 cm lång. 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47262C33-B3EA-8644-93AF-CF43B77F2610}"/>
              </a:ext>
            </a:extLst>
          </p:cNvPr>
          <p:cNvGrpSpPr/>
          <p:nvPr/>
        </p:nvGrpSpPr>
        <p:grpSpPr>
          <a:xfrm>
            <a:off x="1442333" y="2988675"/>
            <a:ext cx="2264549" cy="1717964"/>
            <a:chOff x="6467725" y="3039543"/>
            <a:chExt cx="2264549" cy="1717964"/>
          </a:xfrm>
        </p:grpSpPr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F79359A5-A4C4-2F4B-9A1B-B450BF052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2137" t="4571" r="756" b="1776"/>
            <a:stretch/>
          </p:blipFill>
          <p:spPr>
            <a:xfrm>
              <a:off x="6746480" y="3264402"/>
              <a:ext cx="1985794" cy="1172533"/>
            </a:xfrm>
            <a:prstGeom prst="rtTriangle">
              <a:avLst/>
            </a:prstGeom>
          </p:spPr>
        </p:pic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FCE5B548-E8DE-E041-80E0-D5C5D1454A5C}"/>
                </a:ext>
              </a:extLst>
            </p:cNvPr>
            <p:cNvSpPr/>
            <p:nvPr/>
          </p:nvSpPr>
          <p:spPr>
            <a:xfrm>
              <a:off x="6467725" y="3726067"/>
              <a:ext cx="4237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3</a:t>
              </a:r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595EDB6E-8920-A748-9D00-8BCDC649B2DC}"/>
                </a:ext>
              </a:extLst>
            </p:cNvPr>
            <p:cNvSpPr/>
            <p:nvPr/>
          </p:nvSpPr>
          <p:spPr>
            <a:xfrm>
              <a:off x="7461228" y="4388175"/>
              <a:ext cx="4237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4</a:t>
              </a:r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CED324C1-F7DD-4749-84D0-57B7038B8198}"/>
                </a:ext>
              </a:extLst>
            </p:cNvPr>
            <p:cNvSpPr/>
            <p:nvPr/>
          </p:nvSpPr>
          <p:spPr>
            <a:xfrm>
              <a:off x="7673096" y="3481336"/>
              <a:ext cx="4237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5</a:t>
              </a:r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1F2174C1-4BD7-2444-A6B0-05A62A310C45}"/>
                </a:ext>
              </a:extLst>
            </p:cNvPr>
            <p:cNvSpPr/>
            <p:nvPr/>
          </p:nvSpPr>
          <p:spPr>
            <a:xfrm>
              <a:off x="7739377" y="3039543"/>
              <a:ext cx="6954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(cm)</a:t>
              </a:r>
            </a:p>
          </p:txBody>
        </p:sp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8EDA5CAD-65E2-F847-98C3-5FEE0B0B0B81}"/>
              </a:ext>
            </a:extLst>
          </p:cNvPr>
          <p:cNvSpPr/>
          <p:nvPr/>
        </p:nvSpPr>
        <p:spPr>
          <a:xfrm>
            <a:off x="4512462" y="3017201"/>
            <a:ext cx="3511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Om man ritar ut kvadrater vid varje sida i triangeln ser det ut så här: 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DA2FBD43-DACA-8E4D-878A-9681BAD20506}"/>
              </a:ext>
            </a:extLst>
          </p:cNvPr>
          <p:cNvSpPr/>
          <p:nvPr/>
        </p:nvSpPr>
        <p:spPr>
          <a:xfrm>
            <a:off x="8576247" y="2862649"/>
            <a:ext cx="924172" cy="923289"/>
          </a:xfrm>
          <a:prstGeom prst="rect">
            <a:avLst/>
          </a:prstGeom>
          <a:solidFill>
            <a:srgbClr val="B6C0E7"/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0A92907F-092D-D245-B9D2-368929A82DCB}"/>
              </a:ext>
            </a:extLst>
          </p:cNvPr>
          <p:cNvSpPr/>
          <p:nvPr/>
        </p:nvSpPr>
        <p:spPr>
          <a:xfrm>
            <a:off x="9500417" y="3799800"/>
            <a:ext cx="1590094" cy="1589704"/>
          </a:xfrm>
          <a:prstGeom prst="rect">
            <a:avLst/>
          </a:prstGeom>
          <a:solidFill>
            <a:srgbClr val="B6C0E7"/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E5193040-1B52-6647-8B3C-66D091BAFAD3}"/>
              </a:ext>
            </a:extLst>
          </p:cNvPr>
          <p:cNvSpPr/>
          <p:nvPr/>
        </p:nvSpPr>
        <p:spPr>
          <a:xfrm rot="18022461">
            <a:off x="9838700" y="1594023"/>
            <a:ext cx="1873875" cy="1842736"/>
          </a:xfrm>
          <a:prstGeom prst="rect">
            <a:avLst/>
          </a:prstGeom>
          <a:solidFill>
            <a:srgbClr val="B6C0E7"/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DAC47EC0-E78F-8C41-9B59-BDC03C4FF759}"/>
              </a:ext>
            </a:extLst>
          </p:cNvPr>
          <p:cNvSpPr/>
          <p:nvPr/>
        </p:nvSpPr>
        <p:spPr>
          <a:xfrm>
            <a:off x="4558705" y="3770492"/>
            <a:ext cx="3511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 olika kvadraternas areor är: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C96E0CE3-4B69-944D-A053-7C1F0087BAAA}"/>
              </a:ext>
            </a:extLst>
          </p:cNvPr>
          <p:cNvSpPr/>
          <p:nvPr/>
        </p:nvSpPr>
        <p:spPr>
          <a:xfrm>
            <a:off x="8590257" y="3090423"/>
            <a:ext cx="896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9 cm</a:t>
            </a:r>
            <a:r>
              <a:rPr lang="sv-SE" sz="2400" b="1" baseline="30000" dirty="0"/>
              <a:t>2</a:t>
            </a:r>
            <a:endParaRPr lang="sv-SE" sz="2400" b="1" dirty="0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E3990267-C17F-1344-8EC0-EFED1F8FC50B}"/>
              </a:ext>
            </a:extLst>
          </p:cNvPr>
          <p:cNvSpPr/>
          <p:nvPr/>
        </p:nvSpPr>
        <p:spPr>
          <a:xfrm>
            <a:off x="9777806" y="4284913"/>
            <a:ext cx="1068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16 cm</a:t>
            </a:r>
            <a:r>
              <a:rPr lang="sv-SE" sz="2400" b="1" baseline="30000" dirty="0"/>
              <a:t>2</a:t>
            </a:r>
            <a:endParaRPr lang="sv-SE" sz="2400" b="1" dirty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6EBDE34D-F958-1A44-89F8-AA30EE0CCD44}"/>
              </a:ext>
            </a:extLst>
          </p:cNvPr>
          <p:cNvSpPr/>
          <p:nvPr/>
        </p:nvSpPr>
        <p:spPr>
          <a:xfrm>
            <a:off x="10295464" y="2263910"/>
            <a:ext cx="1068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25 cm</a:t>
            </a:r>
            <a:r>
              <a:rPr lang="sv-SE" sz="2400" b="1" baseline="30000" dirty="0"/>
              <a:t>2</a:t>
            </a:r>
            <a:endParaRPr lang="sv-SE" sz="2400" b="1" dirty="0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41478DEB-309F-F641-A6DF-9FDA57273C27}"/>
              </a:ext>
            </a:extLst>
          </p:cNvPr>
          <p:cNvSpPr/>
          <p:nvPr/>
        </p:nvSpPr>
        <p:spPr>
          <a:xfrm>
            <a:off x="4419206" y="4505265"/>
            <a:ext cx="4326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 två mindre kvadraterna har sammanlagt samma area som den stora kvadraten: 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CC33C0CB-235E-8642-9252-3DD5228A0878}"/>
              </a:ext>
            </a:extLst>
          </p:cNvPr>
          <p:cNvSpPr/>
          <p:nvPr/>
        </p:nvSpPr>
        <p:spPr>
          <a:xfrm>
            <a:off x="4763137" y="5249778"/>
            <a:ext cx="2826998" cy="4001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000" dirty="0"/>
              <a:t> 9 cm</a:t>
            </a:r>
            <a:r>
              <a:rPr lang="sv-SE" sz="2000" baseline="30000" dirty="0"/>
              <a:t>2</a:t>
            </a:r>
            <a:r>
              <a:rPr lang="sv-SE" sz="2000" dirty="0"/>
              <a:t> + 16 cm</a:t>
            </a:r>
            <a:r>
              <a:rPr lang="sv-SE" sz="2000" baseline="30000" dirty="0"/>
              <a:t>2</a:t>
            </a:r>
            <a:r>
              <a:rPr lang="sv-SE" sz="2000" dirty="0"/>
              <a:t> = 25 cm</a:t>
            </a:r>
            <a:r>
              <a:rPr lang="sv-SE" sz="2000" baseline="30000" dirty="0"/>
              <a:t>2</a:t>
            </a:r>
            <a:r>
              <a:rPr lang="sv-SE" sz="2000" dirty="0"/>
              <a:t> </a:t>
            </a:r>
          </a:p>
        </p:txBody>
      </p:sp>
      <p:grpSp>
        <p:nvGrpSpPr>
          <p:cNvPr id="33" name="Grupp 32">
            <a:extLst>
              <a:ext uri="{FF2B5EF4-FFF2-40B4-BE49-F238E27FC236}">
                <a16:creationId xmlns:a16="http://schemas.microsoft.com/office/drawing/2014/main" id="{730F36F5-8DF6-704B-B317-2959655FBD88}"/>
              </a:ext>
            </a:extLst>
          </p:cNvPr>
          <p:cNvGrpSpPr/>
          <p:nvPr/>
        </p:nvGrpSpPr>
        <p:grpSpPr>
          <a:xfrm>
            <a:off x="9454174" y="2842835"/>
            <a:ext cx="1669954" cy="1017030"/>
            <a:chOff x="9454174" y="2842835"/>
            <a:chExt cx="1669954" cy="1017030"/>
          </a:xfrm>
        </p:grpSpPr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C69C6457-ED7D-3448-99F9-6203675D7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2137" t="4571" r="756" b="1776"/>
            <a:stretch/>
          </p:blipFill>
          <p:spPr>
            <a:xfrm>
              <a:off x="9500417" y="2842835"/>
              <a:ext cx="1623711" cy="956965"/>
            </a:xfrm>
            <a:prstGeom prst="rtTriangle">
              <a:avLst/>
            </a:prstGeom>
          </p:spPr>
        </p:pic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F556CBA4-1D98-BB44-BB16-4AE13FD00502}"/>
                </a:ext>
              </a:extLst>
            </p:cNvPr>
            <p:cNvSpPr/>
            <p:nvPr/>
          </p:nvSpPr>
          <p:spPr>
            <a:xfrm>
              <a:off x="9454174" y="3213534"/>
              <a:ext cx="42373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1400" dirty="0"/>
                <a:t>3</a:t>
              </a:r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CE98805C-6A0C-234D-AA8C-090704F890B5}"/>
                </a:ext>
              </a:extLst>
            </p:cNvPr>
            <p:cNvSpPr/>
            <p:nvPr/>
          </p:nvSpPr>
          <p:spPr>
            <a:xfrm>
              <a:off x="10029014" y="3552088"/>
              <a:ext cx="42373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1400" dirty="0"/>
                <a:t>4</a:t>
              </a: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144641F2-B2EC-8C4B-8704-C1ABF53D35D1}"/>
                </a:ext>
              </a:extLst>
            </p:cNvPr>
            <p:cNvSpPr/>
            <p:nvPr/>
          </p:nvSpPr>
          <p:spPr>
            <a:xfrm>
              <a:off x="10005464" y="3187912"/>
              <a:ext cx="42373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1400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54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0" grpId="0"/>
      <p:bldP spid="17" grpId="0"/>
      <p:bldP spid="20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18DD095-90B0-204C-B9DA-93ECE884EA40}"/>
              </a:ext>
            </a:extLst>
          </p:cNvPr>
          <p:cNvSpPr/>
          <p:nvPr/>
        </p:nvSpPr>
        <p:spPr>
          <a:xfrm>
            <a:off x="883128" y="971239"/>
            <a:ext cx="4026866" cy="147732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För ungefär 2 500 år sedan bevisade den grekiske matematikern </a:t>
            </a:r>
            <a:r>
              <a:rPr lang="sv-SE" dirty="0">
                <a:solidFill>
                  <a:srgbClr val="C00000"/>
                </a:solidFill>
              </a:rPr>
              <a:t>Pythagoras</a:t>
            </a:r>
            <a:r>
              <a:rPr lang="sv-SE" dirty="0"/>
              <a:t> att</a:t>
            </a:r>
          </a:p>
          <a:p>
            <a:r>
              <a:rPr lang="sv-SE" dirty="0"/>
              <a:t>för </a:t>
            </a:r>
            <a:r>
              <a:rPr lang="sv-SE" b="1" dirty="0">
                <a:solidFill>
                  <a:srgbClr val="C00000"/>
                </a:solidFill>
              </a:rPr>
              <a:t>alla rätvinkliga trianglar </a:t>
            </a:r>
            <a:r>
              <a:rPr lang="sv-SE" dirty="0"/>
              <a:t>gäller det att den sammanlagda </a:t>
            </a:r>
            <a:r>
              <a:rPr lang="sv-SE" b="1" dirty="0">
                <a:solidFill>
                  <a:srgbClr val="C00000"/>
                </a:solidFill>
              </a:rPr>
              <a:t>arean av kvadrat I och II är lika med arean av kvadrat III</a:t>
            </a:r>
            <a:r>
              <a:rPr lang="sv-SE" dirty="0"/>
              <a:t>. 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60D2B19D-98F9-8640-9C0D-41BA014A33DA}"/>
              </a:ext>
            </a:extLst>
          </p:cNvPr>
          <p:cNvGrpSpPr/>
          <p:nvPr/>
        </p:nvGrpSpPr>
        <p:grpSpPr>
          <a:xfrm>
            <a:off x="5747703" y="362301"/>
            <a:ext cx="2530665" cy="3066699"/>
            <a:chOff x="5674551" y="456789"/>
            <a:chExt cx="3120759" cy="3811051"/>
          </a:xfrm>
        </p:grpSpPr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4E342D63-3884-5243-A7FE-5D771A25C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2137" t="4571" r="756" b="1776"/>
            <a:stretch/>
          </p:blipFill>
          <p:spPr>
            <a:xfrm>
              <a:off x="6598721" y="1721171"/>
              <a:ext cx="1623711" cy="956965"/>
            </a:xfrm>
            <a:prstGeom prst="rtTriangle">
              <a:avLst/>
            </a:prstGeom>
          </p:spPr>
        </p:pic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64627D40-4B8F-4B41-8132-CB6A7851FF26}"/>
                </a:ext>
              </a:extLst>
            </p:cNvPr>
            <p:cNvSpPr/>
            <p:nvPr/>
          </p:nvSpPr>
          <p:spPr>
            <a:xfrm>
              <a:off x="5674551" y="1740985"/>
              <a:ext cx="924172" cy="923289"/>
            </a:xfrm>
            <a:prstGeom prst="rect">
              <a:avLst/>
            </a:prstGeom>
            <a:solidFill>
              <a:srgbClr val="B6C0E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EAAF7DC5-3E2E-D94F-8FF8-0C996212A36A}"/>
                </a:ext>
              </a:extLst>
            </p:cNvPr>
            <p:cNvSpPr/>
            <p:nvPr/>
          </p:nvSpPr>
          <p:spPr>
            <a:xfrm>
              <a:off x="6598721" y="2678136"/>
              <a:ext cx="1590094" cy="1589704"/>
            </a:xfrm>
            <a:prstGeom prst="rect">
              <a:avLst/>
            </a:prstGeom>
            <a:solidFill>
              <a:srgbClr val="B6C0E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57843A87-CB2A-9B48-AB1A-24F10F51698A}"/>
                </a:ext>
              </a:extLst>
            </p:cNvPr>
            <p:cNvSpPr/>
            <p:nvPr/>
          </p:nvSpPr>
          <p:spPr>
            <a:xfrm rot="18022461">
              <a:off x="6937004" y="472359"/>
              <a:ext cx="1873875" cy="1842736"/>
            </a:xfrm>
            <a:prstGeom prst="rect">
              <a:avLst/>
            </a:prstGeom>
            <a:solidFill>
              <a:srgbClr val="B6C0E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B807B3AD-9868-C042-A0AD-33A5B7465C75}"/>
                </a:ext>
              </a:extLst>
            </p:cNvPr>
            <p:cNvSpPr/>
            <p:nvPr/>
          </p:nvSpPr>
          <p:spPr>
            <a:xfrm>
              <a:off x="5996126" y="1968820"/>
              <a:ext cx="38305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b="1" dirty="0"/>
                <a:t>I</a:t>
              </a:r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16081CF9-ABAD-FE4F-B569-B8319F41043B}"/>
                </a:ext>
              </a:extLst>
            </p:cNvPr>
            <p:cNvSpPr/>
            <p:nvPr/>
          </p:nvSpPr>
          <p:spPr>
            <a:xfrm>
              <a:off x="7204703" y="3163249"/>
              <a:ext cx="553198" cy="573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b="1" dirty="0"/>
                <a:t>II</a:t>
              </a:r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B61213DF-9420-7948-80DD-55196468BA17}"/>
                </a:ext>
              </a:extLst>
            </p:cNvPr>
            <p:cNvSpPr/>
            <p:nvPr/>
          </p:nvSpPr>
          <p:spPr>
            <a:xfrm>
              <a:off x="7637542" y="1162894"/>
              <a:ext cx="5512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b="1" dirty="0"/>
                <a:t>III</a:t>
              </a:r>
            </a:p>
          </p:txBody>
        </p:sp>
      </p:grpSp>
      <p:sp>
        <p:nvSpPr>
          <p:cNvPr id="12" name="Rektangel 11">
            <a:extLst>
              <a:ext uri="{FF2B5EF4-FFF2-40B4-BE49-F238E27FC236}">
                <a16:creationId xmlns:a16="http://schemas.microsoft.com/office/drawing/2014/main" id="{1168659E-21DF-174B-89DD-D6D420F55A34}"/>
              </a:ext>
            </a:extLst>
          </p:cNvPr>
          <p:cNvSpPr/>
          <p:nvPr/>
        </p:nvSpPr>
        <p:spPr>
          <a:xfrm>
            <a:off x="883129" y="2701584"/>
            <a:ext cx="4026865" cy="461665"/>
          </a:xfrm>
          <a:prstGeom prst="rect">
            <a:avLst/>
          </a:prstGeom>
          <a:gradFill flip="none" rotWithShape="1">
            <a:gsLst>
              <a:gs pos="0">
                <a:srgbClr val="CF626A">
                  <a:tint val="66000"/>
                  <a:satMod val="160000"/>
                </a:srgbClr>
              </a:gs>
              <a:gs pos="50000">
                <a:srgbClr val="CF626A">
                  <a:tint val="44500"/>
                  <a:satMod val="160000"/>
                </a:srgbClr>
              </a:gs>
              <a:gs pos="100000">
                <a:srgbClr val="CF626A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8E2503"/>
            </a:solidFill>
          </a:ln>
        </p:spPr>
        <p:txBody>
          <a:bodyPr wrap="square">
            <a:spAutoFit/>
          </a:bodyPr>
          <a:lstStyle/>
          <a:p>
            <a:r>
              <a:rPr lang="sv-SE" sz="2400" dirty="0"/>
              <a:t>  Detta kallas </a:t>
            </a:r>
            <a:r>
              <a:rPr lang="sv-SE" sz="2400" i="1" dirty="0"/>
              <a:t>Pythagoras sats</a:t>
            </a:r>
            <a:endParaRPr lang="sv-SE" sz="240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F49DC50-70ED-5B45-A6F5-C5A94D1B098E}"/>
              </a:ext>
            </a:extLst>
          </p:cNvPr>
          <p:cNvSpPr/>
          <p:nvPr/>
        </p:nvSpPr>
        <p:spPr>
          <a:xfrm>
            <a:off x="883128" y="4905981"/>
            <a:ext cx="4026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Om vi betecknar längderna av </a:t>
            </a:r>
            <a:r>
              <a:rPr lang="sv-SE" dirty="0">
                <a:solidFill>
                  <a:srgbClr val="C00000"/>
                </a:solidFill>
              </a:rPr>
              <a:t>kateterna</a:t>
            </a:r>
            <a:r>
              <a:rPr lang="sv-SE" dirty="0"/>
              <a:t> för </a:t>
            </a:r>
            <a:r>
              <a:rPr lang="sv-SE" i="1" dirty="0">
                <a:solidFill>
                  <a:srgbClr val="C00000"/>
                </a:solidFill>
              </a:rPr>
              <a:t>a </a:t>
            </a:r>
            <a:r>
              <a:rPr lang="sv-SE" dirty="0">
                <a:solidFill>
                  <a:srgbClr val="C00000"/>
                </a:solidFill>
              </a:rPr>
              <a:t>och </a:t>
            </a:r>
            <a:r>
              <a:rPr lang="sv-SE" i="1" dirty="0">
                <a:solidFill>
                  <a:srgbClr val="C00000"/>
                </a:solidFill>
              </a:rPr>
              <a:t>b </a:t>
            </a:r>
            <a:r>
              <a:rPr lang="sv-SE" dirty="0"/>
              <a:t>samt 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hypotenusans</a:t>
            </a:r>
            <a:r>
              <a:rPr lang="sv-SE" dirty="0"/>
              <a:t> längd för </a:t>
            </a:r>
            <a:r>
              <a:rPr lang="sv-SE" i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sv-SE" i="1" dirty="0"/>
              <a:t> </a:t>
            </a:r>
            <a:r>
              <a:rPr lang="sv-SE" dirty="0"/>
              <a:t>kan vi skriva Pythagoras sats så här: 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8DD36A07-3F5A-0E42-AFCE-F9BACCF23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795" y="4151612"/>
            <a:ext cx="5608407" cy="243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6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63A6463-D078-AC4B-8BF7-7104B1FCDC0C}"/>
              </a:ext>
            </a:extLst>
          </p:cNvPr>
          <p:cNvSpPr/>
          <p:nvPr/>
        </p:nvSpPr>
        <p:spPr>
          <a:xfrm>
            <a:off x="2124714" y="125784"/>
            <a:ext cx="7665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den rätvinkliga triangeln </a:t>
            </a:r>
            <a:r>
              <a:rPr lang="sv-SE" i="1" dirty="0"/>
              <a:t>ABC </a:t>
            </a:r>
            <a:r>
              <a:rPr lang="sv-SE" dirty="0"/>
              <a:t>är hypotenusan 14 cm och en av kateterna 5 cm.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A26D31D-1AB2-EA4C-9859-DD0EE9322719}"/>
              </a:ext>
            </a:extLst>
          </p:cNvPr>
          <p:cNvSpPr/>
          <p:nvPr/>
        </p:nvSpPr>
        <p:spPr>
          <a:xfrm>
            <a:off x="2124714" y="495116"/>
            <a:ext cx="6867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Hur lång är den andra kateten? Avrunda till tiondels centimeter. 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713730F-38B9-8D49-A4B0-30065D71413A}"/>
              </a:ext>
            </a:extLst>
          </p:cNvPr>
          <p:cNvSpPr/>
          <p:nvPr/>
        </p:nvSpPr>
        <p:spPr>
          <a:xfrm>
            <a:off x="495797" y="1425809"/>
            <a:ext cx="2042966" cy="276999"/>
          </a:xfrm>
          <a:prstGeom prst="rect">
            <a:avLst/>
          </a:prstGeom>
          <a:gradFill flip="none" rotWithShape="1">
            <a:gsLst>
              <a:gs pos="0">
                <a:srgbClr val="FB8567">
                  <a:tint val="66000"/>
                  <a:satMod val="160000"/>
                </a:srgbClr>
              </a:gs>
              <a:gs pos="50000">
                <a:srgbClr val="FB8567">
                  <a:tint val="44500"/>
                  <a:satMod val="160000"/>
                </a:srgbClr>
              </a:gs>
              <a:gs pos="100000">
                <a:srgbClr val="FB8567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8E2503"/>
            </a:solidFill>
          </a:ln>
        </p:spPr>
        <p:txBody>
          <a:bodyPr wrap="square">
            <a:spAutoFit/>
          </a:bodyPr>
          <a:lstStyle/>
          <a:p>
            <a:r>
              <a:rPr lang="sv-SE" sz="1200" dirty="0"/>
              <a:t>Vi börjar med att rita en figur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995FB93-86C2-BE49-B184-D61564B80A0B}"/>
              </a:ext>
            </a:extLst>
          </p:cNvPr>
          <p:cNvSpPr/>
          <p:nvPr/>
        </p:nvSpPr>
        <p:spPr>
          <a:xfrm>
            <a:off x="6743436" y="1592327"/>
            <a:ext cx="1628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</a:t>
            </a:r>
            <a:r>
              <a:rPr lang="sv-SE" baseline="30000" dirty="0">
                <a:latin typeface="Bradley Hand" pitchFamily="2" charset="77"/>
              </a:rPr>
              <a:t>2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b</a:t>
            </a:r>
            <a:r>
              <a:rPr lang="sv-SE" baseline="30000" dirty="0">
                <a:latin typeface="Bradley Hand" pitchFamily="2" charset="77"/>
              </a:rPr>
              <a:t>2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c</a:t>
            </a:r>
            <a:r>
              <a:rPr lang="sv-SE" baseline="30000" dirty="0">
                <a:latin typeface="Bradley Hand" pitchFamily="2" charset="77"/>
              </a:rPr>
              <a:t>2</a:t>
            </a:r>
            <a:r>
              <a:rPr lang="sv-SE" dirty="0">
                <a:latin typeface="Bradley Hand" pitchFamily="2" charset="77"/>
              </a:rPr>
              <a:t>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D6ADA3DA-5A78-FD44-8C52-EE984D3D7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137" t="4571" r="756" b="1776"/>
          <a:stretch/>
        </p:blipFill>
        <p:spPr>
          <a:xfrm>
            <a:off x="3699623" y="1259459"/>
            <a:ext cx="1985794" cy="1172533"/>
          </a:xfrm>
          <a:prstGeom prst="rtTriangle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7D3B6028-7B9A-C44B-B6FF-C7064A415286}"/>
              </a:ext>
            </a:extLst>
          </p:cNvPr>
          <p:cNvSpPr/>
          <p:nvPr/>
        </p:nvSpPr>
        <p:spPr>
          <a:xfrm>
            <a:off x="3420868" y="1718831"/>
            <a:ext cx="642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5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102405B-C819-A440-878F-98DB8EF0FFF8}"/>
              </a:ext>
            </a:extLst>
          </p:cNvPr>
          <p:cNvSpPr/>
          <p:nvPr/>
        </p:nvSpPr>
        <p:spPr>
          <a:xfrm>
            <a:off x="4414371" y="2380939"/>
            <a:ext cx="642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x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5081CF5-B8FE-504D-9100-7FAFEA252632}"/>
              </a:ext>
            </a:extLst>
          </p:cNvPr>
          <p:cNvSpPr/>
          <p:nvPr/>
        </p:nvSpPr>
        <p:spPr>
          <a:xfrm>
            <a:off x="4626239" y="1570417"/>
            <a:ext cx="642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14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85D15FF-E9EC-6C4D-9511-7B3A589FB543}"/>
              </a:ext>
            </a:extLst>
          </p:cNvPr>
          <p:cNvSpPr/>
          <p:nvPr/>
        </p:nvSpPr>
        <p:spPr>
          <a:xfrm>
            <a:off x="4479895" y="1187081"/>
            <a:ext cx="695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(cm)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ACB28CB-A283-4044-BDD2-0C47A9B02B64}"/>
              </a:ext>
            </a:extLst>
          </p:cNvPr>
          <p:cNvSpPr/>
          <p:nvPr/>
        </p:nvSpPr>
        <p:spPr>
          <a:xfrm>
            <a:off x="495797" y="1803018"/>
            <a:ext cx="1628917" cy="461665"/>
          </a:xfrm>
          <a:prstGeom prst="rect">
            <a:avLst/>
          </a:prstGeom>
          <a:gradFill flip="none" rotWithShape="1">
            <a:gsLst>
              <a:gs pos="0">
                <a:srgbClr val="FB8567">
                  <a:tint val="66000"/>
                  <a:satMod val="160000"/>
                </a:srgbClr>
              </a:gs>
              <a:gs pos="50000">
                <a:srgbClr val="FB8567">
                  <a:tint val="44500"/>
                  <a:satMod val="160000"/>
                </a:srgbClr>
              </a:gs>
              <a:gs pos="100000">
                <a:srgbClr val="FB8567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8E2503"/>
            </a:solidFill>
          </a:ln>
        </p:spPr>
        <p:txBody>
          <a:bodyPr wrap="square">
            <a:spAutoFit/>
          </a:bodyPr>
          <a:lstStyle/>
          <a:p>
            <a:r>
              <a:rPr lang="sv-SE" sz="1200" dirty="0"/>
              <a:t>Antag i figuren att den okända kateten är </a:t>
            </a:r>
            <a:r>
              <a:rPr lang="sv-SE" sz="1200" i="1" dirty="0"/>
              <a:t>x.</a:t>
            </a:r>
            <a:endParaRPr lang="sv-SE" sz="120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6383BD2-CA0D-C54F-ACBB-A9F4DA4B7D5A}"/>
              </a:ext>
            </a:extLst>
          </p:cNvPr>
          <p:cNvSpPr/>
          <p:nvPr/>
        </p:nvSpPr>
        <p:spPr>
          <a:xfrm>
            <a:off x="8907204" y="1626498"/>
            <a:ext cx="1850590" cy="276999"/>
          </a:xfrm>
          <a:prstGeom prst="rect">
            <a:avLst/>
          </a:prstGeom>
          <a:gradFill flip="none" rotWithShape="1">
            <a:gsLst>
              <a:gs pos="0">
                <a:srgbClr val="FB8567">
                  <a:tint val="66000"/>
                  <a:satMod val="160000"/>
                </a:srgbClr>
              </a:gs>
              <a:gs pos="50000">
                <a:srgbClr val="FB8567">
                  <a:tint val="44500"/>
                  <a:satMod val="160000"/>
                </a:srgbClr>
              </a:gs>
              <a:gs pos="100000">
                <a:srgbClr val="FB8567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8E2503"/>
            </a:solidFill>
          </a:ln>
        </p:spPr>
        <p:txBody>
          <a:bodyPr wrap="square">
            <a:spAutoFit/>
          </a:bodyPr>
          <a:lstStyle/>
          <a:p>
            <a:r>
              <a:rPr lang="sv-SE" sz="1200" dirty="0"/>
              <a:t>Vi skriver Pythagoras sats.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4E7E3D9-5512-2441-8212-5DC7F2560837}"/>
              </a:ext>
            </a:extLst>
          </p:cNvPr>
          <p:cNvSpPr/>
          <p:nvPr/>
        </p:nvSpPr>
        <p:spPr>
          <a:xfrm>
            <a:off x="3871581" y="2829844"/>
            <a:ext cx="1628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5</a:t>
            </a:r>
            <a:r>
              <a:rPr lang="sv-SE" baseline="30000" dirty="0">
                <a:latin typeface="Bradley Hand" pitchFamily="2" charset="77"/>
              </a:rPr>
              <a:t>2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x</a:t>
            </a:r>
            <a:r>
              <a:rPr lang="sv-SE" baseline="30000" dirty="0">
                <a:latin typeface="Bradley Hand" pitchFamily="2" charset="77"/>
              </a:rPr>
              <a:t>2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14</a:t>
            </a:r>
            <a:r>
              <a:rPr lang="sv-SE" baseline="30000" dirty="0">
                <a:latin typeface="Bradley Hand" pitchFamily="2" charset="77"/>
              </a:rPr>
              <a:t>2</a:t>
            </a:r>
            <a:r>
              <a:rPr lang="sv-SE" dirty="0">
                <a:latin typeface="Bradley Hand" pitchFamily="2" charset="77"/>
              </a:rPr>
              <a:t> 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14B9E6B-A027-A54E-B848-CF3744B4ACFB}"/>
              </a:ext>
            </a:extLst>
          </p:cNvPr>
          <p:cNvSpPr/>
          <p:nvPr/>
        </p:nvSpPr>
        <p:spPr>
          <a:xfrm>
            <a:off x="3857148" y="3242996"/>
            <a:ext cx="1628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25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x</a:t>
            </a:r>
            <a:r>
              <a:rPr lang="sv-SE" baseline="30000" dirty="0">
                <a:latin typeface="Bradley Hand" pitchFamily="2" charset="77"/>
              </a:rPr>
              <a:t>2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196 </a:t>
            </a:r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63E121E8-F299-2A41-ACCA-FCCFCDB91963}"/>
              </a:ext>
            </a:extLst>
          </p:cNvPr>
          <p:cNvGrpSpPr/>
          <p:nvPr/>
        </p:nvGrpSpPr>
        <p:grpSpPr>
          <a:xfrm>
            <a:off x="3303877" y="3586825"/>
            <a:ext cx="3121201" cy="369332"/>
            <a:chOff x="4333138" y="3673726"/>
            <a:chExt cx="3121201" cy="369332"/>
          </a:xfrm>
        </p:grpSpPr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807FDA0F-9E7B-E14B-9DBB-AD031DA088D9}"/>
                </a:ext>
              </a:extLst>
            </p:cNvPr>
            <p:cNvSpPr txBox="1"/>
            <p:nvPr/>
          </p:nvSpPr>
          <p:spPr>
            <a:xfrm>
              <a:off x="5680195" y="3673726"/>
              <a:ext cx="177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cs typeface="Bradley Hand Bold"/>
                </a:rPr>
                <a:t>=</a:t>
              </a:r>
              <a:r>
                <a:rPr lang="sv-SE" dirty="0">
                  <a:latin typeface="Bradley Hand Bold"/>
                  <a:cs typeface="Bradley Hand Bold"/>
                </a:rPr>
                <a:t> </a:t>
              </a:r>
              <a:r>
                <a:rPr lang="sv-SE" dirty="0">
                  <a:latin typeface="Bradley Hand" pitchFamily="2" charset="77"/>
                </a:rPr>
                <a:t>196 </a:t>
              </a:r>
              <a:r>
                <a:rPr lang="sv-SE" dirty="0">
                  <a:solidFill>
                    <a:srgbClr val="C00000"/>
                  </a:solidFill>
                </a:rPr>
                <a:t>–</a:t>
              </a:r>
              <a:r>
                <a:rPr lang="sv-SE" dirty="0"/>
                <a:t> </a:t>
              </a:r>
              <a:r>
                <a:rPr lang="sv-SE" dirty="0">
                  <a:solidFill>
                    <a:srgbClr val="C00000"/>
                  </a:solidFill>
                  <a:latin typeface="Bradley Hand Bold"/>
                </a:rPr>
                <a:t>25</a:t>
              </a:r>
              <a:endParaRPr lang="sv-SE" dirty="0">
                <a:latin typeface="Bradley Hand Bold"/>
                <a:cs typeface="Bradley Hand Bold"/>
              </a:endParaRPr>
            </a:p>
          </p:txBody>
        </p:sp>
        <p:sp>
          <p:nvSpPr>
            <p:cNvPr id="19" name="textruta 9">
              <a:extLst>
                <a:ext uri="{FF2B5EF4-FFF2-40B4-BE49-F238E27FC236}">
                  <a16:creationId xmlns:a16="http://schemas.microsoft.com/office/drawing/2014/main" id="{C711BC2D-742D-2943-9814-715D6FFF82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3138" y="3673726"/>
              <a:ext cx="15071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800" dirty="0">
                  <a:latin typeface="Bradley Hand" pitchFamily="2" charset="77"/>
                  <a:cs typeface="Bradley Hand Bold"/>
                </a:rPr>
                <a:t> </a:t>
              </a:r>
              <a:r>
                <a:rPr lang="sv-SE" sz="1800" dirty="0">
                  <a:latin typeface="Bradley Hand" pitchFamily="2" charset="77"/>
                </a:rPr>
                <a:t>25</a:t>
              </a:r>
              <a:r>
                <a:rPr lang="sv-SE" sz="1800" dirty="0">
                  <a:cs typeface="Bradley Hand Bold"/>
                </a:rPr>
                <a:t> </a:t>
              </a:r>
              <a:r>
                <a:rPr lang="sv-SE" sz="1800" dirty="0">
                  <a:solidFill>
                    <a:srgbClr val="C00000"/>
                  </a:solidFill>
                </a:rPr>
                <a:t>–</a:t>
              </a:r>
              <a:r>
                <a:rPr lang="sv-SE" sz="1800" dirty="0"/>
                <a:t> </a:t>
              </a:r>
              <a:r>
                <a:rPr lang="sv-SE" sz="1800" dirty="0">
                  <a:solidFill>
                    <a:srgbClr val="C00000"/>
                  </a:solidFill>
                  <a:latin typeface="Bradley Hand Bold"/>
                </a:rPr>
                <a:t>25 </a:t>
              </a:r>
              <a:r>
                <a:rPr lang="sv-SE" sz="1800" dirty="0"/>
                <a:t>+</a:t>
              </a:r>
              <a:r>
                <a:rPr lang="sv-SE" sz="1800" dirty="0">
                  <a:latin typeface="Bradley Hand" pitchFamily="2" charset="77"/>
                </a:rPr>
                <a:t> x</a:t>
              </a:r>
              <a:r>
                <a:rPr lang="sv-SE" sz="1800" baseline="30000" dirty="0">
                  <a:latin typeface="Bradley Hand" pitchFamily="2" charset="77"/>
                </a:rPr>
                <a:t>2</a:t>
              </a:r>
              <a:r>
                <a:rPr lang="sv-SE" sz="1800" dirty="0">
                  <a:latin typeface="Bradley Hand" pitchFamily="2" charset="77"/>
                </a:rPr>
                <a:t> </a:t>
              </a:r>
            </a:p>
          </p:txBody>
        </p:sp>
      </p:grpSp>
      <p:sp>
        <p:nvSpPr>
          <p:cNvPr id="20" name="Rektangel 19">
            <a:extLst>
              <a:ext uri="{FF2B5EF4-FFF2-40B4-BE49-F238E27FC236}">
                <a16:creationId xmlns:a16="http://schemas.microsoft.com/office/drawing/2014/main" id="{DB0F238F-878D-2747-8AE9-4BADCA926E6E}"/>
              </a:ext>
            </a:extLst>
          </p:cNvPr>
          <p:cNvSpPr/>
          <p:nvPr/>
        </p:nvSpPr>
        <p:spPr>
          <a:xfrm>
            <a:off x="4394628" y="3894446"/>
            <a:ext cx="1628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x</a:t>
            </a:r>
            <a:r>
              <a:rPr lang="sv-SE" baseline="30000" dirty="0">
                <a:latin typeface="Bradley Hand" pitchFamily="2" charset="77"/>
              </a:rPr>
              <a:t>2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171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ruta 20">
                <a:extLst>
                  <a:ext uri="{FF2B5EF4-FFF2-40B4-BE49-F238E27FC236}">
                    <a16:creationId xmlns:a16="http://schemas.microsoft.com/office/drawing/2014/main" id="{2ACE925C-060E-1643-A4B5-1F3075FF6F2F}"/>
                  </a:ext>
                </a:extLst>
              </p:cNvPr>
              <p:cNvSpPr txBox="1"/>
              <p:nvPr/>
            </p:nvSpPr>
            <p:spPr>
              <a:xfrm>
                <a:off x="4429277" y="4263778"/>
                <a:ext cx="1380339" cy="395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</a:rPr>
                  <a:t>x</a:t>
                </a:r>
                <a:r>
                  <a:rPr lang="sv-SE" baseline="30000" dirty="0">
                    <a:latin typeface="Bradley Hand" pitchFamily="2" charset="77"/>
                  </a:rPr>
                  <a:t> </a:t>
                </a:r>
                <a:r>
                  <a:rPr lang="sv-SE" dirty="0">
                    <a:latin typeface="Bradley Hand" pitchFamily="2" charset="77"/>
                  </a:rPr>
                  <a:t> </a:t>
                </a:r>
                <a:r>
                  <a:rPr lang="sv-SE" dirty="0"/>
                  <a:t>=</a:t>
                </a:r>
                <a:r>
                  <a:rPr lang="sv-SE" dirty="0">
                    <a:latin typeface="Bradley Hand" pitchFamily="2" charset="77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171</m:t>
                        </m:r>
                      </m:e>
                    </m:rad>
                  </m:oMath>
                </a14:m>
                <a:r>
                  <a:rPr lang="sv-SE" dirty="0">
                    <a:latin typeface="Bradley Hand" pitchFamily="2" charset="77"/>
                  </a:rPr>
                  <a:t> </a:t>
                </a:r>
              </a:p>
            </p:txBody>
          </p:sp>
        </mc:Choice>
        <mc:Fallback>
          <p:sp>
            <p:nvSpPr>
              <p:cNvPr id="21" name="textruta 20">
                <a:extLst>
                  <a:ext uri="{FF2B5EF4-FFF2-40B4-BE49-F238E27FC236}">
                    <a16:creationId xmlns:a16="http://schemas.microsoft.com/office/drawing/2014/main" id="{2ACE925C-060E-1643-A4B5-1F3075FF6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277" y="4263778"/>
                <a:ext cx="1380339" cy="395429"/>
              </a:xfrm>
              <a:prstGeom prst="rect">
                <a:avLst/>
              </a:prstGeom>
              <a:blipFill>
                <a:blip r:embed="rId3"/>
                <a:stretch>
                  <a:fillRect l="-3670" t="-6452" b="-2580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ktangel 21">
            <a:extLst>
              <a:ext uri="{FF2B5EF4-FFF2-40B4-BE49-F238E27FC236}">
                <a16:creationId xmlns:a16="http://schemas.microsoft.com/office/drawing/2014/main" id="{BE97EFC4-60F1-D34A-8B4A-09D3AEF65FB0}"/>
              </a:ext>
            </a:extLst>
          </p:cNvPr>
          <p:cNvSpPr/>
          <p:nvPr/>
        </p:nvSpPr>
        <p:spPr>
          <a:xfrm>
            <a:off x="4394627" y="4711678"/>
            <a:ext cx="1628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13,076…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BA5890DA-39A3-6946-A0CB-2BFEEEE9198E}"/>
              </a:ext>
            </a:extLst>
          </p:cNvPr>
          <p:cNvSpPr/>
          <p:nvPr/>
        </p:nvSpPr>
        <p:spPr>
          <a:xfrm>
            <a:off x="4414371" y="5146960"/>
            <a:ext cx="1628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 </a:t>
            </a:r>
            <a:r>
              <a:rPr lang="sv-SE" dirty="0"/>
              <a:t>≈</a:t>
            </a:r>
            <a:r>
              <a:rPr lang="sv-SE" dirty="0">
                <a:latin typeface="Bradley Hand" pitchFamily="2" charset="77"/>
              </a:rPr>
              <a:t> 13,1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F3140D7A-F994-6E4A-9928-F031D462BF9E}"/>
              </a:ext>
            </a:extLst>
          </p:cNvPr>
          <p:cNvSpPr/>
          <p:nvPr/>
        </p:nvSpPr>
        <p:spPr>
          <a:xfrm>
            <a:off x="3399526" y="6030142"/>
            <a:ext cx="5392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>
                <a:latin typeface="Bradley Hand" pitchFamily="2" charset="77"/>
              </a:rPr>
              <a:t>Svar</a:t>
            </a:r>
            <a:r>
              <a:rPr lang="sv-SE" dirty="0">
                <a:latin typeface="Bradley Hand" pitchFamily="2" charset="77"/>
              </a:rPr>
              <a:t>:  Den andra kateten är 13,1 cm.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AD52F60F-F30B-D447-8723-28ACDA761D74}"/>
                  </a:ext>
                </a:extLst>
              </p:cNvPr>
              <p:cNvSpPr/>
              <p:nvPr/>
            </p:nvSpPr>
            <p:spPr>
              <a:xfrm>
                <a:off x="7864708" y="3983452"/>
                <a:ext cx="2472552" cy="866519"/>
              </a:xfrm>
              <a:prstGeom prst="rect">
                <a:avLst/>
              </a:prstGeom>
              <a:gradFill flip="none" rotWithShape="1">
                <a:gsLst>
                  <a:gs pos="0">
                    <a:srgbClr val="FB8567">
                      <a:tint val="66000"/>
                      <a:satMod val="160000"/>
                    </a:srgbClr>
                  </a:gs>
                  <a:gs pos="50000">
                    <a:srgbClr val="FB8567">
                      <a:tint val="44500"/>
                      <a:satMod val="160000"/>
                    </a:srgbClr>
                  </a:gs>
                  <a:gs pos="100000">
                    <a:srgbClr val="FB8567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solidFill>
                  <a:srgbClr val="8E2503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sv-SE" sz="1200" dirty="0"/>
                  <a:t>Även </a:t>
                </a:r>
                <a:r>
                  <a:rPr lang="sv-SE" sz="1200" i="1" dirty="0"/>
                  <a:t>x </a:t>
                </a:r>
                <a:r>
                  <a:rPr lang="sv-SE" sz="1200" dirty="0"/>
                  <a:t>= −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v-SE" sz="1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v-SE" sz="1200" b="0" i="1" smtClean="0">
                            <a:latin typeface="Cambria Math" panose="02040503050406030204" pitchFamily="18" charset="0"/>
                          </a:rPr>
                          <m:t>171</m:t>
                        </m:r>
                      </m:e>
                    </m:rad>
                  </m:oMath>
                </a14:m>
                <a:r>
                  <a:rPr lang="sv-SE" sz="1200" dirty="0">
                    <a:latin typeface="Bradley Hand" pitchFamily="2" charset="77"/>
                  </a:rPr>
                  <a:t> </a:t>
                </a:r>
                <a:r>
                  <a:rPr lang="sv-SE" sz="1200" dirty="0"/>
                  <a:t>är en lösning till ekvationen eftersom (−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v-SE" sz="1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v-SE" sz="1200" b="0" i="1" smtClean="0">
                            <a:latin typeface="Cambria Math" panose="02040503050406030204" pitchFamily="18" charset="0"/>
                          </a:rPr>
                          <m:t>171</m:t>
                        </m:r>
                      </m:e>
                    </m:rad>
                  </m:oMath>
                </a14:m>
                <a:r>
                  <a:rPr lang="sv-SE" sz="1200" dirty="0"/>
                  <a:t>)</a:t>
                </a:r>
                <a:r>
                  <a:rPr lang="sv-SE" sz="1200" baseline="30000" dirty="0"/>
                  <a:t>2</a:t>
                </a:r>
                <a:r>
                  <a:rPr lang="sv-SE" sz="1200" dirty="0"/>
                  <a:t> =171. </a:t>
                </a:r>
              </a:p>
              <a:p>
                <a:r>
                  <a:rPr lang="sv-SE" sz="1200" dirty="0"/>
                  <a:t>Men längden av en sträcka kan inte vara negativ, så vi tar inte med den. </a:t>
                </a:r>
              </a:p>
            </p:txBody>
          </p:sp>
        </mc:Choice>
        <mc:Fallback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AD52F60F-F30B-D447-8723-28ACDA761D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708" y="3983452"/>
                <a:ext cx="2472552" cy="866519"/>
              </a:xfrm>
              <a:prstGeom prst="rect">
                <a:avLst/>
              </a:prstGeom>
              <a:blipFill>
                <a:blip r:embed="rId4"/>
                <a:stretch>
                  <a:fillRect b="-1429"/>
                </a:stretch>
              </a:blipFill>
              <a:ln>
                <a:solidFill>
                  <a:srgbClr val="8E2503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upp 27">
            <a:extLst>
              <a:ext uri="{FF2B5EF4-FFF2-40B4-BE49-F238E27FC236}">
                <a16:creationId xmlns:a16="http://schemas.microsoft.com/office/drawing/2014/main" id="{D3B07209-437E-154F-8C08-DBCB7161BF11}"/>
              </a:ext>
            </a:extLst>
          </p:cNvPr>
          <p:cNvGrpSpPr/>
          <p:nvPr/>
        </p:nvGrpSpPr>
        <p:grpSpPr>
          <a:xfrm>
            <a:off x="684254" y="125784"/>
            <a:ext cx="1440460" cy="558122"/>
            <a:chOff x="684254" y="125784"/>
            <a:chExt cx="1440460" cy="558122"/>
          </a:xfrm>
        </p:grpSpPr>
        <p:sp>
          <p:nvSpPr>
            <p:cNvPr id="2" name="textruta 1">
              <a:extLst>
                <a:ext uri="{FF2B5EF4-FFF2-40B4-BE49-F238E27FC236}">
                  <a16:creationId xmlns:a16="http://schemas.microsoft.com/office/drawing/2014/main" id="{14295769-123F-D749-BA80-D7BDC885D6D3}"/>
                </a:ext>
              </a:extLst>
            </p:cNvPr>
            <p:cNvSpPr txBox="1"/>
            <p:nvPr/>
          </p:nvSpPr>
          <p:spPr>
            <a:xfrm>
              <a:off x="1109041" y="125784"/>
              <a:ext cx="1015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/>
                <a:t>Exempel</a:t>
              </a:r>
            </a:p>
          </p:txBody>
        </p:sp>
        <p:pic>
          <p:nvPicPr>
            <p:cNvPr id="27" name="Bildobjekt 26">
              <a:extLst>
                <a:ext uri="{FF2B5EF4-FFF2-40B4-BE49-F238E27FC236}">
                  <a16:creationId xmlns:a16="http://schemas.microsoft.com/office/drawing/2014/main" id="{5EB99504-25FC-E64B-99DB-FE19CBF94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254" y="153155"/>
              <a:ext cx="411998" cy="530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932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/>
      <p:bldP spid="16" grpId="0"/>
      <p:bldP spid="20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63A6463-D078-AC4B-8BF7-7104B1FCDC0C}"/>
              </a:ext>
            </a:extLst>
          </p:cNvPr>
          <p:cNvSpPr/>
          <p:nvPr/>
        </p:nvSpPr>
        <p:spPr>
          <a:xfrm>
            <a:off x="2317157" y="495116"/>
            <a:ext cx="3144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Är den här triangeln rätvinklig? 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995FB93-86C2-BE49-B184-D61564B80A0B}"/>
              </a:ext>
            </a:extLst>
          </p:cNvPr>
          <p:cNvSpPr/>
          <p:nvPr/>
        </p:nvSpPr>
        <p:spPr>
          <a:xfrm>
            <a:off x="5002953" y="2199834"/>
            <a:ext cx="1628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</a:t>
            </a:r>
            <a:r>
              <a:rPr lang="sv-SE" baseline="30000" dirty="0">
                <a:latin typeface="Bradley Hand" pitchFamily="2" charset="77"/>
              </a:rPr>
              <a:t>2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b</a:t>
            </a:r>
            <a:r>
              <a:rPr lang="sv-SE" baseline="30000" dirty="0">
                <a:latin typeface="Bradley Hand" pitchFamily="2" charset="77"/>
              </a:rPr>
              <a:t>2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c</a:t>
            </a:r>
            <a:r>
              <a:rPr lang="sv-SE" baseline="30000" dirty="0">
                <a:latin typeface="Bradley Hand" pitchFamily="2" charset="77"/>
              </a:rPr>
              <a:t>2</a:t>
            </a:r>
            <a:r>
              <a:rPr lang="sv-SE" dirty="0">
                <a:latin typeface="Bradley Hand" pitchFamily="2" charset="77"/>
              </a:rPr>
              <a:t> 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ACB28CB-A283-4044-BDD2-0C47A9B02B64}"/>
              </a:ext>
            </a:extLst>
          </p:cNvPr>
          <p:cNvSpPr/>
          <p:nvPr/>
        </p:nvSpPr>
        <p:spPr>
          <a:xfrm>
            <a:off x="1357024" y="2193724"/>
            <a:ext cx="1850590" cy="276999"/>
          </a:xfrm>
          <a:prstGeom prst="rect">
            <a:avLst/>
          </a:prstGeom>
          <a:gradFill flip="none" rotWithShape="1">
            <a:gsLst>
              <a:gs pos="0">
                <a:srgbClr val="FB8567">
                  <a:tint val="66000"/>
                  <a:satMod val="160000"/>
                </a:srgbClr>
              </a:gs>
              <a:gs pos="50000">
                <a:srgbClr val="FB8567">
                  <a:tint val="44500"/>
                  <a:satMod val="160000"/>
                </a:srgbClr>
              </a:gs>
              <a:gs pos="100000">
                <a:srgbClr val="FB8567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8E2503"/>
            </a:solidFill>
          </a:ln>
        </p:spPr>
        <p:txBody>
          <a:bodyPr wrap="square">
            <a:spAutoFit/>
          </a:bodyPr>
          <a:lstStyle/>
          <a:p>
            <a:r>
              <a:rPr lang="sv-SE" sz="1200" dirty="0"/>
              <a:t>Vi skriver Pythagoras sats.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6383BD2-CA0D-C54F-ACBB-A9F4DA4B7D5A}"/>
              </a:ext>
            </a:extLst>
          </p:cNvPr>
          <p:cNvSpPr/>
          <p:nvPr/>
        </p:nvSpPr>
        <p:spPr>
          <a:xfrm>
            <a:off x="303885" y="2781331"/>
            <a:ext cx="2903729" cy="646331"/>
          </a:xfrm>
          <a:prstGeom prst="rect">
            <a:avLst/>
          </a:prstGeom>
          <a:gradFill flip="none" rotWithShape="1">
            <a:gsLst>
              <a:gs pos="0">
                <a:srgbClr val="FB8567">
                  <a:tint val="66000"/>
                  <a:satMod val="160000"/>
                </a:srgbClr>
              </a:gs>
              <a:gs pos="50000">
                <a:srgbClr val="FB8567">
                  <a:tint val="44500"/>
                  <a:satMod val="160000"/>
                </a:srgbClr>
              </a:gs>
              <a:gs pos="100000">
                <a:srgbClr val="FB8567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8E2503"/>
            </a:solidFill>
          </a:ln>
        </p:spPr>
        <p:txBody>
          <a:bodyPr wrap="square">
            <a:spAutoFit/>
          </a:bodyPr>
          <a:lstStyle/>
          <a:p>
            <a:r>
              <a:rPr lang="sv-SE" sz="1200" dirty="0"/>
              <a:t>Eftersom Pythagoras sats bara gäller rätvinkliga trianglar prövar vi om sambandet stämmer för sidorna i triangeln. 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4E7E3D9-5512-2441-8212-5DC7F2560837}"/>
              </a:ext>
            </a:extLst>
          </p:cNvPr>
          <p:cNvSpPr/>
          <p:nvPr/>
        </p:nvSpPr>
        <p:spPr>
          <a:xfrm>
            <a:off x="4071536" y="2814736"/>
            <a:ext cx="1474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3,6</a:t>
            </a:r>
            <a:r>
              <a:rPr lang="sv-SE" baseline="30000" dirty="0">
                <a:latin typeface="Bradley Hand" pitchFamily="2" charset="77"/>
              </a:rPr>
              <a:t>2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4,5</a:t>
            </a:r>
            <a:r>
              <a:rPr lang="sv-SE" baseline="30000" dirty="0">
                <a:latin typeface="Bradley Hand" pitchFamily="2" charset="77"/>
              </a:rPr>
              <a:t>2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=</a:t>
            </a:r>
            <a:endParaRPr lang="sv-SE" dirty="0">
              <a:latin typeface="Bradley Hand" pitchFamily="2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ruta 20">
                <a:extLst>
                  <a:ext uri="{FF2B5EF4-FFF2-40B4-BE49-F238E27FC236}">
                    <a16:creationId xmlns:a16="http://schemas.microsoft.com/office/drawing/2014/main" id="{2ACE925C-060E-1643-A4B5-1F3075FF6F2F}"/>
                  </a:ext>
                </a:extLst>
              </p:cNvPr>
              <p:cNvSpPr txBox="1"/>
              <p:nvPr/>
            </p:nvSpPr>
            <p:spPr>
              <a:xfrm>
                <a:off x="4776276" y="3450860"/>
                <a:ext cx="2098016" cy="381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33,21</m:t>
                        </m:r>
                      </m:e>
                    </m:rad>
                  </m:oMath>
                </a14:m>
                <a:r>
                  <a:rPr lang="sv-SE" dirty="0">
                    <a:latin typeface="Bradley Hand" pitchFamily="2" charset="77"/>
                  </a:rPr>
                  <a:t> </a:t>
                </a:r>
                <a:r>
                  <a:rPr lang="sv-SE" dirty="0"/>
                  <a:t>= </a:t>
                </a:r>
                <a:r>
                  <a:rPr lang="sv-SE" dirty="0">
                    <a:latin typeface="Bradley Hand" pitchFamily="2" charset="77"/>
                  </a:rPr>
                  <a:t>5,762…</a:t>
                </a:r>
                <a:r>
                  <a:rPr lang="sv-SE" dirty="0"/>
                  <a:t> </a:t>
                </a:r>
                <a:endParaRPr lang="sv-SE" dirty="0">
                  <a:latin typeface="Bradley Hand" pitchFamily="2" charset="77"/>
                </a:endParaRPr>
              </a:p>
            </p:txBody>
          </p:sp>
        </mc:Choice>
        <mc:Fallback>
          <p:sp>
            <p:nvSpPr>
              <p:cNvPr id="21" name="textruta 20">
                <a:extLst>
                  <a:ext uri="{FF2B5EF4-FFF2-40B4-BE49-F238E27FC236}">
                    <a16:creationId xmlns:a16="http://schemas.microsoft.com/office/drawing/2014/main" id="{2ACE925C-060E-1643-A4B5-1F3075FF6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276" y="3450860"/>
                <a:ext cx="2098016" cy="381836"/>
              </a:xfrm>
              <a:prstGeom prst="rect">
                <a:avLst/>
              </a:prstGeom>
              <a:blipFill>
                <a:blip r:embed="rId2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ktangel 21">
            <a:extLst>
              <a:ext uri="{FF2B5EF4-FFF2-40B4-BE49-F238E27FC236}">
                <a16:creationId xmlns:a16="http://schemas.microsoft.com/office/drawing/2014/main" id="{BE97EFC4-60F1-D34A-8B4A-09D3AEF65FB0}"/>
              </a:ext>
            </a:extLst>
          </p:cNvPr>
          <p:cNvSpPr/>
          <p:nvPr/>
        </p:nvSpPr>
        <p:spPr>
          <a:xfrm>
            <a:off x="4640857" y="3844408"/>
            <a:ext cx="1809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5,762… </a:t>
            </a:r>
            <a:r>
              <a:rPr lang="sv-SE" dirty="0"/>
              <a:t>≠</a:t>
            </a:r>
            <a:r>
              <a:rPr lang="sv-SE" dirty="0">
                <a:latin typeface="Bradley Hand" pitchFamily="2" charset="77"/>
              </a:rPr>
              <a:t> 5,7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F3140D7A-F994-6E4A-9928-F031D462BF9E}"/>
              </a:ext>
            </a:extLst>
          </p:cNvPr>
          <p:cNvSpPr/>
          <p:nvPr/>
        </p:nvSpPr>
        <p:spPr>
          <a:xfrm>
            <a:off x="3985375" y="5005081"/>
            <a:ext cx="5392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>
                <a:latin typeface="Bradley Hand" pitchFamily="2" charset="77"/>
              </a:rPr>
              <a:t>Svar</a:t>
            </a:r>
            <a:r>
              <a:rPr lang="sv-SE" dirty="0">
                <a:latin typeface="Bradley Hand" pitchFamily="2" charset="77"/>
              </a:rPr>
              <a:t>:  Triangeln är inte rätvinklig.  </a:t>
            </a:r>
          </a:p>
        </p:txBody>
      </p:sp>
      <p:grpSp>
        <p:nvGrpSpPr>
          <p:cNvPr id="28" name="Grupp 27">
            <a:extLst>
              <a:ext uri="{FF2B5EF4-FFF2-40B4-BE49-F238E27FC236}">
                <a16:creationId xmlns:a16="http://schemas.microsoft.com/office/drawing/2014/main" id="{D3B07209-437E-154F-8C08-DBCB7161BF11}"/>
              </a:ext>
            </a:extLst>
          </p:cNvPr>
          <p:cNvGrpSpPr/>
          <p:nvPr/>
        </p:nvGrpSpPr>
        <p:grpSpPr>
          <a:xfrm>
            <a:off x="876697" y="495116"/>
            <a:ext cx="1440460" cy="558122"/>
            <a:chOff x="684254" y="125784"/>
            <a:chExt cx="1440460" cy="558122"/>
          </a:xfrm>
        </p:grpSpPr>
        <p:sp>
          <p:nvSpPr>
            <p:cNvPr id="2" name="textruta 1">
              <a:extLst>
                <a:ext uri="{FF2B5EF4-FFF2-40B4-BE49-F238E27FC236}">
                  <a16:creationId xmlns:a16="http://schemas.microsoft.com/office/drawing/2014/main" id="{14295769-123F-D749-BA80-D7BDC885D6D3}"/>
                </a:ext>
              </a:extLst>
            </p:cNvPr>
            <p:cNvSpPr txBox="1"/>
            <p:nvPr/>
          </p:nvSpPr>
          <p:spPr>
            <a:xfrm>
              <a:off x="1109041" y="125784"/>
              <a:ext cx="1015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/>
                <a:t>Exempel</a:t>
              </a:r>
            </a:p>
          </p:txBody>
        </p:sp>
        <p:pic>
          <p:nvPicPr>
            <p:cNvPr id="27" name="Bildobjekt 26">
              <a:extLst>
                <a:ext uri="{FF2B5EF4-FFF2-40B4-BE49-F238E27FC236}">
                  <a16:creationId xmlns:a16="http://schemas.microsoft.com/office/drawing/2014/main" id="{5EB99504-25FC-E64B-99DB-FE19CBF94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254" y="153155"/>
              <a:ext cx="411998" cy="530751"/>
            </a:xfrm>
            <a:prstGeom prst="rect">
              <a:avLst/>
            </a:prstGeom>
          </p:spPr>
        </p:pic>
      </p:grpSp>
      <p:grpSp>
        <p:nvGrpSpPr>
          <p:cNvPr id="35" name="Grupp 34">
            <a:extLst>
              <a:ext uri="{FF2B5EF4-FFF2-40B4-BE49-F238E27FC236}">
                <a16:creationId xmlns:a16="http://schemas.microsoft.com/office/drawing/2014/main" id="{83DEE6F2-8F6C-8048-8FE3-DDC9FC77B3ED}"/>
              </a:ext>
            </a:extLst>
          </p:cNvPr>
          <p:cNvGrpSpPr/>
          <p:nvPr/>
        </p:nvGrpSpPr>
        <p:grpSpPr>
          <a:xfrm>
            <a:off x="5311889" y="322480"/>
            <a:ext cx="2265124" cy="1824539"/>
            <a:chOff x="5156573" y="157989"/>
            <a:chExt cx="2265124" cy="1824539"/>
          </a:xfrm>
        </p:grpSpPr>
        <p:pic>
          <p:nvPicPr>
            <p:cNvPr id="26" name="Bildobjekt 25">
              <a:extLst>
                <a:ext uri="{FF2B5EF4-FFF2-40B4-BE49-F238E27FC236}">
                  <a16:creationId xmlns:a16="http://schemas.microsoft.com/office/drawing/2014/main" id="{480B071B-63CB-9D46-8173-6C80C23D3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8606" y="186502"/>
              <a:ext cx="1843091" cy="1499770"/>
            </a:xfrm>
            <a:prstGeom prst="rect">
              <a:avLst/>
            </a:prstGeom>
          </p:spPr>
        </p:pic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50E431C1-724E-9E4C-ADB9-F1893D44378B}"/>
                </a:ext>
              </a:extLst>
            </p:cNvPr>
            <p:cNvSpPr/>
            <p:nvPr/>
          </p:nvSpPr>
          <p:spPr>
            <a:xfrm>
              <a:off x="5156573" y="791313"/>
              <a:ext cx="59706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3,6</a:t>
              </a: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C25D58A0-4222-B944-A23B-FE8EC532EF2E}"/>
                </a:ext>
              </a:extLst>
            </p:cNvPr>
            <p:cNvSpPr/>
            <p:nvPr/>
          </p:nvSpPr>
          <p:spPr>
            <a:xfrm>
              <a:off x="6128839" y="1613196"/>
              <a:ext cx="6954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4,5</a:t>
              </a:r>
            </a:p>
          </p:txBody>
        </p:sp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2AB70346-69FD-C74C-B280-4CE7EA04BC4E}"/>
                </a:ext>
              </a:extLst>
            </p:cNvPr>
            <p:cNvSpPr/>
            <p:nvPr/>
          </p:nvSpPr>
          <p:spPr>
            <a:xfrm>
              <a:off x="6525738" y="560687"/>
              <a:ext cx="59706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sv-SE" dirty="0"/>
                <a:t>5,7</a:t>
              </a:r>
            </a:p>
          </p:txBody>
        </p:sp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A06A7D7F-7860-BB40-8F8E-4C3297D735F4}"/>
                </a:ext>
              </a:extLst>
            </p:cNvPr>
            <p:cNvSpPr/>
            <p:nvPr/>
          </p:nvSpPr>
          <p:spPr>
            <a:xfrm>
              <a:off x="6023544" y="157989"/>
              <a:ext cx="6954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sv-SE" dirty="0"/>
                <a:t>(cm)</a:t>
              </a:r>
            </a:p>
          </p:txBody>
        </p:sp>
      </p:grpSp>
      <p:sp>
        <p:nvSpPr>
          <p:cNvPr id="36" name="Rektangel 35">
            <a:extLst>
              <a:ext uri="{FF2B5EF4-FFF2-40B4-BE49-F238E27FC236}">
                <a16:creationId xmlns:a16="http://schemas.microsoft.com/office/drawing/2014/main" id="{45B4C35D-76C0-E748-8242-42C3094B38FB}"/>
              </a:ext>
            </a:extLst>
          </p:cNvPr>
          <p:cNvSpPr/>
          <p:nvPr/>
        </p:nvSpPr>
        <p:spPr>
          <a:xfrm>
            <a:off x="5423039" y="2814736"/>
            <a:ext cx="2003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12,96 </a:t>
            </a:r>
            <a:r>
              <a:rPr lang="sv-SE" dirty="0"/>
              <a:t>+ </a:t>
            </a:r>
            <a:r>
              <a:rPr lang="sv-SE" dirty="0">
                <a:latin typeface="Bradley Hand" pitchFamily="2" charset="77"/>
              </a:rPr>
              <a:t>20,25 </a:t>
            </a:r>
            <a:r>
              <a:rPr lang="sv-SE" dirty="0"/>
              <a:t>=</a:t>
            </a:r>
            <a:endParaRPr lang="sv-SE" dirty="0">
              <a:latin typeface="Bradley Hand" pitchFamily="2" charset="77"/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17ABD3E-2263-FA4C-B367-9C5FA86EE734}"/>
              </a:ext>
            </a:extLst>
          </p:cNvPr>
          <p:cNvSpPr/>
          <p:nvPr/>
        </p:nvSpPr>
        <p:spPr>
          <a:xfrm>
            <a:off x="7119182" y="2814736"/>
            <a:ext cx="915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33,21 </a:t>
            </a:r>
          </a:p>
        </p:txBody>
      </p:sp>
    </p:spTree>
    <p:extLst>
      <p:ext uri="{BB962C8B-B14F-4D97-AF65-F5344CB8AC3E}">
        <p14:creationId xmlns:p14="http://schemas.microsoft.com/office/powerpoint/2010/main" val="57186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 animBg="1"/>
      <p:bldP spid="14" grpId="0" animBg="1"/>
      <p:bldP spid="15" grpId="0"/>
      <p:bldP spid="21" grpId="0"/>
      <p:bldP spid="22" grpId="0"/>
      <p:bldP spid="24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17024</TotalTime>
  <Words>565</Words>
  <Application>Microsoft Macintosh PowerPoint</Application>
  <PresentationFormat>Bredbild</PresentationFormat>
  <Paragraphs>91</Paragraphs>
  <Slides>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3" baseType="lpstr">
      <vt:lpstr>Arial</vt:lpstr>
      <vt:lpstr>Bradley Hand</vt:lpstr>
      <vt:lpstr>Bradley Hand Bold</vt:lpstr>
      <vt:lpstr>Calibri</vt:lpstr>
      <vt:lpstr>Calibri Light</vt:lpstr>
      <vt:lpstr>Cambria Math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Kristina Johnson</dc:creator>
  <cp:lastModifiedBy>Kristina Johnson</cp:lastModifiedBy>
  <cp:revision>17</cp:revision>
  <dcterms:created xsi:type="dcterms:W3CDTF">2020-02-05T21:37:56Z</dcterms:created>
  <dcterms:modified xsi:type="dcterms:W3CDTF">2020-02-17T17:23:02Z</dcterms:modified>
</cp:coreProperties>
</file>