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9391"/>
    <a:srgbClr val="FBCCBA"/>
    <a:srgbClr val="FF8E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/>
    <p:restoredTop sz="94694"/>
  </p:normalViewPr>
  <p:slideViewPr>
    <p:cSldViewPr snapToGrid="0" snapToObjects="1">
      <p:cViewPr varScale="1">
        <p:scale>
          <a:sx n="148" d="100"/>
          <a:sy n="148" d="100"/>
        </p:scale>
        <p:origin x="5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CFDE68-7356-EF4E-AF8C-A1F4F14BA3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49BCC1A-FC70-2942-8528-A56890085A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59D5EC4-BE8C-D64A-8E0C-99AE95424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84D0-13CF-8C48-B04F-C6DEF35F3518}" type="datetimeFigureOut">
              <a:rPr lang="sv-SE" smtClean="0"/>
              <a:t>2020-02-19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0DD2E9D-5897-D143-9704-51256DD51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F9D7AD8-7592-FC49-8DB5-D20F6248C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9EE02-4DDF-064C-B745-D11C002AEA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2883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0BE08E-36AB-F240-8324-EF2CA51D8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425C2C2F-00AA-3248-A283-3B71C344FE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A7A06C2-437F-7643-9938-10DF20217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84D0-13CF-8C48-B04F-C6DEF35F3518}" type="datetimeFigureOut">
              <a:rPr lang="sv-SE" smtClean="0"/>
              <a:t>2020-02-19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6673A6C-826D-9C41-8F2C-E1149A938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59ACD93-9AA6-DA4A-BFFC-9C88C139B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9EE02-4DDF-064C-B745-D11C002AEA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2840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A0C713F9-8B4C-2042-BBBF-CA6D22DB9C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FA6D6B1-10AA-694E-BBFC-7BCEBA56A3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15CA2F8-A478-4F4C-8EF3-0D44992EE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84D0-13CF-8C48-B04F-C6DEF35F3518}" type="datetimeFigureOut">
              <a:rPr lang="sv-SE" smtClean="0"/>
              <a:t>2020-02-19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04E2392-CB2B-FB4C-ABDA-01A17F7E0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A4B35C3-FAA5-8744-B0CF-46DB44BAE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9EE02-4DDF-064C-B745-D11C002AEA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3489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8FDD3C0-4967-5047-86C5-6510AC6D0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3707C69-FCB8-554D-8A3A-E789A553C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DEA3643-993D-AD46-A331-CECC6236E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84D0-13CF-8C48-B04F-C6DEF35F3518}" type="datetimeFigureOut">
              <a:rPr lang="sv-SE" smtClean="0"/>
              <a:t>2020-02-19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234BC0B-8C0C-E34E-ABDF-6AA85A818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C48DD5F-A799-7248-AACA-173AF7475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9EE02-4DDF-064C-B745-D11C002AEA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1004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FB066C-1F1B-6447-888E-5ECAFA71B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464047D-4240-2B42-BD38-55D92D444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921C539-8048-A34C-A821-C54D9D6E2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84D0-13CF-8C48-B04F-C6DEF35F3518}" type="datetimeFigureOut">
              <a:rPr lang="sv-SE" smtClean="0"/>
              <a:t>2020-02-19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14F2987-0D22-6B41-AF35-233F0F604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4BEDCB4-0982-484B-9E20-45EE0D52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9EE02-4DDF-064C-B745-D11C002AEA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5194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C4B867-8F8A-9C44-B315-06C0A1829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DCBDB1C-3CCA-6A4E-8742-7B96F7108E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BECF36F-510D-9C4B-B60B-CB9D750B6B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044DFCA-5023-4541-84B8-F0AFACB3B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84D0-13CF-8C48-B04F-C6DEF35F3518}" type="datetimeFigureOut">
              <a:rPr lang="sv-SE" smtClean="0"/>
              <a:t>2020-02-19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4DBBD22-FAF8-2B47-9597-871BDD37D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51D6A52-C31A-7041-A3CB-029BC8934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9EE02-4DDF-064C-B745-D11C002AEA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7464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AB378C-660C-2347-96C5-631CC644D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90C03FD-C384-A84E-9B4C-8A48D4B3A0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F1491A9-73EA-EE48-89B0-D76C1B0D5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6FF7441-73B1-0743-9957-1B997BE780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6ABA63F-2EAF-9647-999D-E64EC71447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3DFA1E02-288D-C243-970E-550F71FAA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84D0-13CF-8C48-B04F-C6DEF35F3518}" type="datetimeFigureOut">
              <a:rPr lang="sv-SE" smtClean="0"/>
              <a:t>2020-02-19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5F6C4880-A73B-5E4F-8DE0-6FC740F52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429E1F0-BECE-424A-9518-A620A219C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9EE02-4DDF-064C-B745-D11C002AEA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9162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46A2EE-275C-BF44-9E7E-624057A50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8324789-F1AB-3544-9165-7E4C6EC62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84D0-13CF-8C48-B04F-C6DEF35F3518}" type="datetimeFigureOut">
              <a:rPr lang="sv-SE" smtClean="0"/>
              <a:t>2020-02-19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20DC835-16AE-2643-AEFC-71BF97BF7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015E54B-9F29-1F44-ACEE-29DF33A1C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9EE02-4DDF-064C-B745-D11C002AEA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6824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907693F-AE69-1342-9F3D-C380DF6C2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84D0-13CF-8C48-B04F-C6DEF35F3518}" type="datetimeFigureOut">
              <a:rPr lang="sv-SE" smtClean="0"/>
              <a:t>2020-02-19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F7785DD-E7B7-A043-9BA8-363DE5328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3041219-B8B8-9045-8E4A-E7DA5D62E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9EE02-4DDF-064C-B745-D11C002AEA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4407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4BB924E-06F1-8E4B-B6AD-9D5943B37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3DE45D7-5387-6F4D-A9F3-E811211E6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E4A69B4-27D9-4F47-8D02-EDC5E87AC3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2A2C795-6718-F645-92EA-7560CC034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84D0-13CF-8C48-B04F-C6DEF35F3518}" type="datetimeFigureOut">
              <a:rPr lang="sv-SE" smtClean="0"/>
              <a:t>2020-02-19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9E7262D-4870-B249-9817-7417C8E4D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A7154D4-10FD-0447-99A0-8A9F08E9C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9EE02-4DDF-064C-B745-D11C002AEA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9969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61CC4BD-A795-8348-AB71-F693AE96A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CD6B5A8E-8865-6446-81AA-630673F724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A476C46-C65A-7B43-9BCD-E05D7AC254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485DB71-479E-764D-9EDD-A84327BE8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84D0-13CF-8C48-B04F-C6DEF35F3518}" type="datetimeFigureOut">
              <a:rPr lang="sv-SE" smtClean="0"/>
              <a:t>2020-02-19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1347F99-177E-C34E-8E1A-69169BA50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1007CE5-0FEE-144E-A05F-7037B6148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9EE02-4DDF-064C-B745-D11C002AEA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4672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E90333E-1970-5F47-92CD-5DC63AE5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BAF6614-180B-BD41-976D-C65435DA00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936F6FE-B1EA-8348-ABAB-3903D79F62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284D0-13CF-8C48-B04F-C6DEF35F3518}" type="datetimeFigureOut">
              <a:rPr lang="sv-SE" smtClean="0"/>
              <a:t>2020-02-19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0BC76A7-9A41-794F-9E0F-1BF914805C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6E2C724-0CA8-FD4B-BC49-0EBCA66E80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9EE02-4DDF-064C-B745-D11C002AEA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8678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CB1E2E3-87D1-5742-AF82-5357BDA1365D}"/>
              </a:ext>
            </a:extLst>
          </p:cNvPr>
          <p:cNvSpPr/>
          <p:nvPr/>
        </p:nvSpPr>
        <p:spPr>
          <a:xfrm>
            <a:off x="581761" y="160523"/>
            <a:ext cx="118397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Z 4.4				                     Likformighet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F06AC0D-9E1D-C543-8971-7163CD4ADB0A}"/>
              </a:ext>
            </a:extLst>
          </p:cNvPr>
          <p:cNvSpPr/>
          <p:nvPr/>
        </p:nvSpPr>
        <p:spPr>
          <a:xfrm>
            <a:off x="1720185" y="980570"/>
            <a:ext cx="10218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När man gör en avbildning i en viss skala får bilden samma form som det föremål som avbildas. 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A07AA143-C4E8-D04A-A9A8-7A06E89E2765}"/>
              </a:ext>
            </a:extLst>
          </p:cNvPr>
          <p:cNvSpPr/>
          <p:nvPr/>
        </p:nvSpPr>
        <p:spPr>
          <a:xfrm>
            <a:off x="1680923" y="1558954"/>
            <a:ext cx="46159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Man säger att bild och föremål är </a:t>
            </a:r>
            <a:r>
              <a:rPr lang="sv-SE" i="1" dirty="0">
                <a:solidFill>
                  <a:srgbClr val="C00000"/>
                </a:solidFill>
              </a:rPr>
              <a:t>likformiga</a:t>
            </a:r>
            <a:r>
              <a:rPr lang="sv-SE" i="1" dirty="0"/>
              <a:t>. </a:t>
            </a:r>
            <a:endParaRPr lang="sv-SE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BB654BB-0267-4E4C-8B6D-78813D0897EA}"/>
              </a:ext>
            </a:extLst>
          </p:cNvPr>
          <p:cNvSpPr/>
          <p:nvPr/>
        </p:nvSpPr>
        <p:spPr>
          <a:xfrm>
            <a:off x="5909886" y="1558954"/>
            <a:ext cx="46159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Bilderna visar två rektanglar som är likformiga. </a:t>
            </a: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3CB04A9D-BBB9-F044-A37E-5AB70DA1CA80}"/>
              </a:ext>
            </a:extLst>
          </p:cNvPr>
          <p:cNvGrpSpPr/>
          <p:nvPr/>
        </p:nvGrpSpPr>
        <p:grpSpPr>
          <a:xfrm>
            <a:off x="1662111" y="2231426"/>
            <a:ext cx="1543230" cy="820759"/>
            <a:chOff x="4321142" y="3174506"/>
            <a:chExt cx="1543230" cy="820759"/>
          </a:xfrm>
        </p:grpSpPr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F4A3C3E2-A358-8D4B-BFEE-51BDEBB4CD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35253" y="3257500"/>
              <a:ext cx="888855" cy="459544"/>
            </a:xfrm>
            <a:prstGeom prst="rect">
              <a:avLst/>
            </a:prstGeom>
          </p:spPr>
        </p:pic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BD79C80B-5809-3048-8BE4-E441FA08983B}"/>
                </a:ext>
              </a:extLst>
            </p:cNvPr>
            <p:cNvSpPr/>
            <p:nvPr/>
          </p:nvSpPr>
          <p:spPr>
            <a:xfrm>
              <a:off x="4321142" y="3297617"/>
              <a:ext cx="38696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1 </a:t>
              </a:r>
            </a:p>
          </p:txBody>
        </p: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DE9FFAA9-0F3D-1B43-B14A-30D9BBABDEF7}"/>
                </a:ext>
              </a:extLst>
            </p:cNvPr>
            <p:cNvSpPr/>
            <p:nvPr/>
          </p:nvSpPr>
          <p:spPr>
            <a:xfrm>
              <a:off x="4842622" y="3625933"/>
              <a:ext cx="38696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2 </a:t>
              </a:r>
            </a:p>
          </p:txBody>
        </p: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54604171-4B3C-E249-B7DF-271CD08D381C}"/>
                </a:ext>
              </a:extLst>
            </p:cNvPr>
            <p:cNvSpPr/>
            <p:nvPr/>
          </p:nvSpPr>
          <p:spPr>
            <a:xfrm>
              <a:off x="5345199" y="3174506"/>
              <a:ext cx="51917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400" dirty="0"/>
                <a:t>(cm)</a:t>
              </a:r>
            </a:p>
          </p:txBody>
        </p:sp>
      </p:grpSp>
      <p:grpSp>
        <p:nvGrpSpPr>
          <p:cNvPr id="74" name="Grupp 73">
            <a:extLst>
              <a:ext uri="{FF2B5EF4-FFF2-40B4-BE49-F238E27FC236}">
                <a16:creationId xmlns:a16="http://schemas.microsoft.com/office/drawing/2014/main" id="{34F2DC22-31A5-AE4E-BFE9-5FE9A013CF3B}"/>
              </a:ext>
            </a:extLst>
          </p:cNvPr>
          <p:cNvGrpSpPr/>
          <p:nvPr/>
        </p:nvGrpSpPr>
        <p:grpSpPr>
          <a:xfrm>
            <a:off x="3485424" y="2154495"/>
            <a:ext cx="3270137" cy="1592610"/>
            <a:chOff x="5856878" y="3152525"/>
            <a:chExt cx="3270137" cy="1592610"/>
          </a:xfrm>
        </p:grpSpPr>
        <p:grpSp>
          <p:nvGrpSpPr>
            <p:cNvPr id="18" name="Grupp 17">
              <a:extLst>
                <a:ext uri="{FF2B5EF4-FFF2-40B4-BE49-F238E27FC236}">
                  <a16:creationId xmlns:a16="http://schemas.microsoft.com/office/drawing/2014/main" id="{F9E608CC-4DF6-D44E-92A4-2F003A50C9B8}"/>
                </a:ext>
              </a:extLst>
            </p:cNvPr>
            <p:cNvGrpSpPr/>
            <p:nvPr/>
          </p:nvGrpSpPr>
          <p:grpSpPr>
            <a:xfrm>
              <a:off x="5856878" y="3152525"/>
              <a:ext cx="3270137" cy="1592610"/>
              <a:chOff x="3645581" y="3152525"/>
              <a:chExt cx="3270137" cy="1592610"/>
            </a:xfrm>
          </p:grpSpPr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D42E9A78-79A4-9442-81BA-9F843394B961}"/>
                  </a:ext>
                </a:extLst>
              </p:cNvPr>
              <p:cNvSpPr/>
              <p:nvPr/>
            </p:nvSpPr>
            <p:spPr>
              <a:xfrm>
                <a:off x="3645581" y="3590696"/>
                <a:ext cx="38696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dirty="0"/>
                  <a:t>3 </a:t>
                </a:r>
              </a:p>
            </p:txBody>
          </p:sp>
          <p:sp>
            <p:nvSpPr>
              <p:cNvPr id="21" name="Rektangel 20">
                <a:extLst>
                  <a:ext uri="{FF2B5EF4-FFF2-40B4-BE49-F238E27FC236}">
                    <a16:creationId xmlns:a16="http://schemas.microsoft.com/office/drawing/2014/main" id="{9121D119-831B-8143-92F1-F8766BB3ED1D}"/>
                  </a:ext>
                </a:extLst>
              </p:cNvPr>
              <p:cNvSpPr/>
              <p:nvPr/>
            </p:nvSpPr>
            <p:spPr>
              <a:xfrm>
                <a:off x="4957464" y="4375803"/>
                <a:ext cx="38696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dirty="0"/>
                  <a:t>6 </a:t>
                </a:r>
              </a:p>
            </p:txBody>
          </p: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96A994FD-6070-A746-AEB9-4242A40BF6FE}"/>
                  </a:ext>
                </a:extLst>
              </p:cNvPr>
              <p:cNvSpPr/>
              <p:nvPr/>
            </p:nvSpPr>
            <p:spPr>
              <a:xfrm>
                <a:off x="6244905" y="3152525"/>
                <a:ext cx="670813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400" dirty="0"/>
                  <a:t>(cm)</a:t>
                </a:r>
              </a:p>
            </p:txBody>
          </p:sp>
        </p:grpSp>
        <p:pic>
          <p:nvPicPr>
            <p:cNvPr id="23" name="Bildobjekt 22">
              <a:extLst>
                <a:ext uri="{FF2B5EF4-FFF2-40B4-BE49-F238E27FC236}">
                  <a16:creationId xmlns:a16="http://schemas.microsoft.com/office/drawing/2014/main" id="{730FE1FB-2817-DA40-964D-2FB794044D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80101" y="3233199"/>
              <a:ext cx="2451640" cy="1246596"/>
            </a:xfrm>
            <a:prstGeom prst="rect">
              <a:avLst/>
            </a:prstGeom>
          </p:spPr>
        </p:pic>
      </p:grpSp>
      <p:sp>
        <p:nvSpPr>
          <p:cNvPr id="36" name="Rektangel 35">
            <a:extLst>
              <a:ext uri="{FF2B5EF4-FFF2-40B4-BE49-F238E27FC236}">
                <a16:creationId xmlns:a16="http://schemas.microsoft.com/office/drawing/2014/main" id="{EDC2979D-1052-724B-A31E-741EAD25DF65}"/>
              </a:ext>
            </a:extLst>
          </p:cNvPr>
          <p:cNvSpPr/>
          <p:nvPr/>
        </p:nvSpPr>
        <p:spPr>
          <a:xfrm>
            <a:off x="6751798" y="2154495"/>
            <a:ext cx="4458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Alla sträckor i den större rektangeln är</a:t>
            </a:r>
            <a:r>
              <a:rPr lang="sv-SE" dirty="0">
                <a:solidFill>
                  <a:srgbClr val="C00000"/>
                </a:solidFill>
              </a:rPr>
              <a:t> 3 </a:t>
            </a:r>
            <a:r>
              <a:rPr lang="sv-SE" dirty="0"/>
              <a:t>gånger så långa som i den mindre rektangeln. </a:t>
            </a:r>
          </a:p>
        </p:txBody>
      </p:sp>
      <p:grpSp>
        <p:nvGrpSpPr>
          <p:cNvPr id="37" name="Grupp 36">
            <a:extLst>
              <a:ext uri="{FF2B5EF4-FFF2-40B4-BE49-F238E27FC236}">
                <a16:creationId xmlns:a16="http://schemas.microsoft.com/office/drawing/2014/main" id="{9C042578-6259-8D4A-A388-AE4025DC8117}"/>
              </a:ext>
            </a:extLst>
          </p:cNvPr>
          <p:cNvGrpSpPr/>
          <p:nvPr/>
        </p:nvGrpSpPr>
        <p:grpSpPr>
          <a:xfrm>
            <a:off x="7001776" y="2801045"/>
            <a:ext cx="1224245" cy="698702"/>
            <a:chOff x="4718872" y="3804931"/>
            <a:chExt cx="1224245" cy="698702"/>
          </a:xfrm>
        </p:grpSpPr>
        <p:grpSp>
          <p:nvGrpSpPr>
            <p:cNvPr id="38" name="Grupp 37">
              <a:extLst>
                <a:ext uri="{FF2B5EF4-FFF2-40B4-BE49-F238E27FC236}">
                  <a16:creationId xmlns:a16="http://schemas.microsoft.com/office/drawing/2014/main" id="{E8F4E3FA-2064-2246-847E-EA3D17FE90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18872" y="3804931"/>
              <a:ext cx="1224245" cy="698702"/>
              <a:chOff x="3682638" y="1837732"/>
              <a:chExt cx="1224245" cy="698900"/>
            </a:xfrm>
          </p:grpSpPr>
          <p:sp>
            <p:nvSpPr>
              <p:cNvPr id="46" name="textruta 8">
                <a:extLst>
                  <a:ext uri="{FF2B5EF4-FFF2-40B4-BE49-F238E27FC236}">
                    <a16:creationId xmlns:a16="http://schemas.microsoft.com/office/drawing/2014/main" id="{1CF53163-38D9-064C-8BB3-65D0FE971F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82638" y="1837732"/>
                <a:ext cx="1224245" cy="400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2000" dirty="0">
                    <a:latin typeface="+mn-lt"/>
                    <a:cs typeface="Bradley Hand Bold"/>
                  </a:rPr>
                  <a:t> 3 cm</a:t>
                </a:r>
              </a:p>
            </p:txBody>
          </p:sp>
          <p:sp>
            <p:nvSpPr>
              <p:cNvPr id="47" name="textruta 9">
                <a:extLst>
                  <a:ext uri="{FF2B5EF4-FFF2-40B4-BE49-F238E27FC236}">
                    <a16:creationId xmlns:a16="http://schemas.microsoft.com/office/drawing/2014/main" id="{8BD66F1C-052B-584C-9C94-C9639481A0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6881" y="2136409"/>
                <a:ext cx="689227" cy="400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2000" dirty="0">
                    <a:latin typeface="+mn-lt"/>
                    <a:cs typeface="Bradley Hand Bold"/>
                  </a:rPr>
                  <a:t>1 cm</a:t>
                </a:r>
              </a:p>
            </p:txBody>
          </p:sp>
          <p:cxnSp>
            <p:nvCxnSpPr>
              <p:cNvPr id="48" name="Rak 47">
                <a:extLst>
                  <a:ext uri="{FF2B5EF4-FFF2-40B4-BE49-F238E27FC236}">
                    <a16:creationId xmlns:a16="http://schemas.microsoft.com/office/drawing/2014/main" id="{26BCE4EC-7D5A-B648-A490-0E844BFE76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10722" y="2192363"/>
                <a:ext cx="484039" cy="0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textruta 38">
              <a:extLst>
                <a:ext uri="{FF2B5EF4-FFF2-40B4-BE49-F238E27FC236}">
                  <a16:creationId xmlns:a16="http://schemas.microsoft.com/office/drawing/2014/main" id="{693C97EF-03C4-6743-832E-D6AC56FBE3E2}"/>
                </a:ext>
              </a:extLst>
            </p:cNvPr>
            <p:cNvSpPr txBox="1"/>
            <p:nvPr/>
          </p:nvSpPr>
          <p:spPr>
            <a:xfrm>
              <a:off x="5315986" y="3954227"/>
              <a:ext cx="440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00" dirty="0">
                  <a:cs typeface="Bradley Hand Bold"/>
                </a:rPr>
                <a:t>=</a:t>
              </a:r>
            </a:p>
          </p:txBody>
        </p:sp>
        <p:sp>
          <p:nvSpPr>
            <p:cNvPr id="40" name="textruta 9">
              <a:extLst>
                <a:ext uri="{FF2B5EF4-FFF2-40B4-BE49-F238E27FC236}">
                  <a16:creationId xmlns:a16="http://schemas.microsoft.com/office/drawing/2014/main" id="{278DBC1D-8F16-D640-B84C-900CD20D35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72342" y="3954227"/>
              <a:ext cx="36473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2000" dirty="0">
                  <a:solidFill>
                    <a:srgbClr val="C00000"/>
                  </a:solidFill>
                  <a:latin typeface="+mn-lt"/>
                  <a:cs typeface="Bradley Hand Bold"/>
                </a:rPr>
                <a:t>3</a:t>
              </a:r>
            </a:p>
          </p:txBody>
        </p:sp>
      </p:grpSp>
      <p:grpSp>
        <p:nvGrpSpPr>
          <p:cNvPr id="67" name="Grupp 66">
            <a:extLst>
              <a:ext uri="{FF2B5EF4-FFF2-40B4-BE49-F238E27FC236}">
                <a16:creationId xmlns:a16="http://schemas.microsoft.com/office/drawing/2014/main" id="{051343FB-C55F-7642-8F7D-A83B0A740587}"/>
              </a:ext>
            </a:extLst>
          </p:cNvPr>
          <p:cNvGrpSpPr/>
          <p:nvPr/>
        </p:nvGrpSpPr>
        <p:grpSpPr>
          <a:xfrm>
            <a:off x="8996221" y="2807677"/>
            <a:ext cx="1118204" cy="674088"/>
            <a:chOff x="4718873" y="3806383"/>
            <a:chExt cx="1118204" cy="674088"/>
          </a:xfrm>
        </p:grpSpPr>
        <p:grpSp>
          <p:nvGrpSpPr>
            <p:cNvPr id="68" name="Grupp 67">
              <a:extLst>
                <a:ext uri="{FF2B5EF4-FFF2-40B4-BE49-F238E27FC236}">
                  <a16:creationId xmlns:a16="http://schemas.microsoft.com/office/drawing/2014/main" id="{A7747928-95F2-6749-AAD0-DFED57B6A1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18873" y="3806383"/>
              <a:ext cx="714716" cy="674088"/>
              <a:chOff x="3682639" y="1839184"/>
              <a:chExt cx="714716" cy="674279"/>
            </a:xfrm>
          </p:grpSpPr>
          <p:sp>
            <p:nvSpPr>
              <p:cNvPr id="71" name="textruta 8">
                <a:extLst>
                  <a:ext uri="{FF2B5EF4-FFF2-40B4-BE49-F238E27FC236}">
                    <a16:creationId xmlns:a16="http://schemas.microsoft.com/office/drawing/2014/main" id="{406D8CD2-C1D7-5043-AA91-B56E53F728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82639" y="1839184"/>
                <a:ext cx="714716" cy="400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2000" dirty="0">
                    <a:latin typeface="+mn-lt"/>
                    <a:cs typeface="Bradley Hand Bold"/>
                  </a:rPr>
                  <a:t>6 cm</a:t>
                </a:r>
              </a:p>
            </p:txBody>
          </p:sp>
          <p:sp>
            <p:nvSpPr>
              <p:cNvPr id="72" name="textruta 9">
                <a:extLst>
                  <a:ext uri="{FF2B5EF4-FFF2-40B4-BE49-F238E27FC236}">
                    <a16:creationId xmlns:a16="http://schemas.microsoft.com/office/drawing/2014/main" id="{BEFCA257-0748-D94D-86DD-657472BC6F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08127" y="2113240"/>
                <a:ext cx="689227" cy="400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2000" dirty="0">
                    <a:latin typeface="+mn-lt"/>
                    <a:cs typeface="Bradley Hand Bold"/>
                  </a:rPr>
                  <a:t>2 cm</a:t>
                </a:r>
              </a:p>
            </p:txBody>
          </p:sp>
          <p:cxnSp>
            <p:nvCxnSpPr>
              <p:cNvPr id="73" name="Rak 72">
                <a:extLst>
                  <a:ext uri="{FF2B5EF4-FFF2-40B4-BE49-F238E27FC236}">
                    <a16:creationId xmlns:a16="http://schemas.microsoft.com/office/drawing/2014/main" id="{60C26114-C0A3-0444-B62E-C93ED75C44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10722" y="2192363"/>
                <a:ext cx="484039" cy="0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9" name="textruta 68">
              <a:extLst>
                <a:ext uri="{FF2B5EF4-FFF2-40B4-BE49-F238E27FC236}">
                  <a16:creationId xmlns:a16="http://schemas.microsoft.com/office/drawing/2014/main" id="{1CF04D11-75EA-4C41-A648-052CCD2DD6DF}"/>
                </a:ext>
              </a:extLst>
            </p:cNvPr>
            <p:cNvSpPr txBox="1"/>
            <p:nvPr/>
          </p:nvSpPr>
          <p:spPr>
            <a:xfrm>
              <a:off x="5315986" y="3954227"/>
              <a:ext cx="440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00" dirty="0">
                  <a:cs typeface="Bradley Hand Bold"/>
                </a:rPr>
                <a:t>=</a:t>
              </a:r>
            </a:p>
          </p:txBody>
        </p:sp>
        <p:sp>
          <p:nvSpPr>
            <p:cNvPr id="70" name="textruta 9">
              <a:extLst>
                <a:ext uri="{FF2B5EF4-FFF2-40B4-BE49-F238E27FC236}">
                  <a16:creationId xmlns:a16="http://schemas.microsoft.com/office/drawing/2014/main" id="{180DFCF4-C055-A748-B715-FEC72C14CA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72342" y="3954227"/>
              <a:ext cx="36473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2000" dirty="0">
                  <a:solidFill>
                    <a:srgbClr val="C00000"/>
                  </a:solidFill>
                  <a:latin typeface="+mn-lt"/>
                  <a:cs typeface="Bradley Hand Bold"/>
                </a:rPr>
                <a:t>3</a:t>
              </a:r>
            </a:p>
          </p:txBody>
        </p:sp>
      </p:grpSp>
      <p:grpSp>
        <p:nvGrpSpPr>
          <p:cNvPr id="79" name="Grupp 78">
            <a:extLst>
              <a:ext uri="{FF2B5EF4-FFF2-40B4-BE49-F238E27FC236}">
                <a16:creationId xmlns:a16="http://schemas.microsoft.com/office/drawing/2014/main" id="{1B1BFBA1-1A4B-D64E-A402-CC23950890A6}"/>
              </a:ext>
            </a:extLst>
          </p:cNvPr>
          <p:cNvGrpSpPr/>
          <p:nvPr/>
        </p:nvGrpSpPr>
        <p:grpSpPr>
          <a:xfrm>
            <a:off x="3444397" y="3800011"/>
            <a:ext cx="6163946" cy="1129704"/>
            <a:chOff x="1183013" y="4523030"/>
            <a:chExt cx="6163946" cy="1129704"/>
          </a:xfrm>
        </p:grpSpPr>
        <p:sp>
          <p:nvSpPr>
            <p:cNvPr id="78" name="Rektangel 77">
              <a:extLst>
                <a:ext uri="{FF2B5EF4-FFF2-40B4-BE49-F238E27FC236}">
                  <a16:creationId xmlns:a16="http://schemas.microsoft.com/office/drawing/2014/main" id="{62865AFD-4130-314C-AFD9-B6BC300EDB19}"/>
                </a:ext>
              </a:extLst>
            </p:cNvPr>
            <p:cNvSpPr/>
            <p:nvPr/>
          </p:nvSpPr>
          <p:spPr>
            <a:xfrm>
              <a:off x="1183013" y="4523030"/>
              <a:ext cx="6163946" cy="1129704"/>
            </a:xfrm>
            <a:prstGeom prst="rect">
              <a:avLst/>
            </a:prstGeom>
            <a:gradFill flip="none" rotWithShape="1">
              <a:gsLst>
                <a:gs pos="0">
                  <a:srgbClr val="FB9391">
                    <a:tint val="66000"/>
                    <a:satMod val="160000"/>
                  </a:srgbClr>
                </a:gs>
                <a:gs pos="26000">
                  <a:srgbClr val="FB9391">
                    <a:tint val="44500"/>
                    <a:satMod val="160000"/>
                    <a:alpha val="13000"/>
                  </a:srgbClr>
                </a:gs>
                <a:gs pos="100000">
                  <a:srgbClr val="FB9391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75" name="Rektangel 74">
              <a:extLst>
                <a:ext uri="{FF2B5EF4-FFF2-40B4-BE49-F238E27FC236}">
                  <a16:creationId xmlns:a16="http://schemas.microsoft.com/office/drawing/2014/main" id="{064238C0-8A8E-794D-9A1C-F2E4DD51B1F2}"/>
                </a:ext>
              </a:extLst>
            </p:cNvPr>
            <p:cNvSpPr/>
            <p:nvPr/>
          </p:nvSpPr>
          <p:spPr>
            <a:xfrm>
              <a:off x="1353040" y="4579059"/>
              <a:ext cx="527989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Allmänt gäller att två månghörningar är likformiga om </a:t>
              </a:r>
            </a:p>
          </p:txBody>
        </p:sp>
      </p:grpSp>
      <p:sp>
        <p:nvSpPr>
          <p:cNvPr id="76" name="Rektangel 75">
            <a:extLst>
              <a:ext uri="{FF2B5EF4-FFF2-40B4-BE49-F238E27FC236}">
                <a16:creationId xmlns:a16="http://schemas.microsoft.com/office/drawing/2014/main" id="{572A5A7A-A82F-2C40-ABEB-362ACCB48C36}"/>
              </a:ext>
            </a:extLst>
          </p:cNvPr>
          <p:cNvSpPr/>
          <p:nvPr/>
        </p:nvSpPr>
        <p:spPr>
          <a:xfrm>
            <a:off x="3847610" y="4195712"/>
            <a:ext cx="58591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• </a:t>
            </a:r>
            <a:r>
              <a:rPr lang="sv-SE" dirty="0">
                <a:solidFill>
                  <a:srgbClr val="C00000"/>
                </a:solidFill>
              </a:rPr>
              <a:t>proportionen </a:t>
            </a:r>
            <a:r>
              <a:rPr lang="sv-SE" dirty="0"/>
              <a:t>mellan motsvarande sträckor är densamma </a:t>
            </a:r>
          </a:p>
        </p:txBody>
      </p:sp>
      <p:sp>
        <p:nvSpPr>
          <p:cNvPr id="77" name="Rektangel 76">
            <a:extLst>
              <a:ext uri="{FF2B5EF4-FFF2-40B4-BE49-F238E27FC236}">
                <a16:creationId xmlns:a16="http://schemas.microsoft.com/office/drawing/2014/main" id="{BCED7A23-1D70-B048-B35C-8C40214C9110}"/>
              </a:ext>
            </a:extLst>
          </p:cNvPr>
          <p:cNvSpPr/>
          <p:nvPr/>
        </p:nvSpPr>
        <p:spPr>
          <a:xfrm>
            <a:off x="3847610" y="4510963"/>
            <a:ext cx="41538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• motsvarande vinklar är lika stora </a:t>
            </a:r>
          </a:p>
        </p:txBody>
      </p:sp>
      <p:sp>
        <p:nvSpPr>
          <p:cNvPr id="80" name="Rektangel 79">
            <a:extLst>
              <a:ext uri="{FF2B5EF4-FFF2-40B4-BE49-F238E27FC236}">
                <a16:creationId xmlns:a16="http://schemas.microsoft.com/office/drawing/2014/main" id="{BBA466AD-7E66-6C4A-A4D2-6A83C6A309E9}"/>
              </a:ext>
            </a:extLst>
          </p:cNvPr>
          <p:cNvSpPr/>
          <p:nvPr/>
        </p:nvSpPr>
        <p:spPr>
          <a:xfrm>
            <a:off x="7001776" y="5617803"/>
            <a:ext cx="4208965" cy="830997"/>
          </a:xfrm>
          <a:prstGeom prst="rect">
            <a:avLst/>
          </a:prstGeom>
          <a:ln w="127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sv-SE" sz="1600" dirty="0"/>
              <a:t>Dessa parallellogrammer är </a:t>
            </a:r>
            <a:r>
              <a:rPr lang="sv-SE" sz="1600" b="1" dirty="0"/>
              <a:t>inte</a:t>
            </a:r>
            <a:r>
              <a:rPr lang="sv-SE" sz="1600" dirty="0"/>
              <a:t> likformiga. Vinklarna är lika stora </a:t>
            </a:r>
            <a:r>
              <a:rPr lang="sv-SE" sz="1600" dirty="0">
                <a:solidFill>
                  <a:srgbClr val="C00000"/>
                </a:solidFill>
              </a:rPr>
              <a:t>MEN</a:t>
            </a:r>
            <a:r>
              <a:rPr lang="sv-SE" sz="1600" dirty="0"/>
              <a:t> proportionen </a:t>
            </a:r>
          </a:p>
          <a:p>
            <a:r>
              <a:rPr lang="sv-SE" sz="1600" dirty="0"/>
              <a:t>mellan motsvarande sträckor inte är densamma.</a:t>
            </a:r>
          </a:p>
        </p:txBody>
      </p:sp>
      <p:grpSp>
        <p:nvGrpSpPr>
          <p:cNvPr id="83" name="Grupp 82">
            <a:extLst>
              <a:ext uri="{FF2B5EF4-FFF2-40B4-BE49-F238E27FC236}">
                <a16:creationId xmlns:a16="http://schemas.microsoft.com/office/drawing/2014/main" id="{D9330F58-CD5A-764D-9DED-B1F19D770406}"/>
              </a:ext>
            </a:extLst>
          </p:cNvPr>
          <p:cNvGrpSpPr/>
          <p:nvPr/>
        </p:nvGrpSpPr>
        <p:grpSpPr>
          <a:xfrm>
            <a:off x="2183591" y="5545340"/>
            <a:ext cx="4444876" cy="1152137"/>
            <a:chOff x="7013011" y="5705863"/>
            <a:chExt cx="4444876" cy="1152137"/>
          </a:xfrm>
        </p:grpSpPr>
        <p:pic>
          <p:nvPicPr>
            <p:cNvPr id="82" name="Bildobjekt 81">
              <a:extLst>
                <a:ext uri="{FF2B5EF4-FFF2-40B4-BE49-F238E27FC236}">
                  <a16:creationId xmlns:a16="http://schemas.microsoft.com/office/drawing/2014/main" id="{C76A750D-65E8-EC48-8DDF-95AC5152DA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13734" b="52026"/>
            <a:stretch/>
          </p:blipFill>
          <p:spPr>
            <a:xfrm>
              <a:off x="7013011" y="5705863"/>
              <a:ext cx="1993235" cy="1078772"/>
            </a:xfrm>
            <a:prstGeom prst="rect">
              <a:avLst/>
            </a:prstGeom>
          </p:spPr>
        </p:pic>
        <p:pic>
          <p:nvPicPr>
            <p:cNvPr id="81" name="Bildobjekt 80">
              <a:extLst>
                <a:ext uri="{FF2B5EF4-FFF2-40B4-BE49-F238E27FC236}">
                  <a16:creationId xmlns:a16="http://schemas.microsoft.com/office/drawing/2014/main" id="{56C9A2C7-8640-1C44-97A8-42685275F6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54749"/>
            <a:stretch/>
          </p:blipFill>
          <p:spPr>
            <a:xfrm>
              <a:off x="9006246" y="5778326"/>
              <a:ext cx="2451641" cy="10796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543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36" grpId="0"/>
      <p:bldP spid="76" grpId="0"/>
      <p:bldP spid="77" grpId="0"/>
      <p:bldP spid="8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17861CDA-97AA-074E-BC11-CB38E6A1B2DF}"/>
              </a:ext>
            </a:extLst>
          </p:cNvPr>
          <p:cNvSpPr/>
          <p:nvPr/>
        </p:nvSpPr>
        <p:spPr>
          <a:xfrm>
            <a:off x="5362252" y="263543"/>
            <a:ext cx="28919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9F0002"/>
                </a:solidFill>
              </a:rPr>
              <a:t>Likformiga trianglar</a:t>
            </a:r>
            <a:endParaRPr lang="sv-SE" sz="2000" b="1" dirty="0">
              <a:solidFill>
                <a:srgbClr val="9F0002"/>
              </a:solidFill>
              <a:effectLst/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02B4294-4B7C-254B-B339-594711A1D0D5}"/>
              </a:ext>
            </a:extLst>
          </p:cNvPr>
          <p:cNvSpPr/>
          <p:nvPr/>
        </p:nvSpPr>
        <p:spPr>
          <a:xfrm>
            <a:off x="3897411" y="817123"/>
            <a:ext cx="49654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För att veta om två trianglar är likformiga så räcker det att veta att motsvarande vinklar är lika stora. 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80A62D2F-5D01-CA44-9443-97BA9C480C81}"/>
              </a:ext>
            </a:extLst>
          </p:cNvPr>
          <p:cNvSpPr/>
          <p:nvPr/>
        </p:nvSpPr>
        <p:spPr>
          <a:xfrm>
            <a:off x="4457643" y="1616924"/>
            <a:ext cx="38449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Då är automatiskt proportionen mellan motsvarande sträckor densamma. </a:t>
            </a:r>
          </a:p>
        </p:txBody>
      </p:sp>
      <p:grpSp>
        <p:nvGrpSpPr>
          <p:cNvPr id="20" name="Grupp 19">
            <a:extLst>
              <a:ext uri="{FF2B5EF4-FFF2-40B4-BE49-F238E27FC236}">
                <a16:creationId xmlns:a16="http://schemas.microsoft.com/office/drawing/2014/main" id="{015247AA-79FD-D647-9041-821500321D45}"/>
              </a:ext>
            </a:extLst>
          </p:cNvPr>
          <p:cNvGrpSpPr/>
          <p:nvPr/>
        </p:nvGrpSpPr>
        <p:grpSpPr>
          <a:xfrm>
            <a:off x="4842562" y="2463657"/>
            <a:ext cx="4173588" cy="1769239"/>
            <a:chOff x="4880260" y="2544380"/>
            <a:chExt cx="4173588" cy="1769239"/>
          </a:xfrm>
        </p:grpSpPr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8E151E1E-9548-174D-BAFB-5E7020C95B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l="44630" t="12149" r="5448" b="6449"/>
            <a:stretch/>
          </p:blipFill>
          <p:spPr>
            <a:xfrm>
              <a:off x="6676625" y="2544380"/>
              <a:ext cx="2377223" cy="1769239"/>
            </a:xfrm>
            <a:prstGeom prst="rtTriangle">
              <a:avLst/>
            </a:prstGeom>
          </p:spPr>
        </p:pic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1489208C-70AB-3F47-BE20-CA8FEFCA2A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l="3752" t="52304" r="70717" b="6479"/>
            <a:stretch/>
          </p:blipFill>
          <p:spPr>
            <a:xfrm>
              <a:off x="4880260" y="3417810"/>
              <a:ext cx="1215741" cy="895809"/>
            </a:xfrm>
            <a:prstGeom prst="rtTriangle">
              <a:avLst/>
            </a:prstGeom>
          </p:spPr>
        </p:pic>
      </p:grpSp>
      <p:sp>
        <p:nvSpPr>
          <p:cNvPr id="21" name="Rektangel 20">
            <a:extLst>
              <a:ext uri="{FF2B5EF4-FFF2-40B4-BE49-F238E27FC236}">
                <a16:creationId xmlns:a16="http://schemas.microsoft.com/office/drawing/2014/main" id="{4237EC0C-830B-F042-98E0-24DECF027526}"/>
              </a:ext>
            </a:extLst>
          </p:cNvPr>
          <p:cNvSpPr/>
          <p:nvPr/>
        </p:nvSpPr>
        <p:spPr>
          <a:xfrm>
            <a:off x="5161570" y="4189391"/>
            <a:ext cx="28886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sv-SE" sz="1600" dirty="0"/>
              <a:t>4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F1942726-B975-0F42-9480-104B02E93B17}"/>
              </a:ext>
            </a:extLst>
          </p:cNvPr>
          <p:cNvSpPr/>
          <p:nvPr/>
        </p:nvSpPr>
        <p:spPr>
          <a:xfrm>
            <a:off x="7631010" y="2965690"/>
            <a:ext cx="39305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sv-SE" sz="1600" dirty="0"/>
              <a:t>10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EBAC404A-15FF-A34C-901F-7FBA22BD8094}"/>
              </a:ext>
            </a:extLst>
          </p:cNvPr>
          <p:cNvSpPr/>
          <p:nvPr/>
        </p:nvSpPr>
        <p:spPr>
          <a:xfrm>
            <a:off x="4609278" y="3615714"/>
            <a:ext cx="28886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sv-SE" sz="1600" dirty="0"/>
              <a:t>3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4938E04-A01A-7B4F-9A79-4DA645DAEF75}"/>
              </a:ext>
            </a:extLst>
          </p:cNvPr>
          <p:cNvSpPr/>
          <p:nvPr/>
        </p:nvSpPr>
        <p:spPr>
          <a:xfrm>
            <a:off x="7486579" y="4189391"/>
            <a:ext cx="28886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sv-SE" sz="1600" dirty="0"/>
              <a:t>8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EABA3D25-A2A0-8942-9565-908F24BA5DC9}"/>
              </a:ext>
            </a:extLst>
          </p:cNvPr>
          <p:cNvSpPr/>
          <p:nvPr/>
        </p:nvSpPr>
        <p:spPr>
          <a:xfrm>
            <a:off x="5354679" y="3473521"/>
            <a:ext cx="28886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sv-SE" sz="1600" dirty="0"/>
              <a:t>5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632AC0A2-4119-364E-A2C8-2A5A2B68F50B}"/>
              </a:ext>
            </a:extLst>
          </p:cNvPr>
          <p:cNvSpPr/>
          <p:nvPr/>
        </p:nvSpPr>
        <p:spPr>
          <a:xfrm>
            <a:off x="6380132" y="3046635"/>
            <a:ext cx="28886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sv-SE" sz="16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79038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17861CDA-97AA-074E-BC11-CB38E6A1B2DF}"/>
              </a:ext>
            </a:extLst>
          </p:cNvPr>
          <p:cNvSpPr/>
          <p:nvPr/>
        </p:nvSpPr>
        <p:spPr>
          <a:xfrm>
            <a:off x="5553248" y="301598"/>
            <a:ext cx="23185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9F0002"/>
                </a:solidFill>
              </a:rPr>
              <a:t> Topptriangelsatsen</a:t>
            </a:r>
            <a:endParaRPr lang="sv-SE" sz="2000" b="1" dirty="0">
              <a:solidFill>
                <a:srgbClr val="9F0002"/>
              </a:solidFill>
              <a:effectLst/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02B4294-4B7C-254B-B339-594711A1D0D5}"/>
              </a:ext>
            </a:extLst>
          </p:cNvPr>
          <p:cNvSpPr/>
          <p:nvPr/>
        </p:nvSpPr>
        <p:spPr>
          <a:xfrm>
            <a:off x="4024906" y="924135"/>
            <a:ext cx="56313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Triangeln </a:t>
            </a:r>
            <a:r>
              <a:rPr lang="sv-SE" i="1" dirty="0"/>
              <a:t>ADE </a:t>
            </a:r>
            <a:r>
              <a:rPr lang="sv-SE" dirty="0"/>
              <a:t>är en så kallad </a:t>
            </a:r>
            <a:r>
              <a:rPr lang="sv-SE" i="1" dirty="0">
                <a:solidFill>
                  <a:srgbClr val="C00000"/>
                </a:solidFill>
              </a:rPr>
              <a:t>topptriangel </a:t>
            </a:r>
            <a:r>
              <a:rPr lang="sv-SE" dirty="0"/>
              <a:t>i triangeln </a:t>
            </a:r>
            <a:r>
              <a:rPr lang="sv-SE" i="1" dirty="0"/>
              <a:t>ABC</a:t>
            </a:r>
            <a:r>
              <a:rPr lang="sv-SE" dirty="0"/>
              <a:t>.  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A3AF55EB-6E61-2646-B252-0A4E32D13262}"/>
              </a:ext>
            </a:extLst>
          </p:cNvPr>
          <p:cNvSpPr/>
          <p:nvPr/>
        </p:nvSpPr>
        <p:spPr>
          <a:xfrm>
            <a:off x="4600612" y="1660579"/>
            <a:ext cx="4710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Det gör att vinklarna i triangeln </a:t>
            </a:r>
            <a:r>
              <a:rPr lang="sv-SE" i="1" dirty="0"/>
              <a:t>ADE </a:t>
            </a:r>
            <a:r>
              <a:rPr lang="sv-SE" dirty="0"/>
              <a:t>är lika </a:t>
            </a:r>
          </a:p>
          <a:p>
            <a:r>
              <a:rPr lang="sv-SE" dirty="0"/>
              <a:t>stora som motsvarande vinklar i triangeln </a:t>
            </a:r>
            <a:r>
              <a:rPr lang="sv-SE" i="1" dirty="0"/>
              <a:t>ABC</a:t>
            </a:r>
            <a:r>
              <a:rPr lang="sv-SE" dirty="0"/>
              <a:t>. 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474E550A-ECB3-E649-96DC-19467614135D}"/>
              </a:ext>
            </a:extLst>
          </p:cNvPr>
          <p:cNvSpPr/>
          <p:nvPr/>
        </p:nvSpPr>
        <p:spPr>
          <a:xfrm>
            <a:off x="4253728" y="2355610"/>
            <a:ext cx="5137518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sv-SE" dirty="0"/>
              <a:t>Alltså är triangeln </a:t>
            </a:r>
            <a:r>
              <a:rPr lang="sv-SE" i="1" dirty="0"/>
              <a:t>ADE </a:t>
            </a:r>
            <a:r>
              <a:rPr lang="sv-SE" dirty="0"/>
              <a:t>likformig med triangeln </a:t>
            </a:r>
            <a:r>
              <a:rPr lang="sv-SE" i="1" dirty="0"/>
              <a:t>ABC</a:t>
            </a:r>
            <a:r>
              <a:rPr lang="sv-SE" dirty="0"/>
              <a:t>. </a:t>
            </a:r>
          </a:p>
        </p:txBody>
      </p:sp>
      <p:grpSp>
        <p:nvGrpSpPr>
          <p:cNvPr id="25" name="Grupp 24">
            <a:extLst>
              <a:ext uri="{FF2B5EF4-FFF2-40B4-BE49-F238E27FC236}">
                <a16:creationId xmlns:a16="http://schemas.microsoft.com/office/drawing/2014/main" id="{226EB0E5-5830-8040-9545-4AE2B01D81FC}"/>
              </a:ext>
            </a:extLst>
          </p:cNvPr>
          <p:cNvGrpSpPr/>
          <p:nvPr/>
        </p:nvGrpSpPr>
        <p:grpSpPr>
          <a:xfrm>
            <a:off x="4442884" y="5676225"/>
            <a:ext cx="4202375" cy="771082"/>
            <a:chOff x="1151556" y="4515863"/>
            <a:chExt cx="3475857" cy="771082"/>
          </a:xfrm>
        </p:grpSpPr>
        <p:sp>
          <p:nvSpPr>
            <p:cNvPr id="26" name="Rektangel 25">
              <a:extLst>
                <a:ext uri="{FF2B5EF4-FFF2-40B4-BE49-F238E27FC236}">
                  <a16:creationId xmlns:a16="http://schemas.microsoft.com/office/drawing/2014/main" id="{5CEBC428-762B-C94F-BD73-A3FAD48CC17D}"/>
                </a:ext>
              </a:extLst>
            </p:cNvPr>
            <p:cNvSpPr/>
            <p:nvPr/>
          </p:nvSpPr>
          <p:spPr>
            <a:xfrm>
              <a:off x="1151556" y="4515863"/>
              <a:ext cx="3444400" cy="525877"/>
            </a:xfrm>
            <a:prstGeom prst="rect">
              <a:avLst/>
            </a:prstGeom>
            <a:gradFill flip="none" rotWithShape="1">
              <a:gsLst>
                <a:gs pos="0">
                  <a:srgbClr val="FB9391">
                    <a:tint val="66000"/>
                    <a:satMod val="160000"/>
                  </a:srgbClr>
                </a:gs>
                <a:gs pos="26000">
                  <a:srgbClr val="FB9391">
                    <a:tint val="44500"/>
                    <a:satMod val="160000"/>
                    <a:alpha val="13000"/>
                  </a:srgbClr>
                </a:gs>
                <a:gs pos="100000">
                  <a:srgbClr val="FB9391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000" dirty="0"/>
            </a:p>
          </p:txBody>
        </p:sp>
        <p:sp>
          <p:nvSpPr>
            <p:cNvPr id="27" name="Rektangel 26">
              <a:extLst>
                <a:ext uri="{FF2B5EF4-FFF2-40B4-BE49-F238E27FC236}">
                  <a16:creationId xmlns:a16="http://schemas.microsoft.com/office/drawing/2014/main" id="{A828A979-7ABB-3443-A669-6FC2234EE14F}"/>
                </a:ext>
              </a:extLst>
            </p:cNvPr>
            <p:cNvSpPr/>
            <p:nvPr/>
          </p:nvSpPr>
          <p:spPr>
            <a:xfrm>
              <a:off x="1353041" y="4579059"/>
              <a:ext cx="327437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/>
                <a:t>Detta kallas </a:t>
              </a:r>
              <a:r>
                <a:rPr lang="sv-SE" sz="2000" i="1" dirty="0"/>
                <a:t>topptriangelsatsen. </a:t>
              </a:r>
              <a:endParaRPr lang="sv-SE" sz="2000" dirty="0"/>
            </a:p>
          </p:txBody>
        </p:sp>
      </p:grpSp>
      <p:sp>
        <p:nvSpPr>
          <p:cNvPr id="28" name="Rektangel 27">
            <a:extLst>
              <a:ext uri="{FF2B5EF4-FFF2-40B4-BE49-F238E27FC236}">
                <a16:creationId xmlns:a16="http://schemas.microsoft.com/office/drawing/2014/main" id="{67ACDAC1-BD36-1B4A-945F-E8B6C21CC5F8}"/>
              </a:ext>
            </a:extLst>
          </p:cNvPr>
          <p:cNvSpPr/>
          <p:nvPr/>
        </p:nvSpPr>
        <p:spPr>
          <a:xfrm>
            <a:off x="6848865" y="3525708"/>
            <a:ext cx="28886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sv-SE" sz="1600" dirty="0"/>
              <a:t>4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BDE7AB59-A90E-A94A-AE73-2E3BCE40BE37}"/>
              </a:ext>
            </a:extLst>
          </p:cNvPr>
          <p:cNvSpPr/>
          <p:nvPr/>
        </p:nvSpPr>
        <p:spPr>
          <a:xfrm>
            <a:off x="6137345" y="4227115"/>
            <a:ext cx="28886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sv-SE" sz="1600" dirty="0"/>
              <a:t>3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05059F47-0F5C-E140-8285-E9BCBD666B35}"/>
              </a:ext>
            </a:extLst>
          </p:cNvPr>
          <p:cNvSpPr/>
          <p:nvPr/>
        </p:nvSpPr>
        <p:spPr>
          <a:xfrm>
            <a:off x="5521143" y="3525708"/>
            <a:ext cx="28886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sv-SE" sz="1600" dirty="0"/>
              <a:t>5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79660B2D-3281-8849-BD9B-32CEE076A7A8}"/>
              </a:ext>
            </a:extLst>
          </p:cNvPr>
          <p:cNvSpPr/>
          <p:nvPr/>
        </p:nvSpPr>
        <p:spPr>
          <a:xfrm>
            <a:off x="6092989" y="4693340"/>
            <a:ext cx="28886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sv-SE" sz="1600" dirty="0"/>
              <a:t>6</a:t>
            </a: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9D34A019-78EA-814D-8F13-2EB60F1C8517}"/>
              </a:ext>
            </a:extLst>
          </p:cNvPr>
          <p:cNvGrpSpPr/>
          <p:nvPr/>
        </p:nvGrpSpPr>
        <p:grpSpPr>
          <a:xfrm>
            <a:off x="7164407" y="2978572"/>
            <a:ext cx="552159" cy="1659175"/>
            <a:chOff x="7164407" y="2978572"/>
            <a:chExt cx="552159" cy="1659175"/>
          </a:xfrm>
        </p:grpSpPr>
        <p:sp>
          <p:nvSpPr>
            <p:cNvPr id="31" name="Rektangel 30">
              <a:extLst>
                <a:ext uri="{FF2B5EF4-FFF2-40B4-BE49-F238E27FC236}">
                  <a16:creationId xmlns:a16="http://schemas.microsoft.com/office/drawing/2014/main" id="{24D42E93-B43C-DF46-9F6E-41D060392BF1}"/>
                </a:ext>
              </a:extLst>
            </p:cNvPr>
            <p:cNvSpPr/>
            <p:nvPr/>
          </p:nvSpPr>
          <p:spPr>
            <a:xfrm>
              <a:off x="7427704" y="3570963"/>
              <a:ext cx="288862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sv-SE" sz="1600" dirty="0"/>
                <a:t>8</a:t>
              </a:r>
            </a:p>
          </p:txBody>
        </p:sp>
        <p:sp>
          <p:nvSpPr>
            <p:cNvPr id="6" name="Höger klammerparentes 5">
              <a:extLst>
                <a:ext uri="{FF2B5EF4-FFF2-40B4-BE49-F238E27FC236}">
                  <a16:creationId xmlns:a16="http://schemas.microsoft.com/office/drawing/2014/main" id="{5A8AC7E5-71A1-8A49-B6B5-FF567B418661}"/>
                </a:ext>
              </a:extLst>
            </p:cNvPr>
            <p:cNvSpPr/>
            <p:nvPr/>
          </p:nvSpPr>
          <p:spPr>
            <a:xfrm rot="20166431">
              <a:off x="7164407" y="2978572"/>
              <a:ext cx="284735" cy="1659175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34" name="Grupp 33">
            <a:extLst>
              <a:ext uri="{FF2B5EF4-FFF2-40B4-BE49-F238E27FC236}">
                <a16:creationId xmlns:a16="http://schemas.microsoft.com/office/drawing/2014/main" id="{EE81DAB9-B9D5-F14B-A6C4-DE71C280B05B}"/>
              </a:ext>
            </a:extLst>
          </p:cNvPr>
          <p:cNvGrpSpPr/>
          <p:nvPr/>
        </p:nvGrpSpPr>
        <p:grpSpPr>
          <a:xfrm rot="503955">
            <a:off x="4985971" y="2675379"/>
            <a:ext cx="578281" cy="1916194"/>
            <a:chOff x="9396763" y="2742303"/>
            <a:chExt cx="476343" cy="1746244"/>
          </a:xfrm>
        </p:grpSpPr>
        <p:sp>
          <p:nvSpPr>
            <p:cNvPr id="35" name="Rektangel 34">
              <a:extLst>
                <a:ext uri="{FF2B5EF4-FFF2-40B4-BE49-F238E27FC236}">
                  <a16:creationId xmlns:a16="http://schemas.microsoft.com/office/drawing/2014/main" id="{F6E9C4FA-CCBB-0647-80A0-5C9AC240947F}"/>
                </a:ext>
              </a:extLst>
            </p:cNvPr>
            <p:cNvSpPr/>
            <p:nvPr/>
          </p:nvSpPr>
          <p:spPr>
            <a:xfrm rot="21096045">
              <a:off x="9396763" y="3338397"/>
              <a:ext cx="393056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sv-SE" sz="1600" dirty="0"/>
                <a:t>10</a:t>
              </a:r>
            </a:p>
          </p:txBody>
        </p:sp>
        <p:sp>
          <p:nvSpPr>
            <p:cNvPr id="36" name="Höger klammerparentes 35">
              <a:extLst>
                <a:ext uri="{FF2B5EF4-FFF2-40B4-BE49-F238E27FC236}">
                  <a16:creationId xmlns:a16="http://schemas.microsoft.com/office/drawing/2014/main" id="{490B7030-B3D0-B541-A6D4-FC193A0ADF62}"/>
                </a:ext>
              </a:extLst>
            </p:cNvPr>
            <p:cNvSpPr/>
            <p:nvPr/>
          </p:nvSpPr>
          <p:spPr>
            <a:xfrm rot="12818822">
              <a:off x="9681396" y="2742303"/>
              <a:ext cx="191710" cy="1746244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5" name="Grupp 4">
            <a:extLst>
              <a:ext uri="{FF2B5EF4-FFF2-40B4-BE49-F238E27FC236}">
                <a16:creationId xmlns:a16="http://schemas.microsoft.com/office/drawing/2014/main" id="{DD5A7763-8D95-B14B-8003-E9DA64FDE9C1}"/>
              </a:ext>
            </a:extLst>
          </p:cNvPr>
          <p:cNvGrpSpPr/>
          <p:nvPr/>
        </p:nvGrpSpPr>
        <p:grpSpPr>
          <a:xfrm>
            <a:off x="4717949" y="2698218"/>
            <a:ext cx="2898228" cy="2190251"/>
            <a:chOff x="3925976" y="1501509"/>
            <a:chExt cx="2898228" cy="2190251"/>
          </a:xfrm>
        </p:grpSpPr>
        <p:pic>
          <p:nvPicPr>
            <p:cNvPr id="2" name="Bildobjekt 1">
              <a:extLst>
                <a:ext uri="{FF2B5EF4-FFF2-40B4-BE49-F238E27FC236}">
                  <a16:creationId xmlns:a16="http://schemas.microsoft.com/office/drawing/2014/main" id="{82B20917-D1C5-A443-BAF4-1C1104E36F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FF8E8F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764" b="93858" l="9622" r="91230">
                          <a14:foregroundMark x1="10718" y1="92015" x2="33465" y2="59989"/>
                          <a14:foregroundMark x1="64882" y1="16863" x2="90959" y2="93065"/>
                          <a14:foregroundMark x1="31912" y1="63937" x2="33252" y2="61890"/>
                          <a14:foregroundMark x1="32887" y1="61732" x2="32887" y2="61732"/>
                          <a14:foregroundMark x1="32887" y1="61417" x2="32278" y2="62520"/>
                          <a14:foregroundMark x1="31912" y1="63150" x2="33983" y2="60630"/>
                          <a14:foregroundMark x1="33861" y1="60472" x2="33252" y2="61732"/>
                          <a14:foregroundMark x1="44214" y1="46142" x2="45798" y2="44724"/>
                          <a14:foregroundMark x1="31425" y1="63465" x2="33009" y2="60945"/>
                          <a14:foregroundMark x1="32278" y1="61260" x2="33861" y2="60000"/>
                          <a14:foregroundMark x1="44458" y1="44882" x2="46772" y2="42677"/>
                          <a14:foregroundMark x1="48356" y1="40157" x2="47381" y2="41575"/>
                          <a14:foregroundMark x1="55786" y1="29291" x2="55420" y2="30551"/>
                          <a14:foregroundMark x1="55786" y1="30079" x2="56760" y2="28661"/>
                          <a14:foregroundMark x1="60049" y1="24252" x2="61023" y2="23465"/>
                          <a14:foregroundMark x1="64677" y1="17008" x2="64677" y2="17480"/>
                          <a14:backgroundMark x1="63586" y1="17008" x2="64068" y2="16378"/>
                          <a14:backgroundMark x1="54607" y1="28745" x2="63225" y2="17480"/>
                          <a14:backgroundMark x1="52984" y1="30866" x2="53800" y2="29800"/>
                          <a14:backgroundMark x1="63946" y1="17323" x2="65530" y2="14803"/>
                          <a14:backgroundMark x1="54900" y1="28881" x2="55177" y2="28504"/>
                          <a14:backgroundMark x1="47320" y1="39184" x2="54116" y2="29947"/>
                          <a14:backgroundMark x1="40926" y1="47874" x2="46305" y2="40563"/>
                          <a14:backgroundMark x1="54568" y1="30709" x2="54828" y2="30277"/>
                          <a14:backgroundMark x1="34227" y1="57638" x2="45067" y2="42677"/>
                          <a14:backgroundMark x1="44921" y1="43560" x2="44093" y2="44094"/>
                          <a14:backgroundMark x1="45084" y1="43095" x2="44214" y2="44094"/>
                          <a14:backgroundMark x1="46847" y1="41073" x2="42682" y2="45852"/>
                          <a14:backgroundMark x1="90865" y1="94016" x2="90378" y2="94331"/>
                          <a14:backgroundMark x1="90621" y1="93701" x2="91717" y2="93858"/>
                          <a14:backgroundMark x1="8770" y1="94016" x2="10110" y2="9433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25976" y="1501509"/>
              <a:ext cx="2786544" cy="2155244"/>
            </a:xfrm>
            <a:prstGeom prst="rect">
              <a:avLst/>
            </a:prstGeom>
          </p:spPr>
        </p:pic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D32CD17F-075C-0C49-AB39-0B9F51760793}"/>
                </a:ext>
              </a:extLst>
            </p:cNvPr>
            <p:cNvSpPr/>
            <p:nvPr/>
          </p:nvSpPr>
          <p:spPr>
            <a:xfrm>
              <a:off x="5608184" y="1501509"/>
              <a:ext cx="38696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A </a:t>
              </a:r>
            </a:p>
          </p:txBody>
        </p: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2C93C561-717D-8A49-8A5F-1001E48F2C13}"/>
                </a:ext>
              </a:extLst>
            </p:cNvPr>
            <p:cNvSpPr/>
            <p:nvPr/>
          </p:nvSpPr>
          <p:spPr>
            <a:xfrm>
              <a:off x="6274934" y="2796909"/>
              <a:ext cx="38696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E</a:t>
              </a:r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8062C0C3-BF34-2D4D-8DA9-A75D70E95513}"/>
                </a:ext>
              </a:extLst>
            </p:cNvPr>
            <p:cNvSpPr/>
            <p:nvPr/>
          </p:nvSpPr>
          <p:spPr>
            <a:xfrm>
              <a:off x="6437237" y="3322428"/>
              <a:ext cx="38696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C</a:t>
              </a:r>
            </a:p>
          </p:txBody>
        </p:sp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5D46C92F-C3CE-094A-8873-FA269647A6A8}"/>
                </a:ext>
              </a:extLst>
            </p:cNvPr>
            <p:cNvSpPr/>
            <p:nvPr/>
          </p:nvSpPr>
          <p:spPr>
            <a:xfrm>
              <a:off x="4361649" y="2796909"/>
              <a:ext cx="3273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/>
                <a:t>D</a:t>
              </a:r>
            </a:p>
          </p:txBody>
        </p:sp>
        <p:sp>
          <p:nvSpPr>
            <p:cNvPr id="3" name="Rektangel 2">
              <a:extLst>
                <a:ext uri="{FF2B5EF4-FFF2-40B4-BE49-F238E27FC236}">
                  <a16:creationId xmlns:a16="http://schemas.microsoft.com/office/drawing/2014/main" id="{8EE66C94-F4EA-8543-9713-3088314BBB66}"/>
                </a:ext>
              </a:extLst>
            </p:cNvPr>
            <p:cNvSpPr/>
            <p:nvPr/>
          </p:nvSpPr>
          <p:spPr>
            <a:xfrm>
              <a:off x="3947471" y="3322428"/>
              <a:ext cx="3097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/>
                <a:t>B</a:t>
              </a:r>
            </a:p>
          </p:txBody>
        </p:sp>
      </p:grpSp>
      <p:grpSp>
        <p:nvGrpSpPr>
          <p:cNvPr id="62" name="Grupp 61">
            <a:extLst>
              <a:ext uri="{FF2B5EF4-FFF2-40B4-BE49-F238E27FC236}">
                <a16:creationId xmlns:a16="http://schemas.microsoft.com/office/drawing/2014/main" id="{D419470A-3CE4-C941-993B-CB687651C17A}"/>
              </a:ext>
            </a:extLst>
          </p:cNvPr>
          <p:cNvGrpSpPr/>
          <p:nvPr/>
        </p:nvGrpSpPr>
        <p:grpSpPr>
          <a:xfrm>
            <a:off x="5558438" y="4010532"/>
            <a:ext cx="430646" cy="261610"/>
            <a:chOff x="5130615" y="4460001"/>
            <a:chExt cx="430646" cy="261610"/>
          </a:xfrm>
        </p:grpSpPr>
        <p:sp>
          <p:nvSpPr>
            <p:cNvPr id="63" name="Höger hakparentes 62">
              <a:extLst>
                <a:ext uri="{FF2B5EF4-FFF2-40B4-BE49-F238E27FC236}">
                  <a16:creationId xmlns:a16="http://schemas.microsoft.com/office/drawing/2014/main" id="{75F2B146-E544-1643-9B6E-A55E815BEBD6}"/>
                </a:ext>
              </a:extLst>
            </p:cNvPr>
            <p:cNvSpPr/>
            <p:nvPr/>
          </p:nvSpPr>
          <p:spPr>
            <a:xfrm rot="20484228">
              <a:off x="5130632" y="4555224"/>
              <a:ext cx="66366" cy="130953"/>
            </a:xfrm>
            <a:prstGeom prst="rightBracket">
              <a:avLst>
                <a:gd name="adj" fmla="val 92400"/>
              </a:avLst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4" name="textruta 63">
              <a:extLst>
                <a:ext uri="{FF2B5EF4-FFF2-40B4-BE49-F238E27FC236}">
                  <a16:creationId xmlns:a16="http://schemas.microsoft.com/office/drawing/2014/main" id="{4E1A8D58-4524-D04D-9F1F-3748F3BD8810}"/>
                </a:ext>
              </a:extLst>
            </p:cNvPr>
            <p:cNvSpPr txBox="1"/>
            <p:nvPr/>
          </p:nvSpPr>
          <p:spPr>
            <a:xfrm>
              <a:off x="5130615" y="4460001"/>
              <a:ext cx="4306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100" dirty="0"/>
                <a:t>50</a:t>
              </a:r>
              <a:r>
                <a:rPr lang="sv-SE" sz="1200" baseline="30000" dirty="0"/>
                <a:t>∘</a:t>
              </a:r>
              <a:endParaRPr lang="sv-SE" sz="1100" baseline="30000" dirty="0"/>
            </a:p>
          </p:txBody>
        </p:sp>
      </p:grpSp>
      <p:grpSp>
        <p:nvGrpSpPr>
          <p:cNvPr id="65" name="Grupp 64">
            <a:extLst>
              <a:ext uri="{FF2B5EF4-FFF2-40B4-BE49-F238E27FC236}">
                <a16:creationId xmlns:a16="http://schemas.microsoft.com/office/drawing/2014/main" id="{C36D1FF3-5C61-A844-B053-BDF2C3B6A759}"/>
              </a:ext>
            </a:extLst>
          </p:cNvPr>
          <p:cNvGrpSpPr/>
          <p:nvPr/>
        </p:nvGrpSpPr>
        <p:grpSpPr>
          <a:xfrm>
            <a:off x="5136077" y="4460886"/>
            <a:ext cx="430646" cy="261610"/>
            <a:chOff x="5130615" y="4460001"/>
            <a:chExt cx="430646" cy="261610"/>
          </a:xfrm>
        </p:grpSpPr>
        <p:sp>
          <p:nvSpPr>
            <p:cNvPr id="66" name="Höger hakparentes 65">
              <a:extLst>
                <a:ext uri="{FF2B5EF4-FFF2-40B4-BE49-F238E27FC236}">
                  <a16:creationId xmlns:a16="http://schemas.microsoft.com/office/drawing/2014/main" id="{0A713664-3496-0F48-B22E-1B5BEC12AC75}"/>
                </a:ext>
              </a:extLst>
            </p:cNvPr>
            <p:cNvSpPr/>
            <p:nvPr/>
          </p:nvSpPr>
          <p:spPr>
            <a:xfrm rot="20484228">
              <a:off x="5130632" y="4555224"/>
              <a:ext cx="66366" cy="130953"/>
            </a:xfrm>
            <a:prstGeom prst="rightBracket">
              <a:avLst>
                <a:gd name="adj" fmla="val 92400"/>
              </a:avLst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7" name="textruta 66">
              <a:extLst>
                <a:ext uri="{FF2B5EF4-FFF2-40B4-BE49-F238E27FC236}">
                  <a16:creationId xmlns:a16="http://schemas.microsoft.com/office/drawing/2014/main" id="{62445755-1A63-7A49-99BF-F64FACD9A351}"/>
                </a:ext>
              </a:extLst>
            </p:cNvPr>
            <p:cNvSpPr txBox="1"/>
            <p:nvPr/>
          </p:nvSpPr>
          <p:spPr>
            <a:xfrm>
              <a:off x="5130615" y="4460001"/>
              <a:ext cx="4306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100" dirty="0"/>
                <a:t>50</a:t>
              </a:r>
              <a:r>
                <a:rPr lang="sv-SE" sz="1200" baseline="30000" dirty="0"/>
                <a:t>∘</a:t>
              </a:r>
              <a:endParaRPr lang="sv-SE" sz="1100" baseline="30000" dirty="0"/>
            </a:p>
          </p:txBody>
        </p:sp>
      </p:grpSp>
      <p:grpSp>
        <p:nvGrpSpPr>
          <p:cNvPr id="68" name="Grupp 67">
            <a:extLst>
              <a:ext uri="{FF2B5EF4-FFF2-40B4-BE49-F238E27FC236}">
                <a16:creationId xmlns:a16="http://schemas.microsoft.com/office/drawing/2014/main" id="{13910F3D-B699-2D4B-93F1-7C5DAC859A5B}"/>
              </a:ext>
            </a:extLst>
          </p:cNvPr>
          <p:cNvGrpSpPr/>
          <p:nvPr/>
        </p:nvGrpSpPr>
        <p:grpSpPr>
          <a:xfrm>
            <a:off x="6822917" y="4437008"/>
            <a:ext cx="430646" cy="261610"/>
            <a:chOff x="4840649" y="4434189"/>
            <a:chExt cx="430646" cy="261610"/>
          </a:xfrm>
        </p:grpSpPr>
        <p:sp>
          <p:nvSpPr>
            <p:cNvPr id="69" name="Höger hakparentes 68">
              <a:extLst>
                <a:ext uri="{FF2B5EF4-FFF2-40B4-BE49-F238E27FC236}">
                  <a16:creationId xmlns:a16="http://schemas.microsoft.com/office/drawing/2014/main" id="{122FD238-A0C3-854B-86E3-1096F91FCDAC}"/>
                </a:ext>
              </a:extLst>
            </p:cNvPr>
            <p:cNvSpPr/>
            <p:nvPr/>
          </p:nvSpPr>
          <p:spPr>
            <a:xfrm rot="12623738">
              <a:off x="5130632" y="4555224"/>
              <a:ext cx="66366" cy="130953"/>
            </a:xfrm>
            <a:prstGeom prst="rightBracket">
              <a:avLst>
                <a:gd name="adj" fmla="val 92400"/>
              </a:avLst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0" name="textruta 69">
              <a:extLst>
                <a:ext uri="{FF2B5EF4-FFF2-40B4-BE49-F238E27FC236}">
                  <a16:creationId xmlns:a16="http://schemas.microsoft.com/office/drawing/2014/main" id="{CF67902E-9B9E-CE49-891C-E1D2E980AD7E}"/>
                </a:ext>
              </a:extLst>
            </p:cNvPr>
            <p:cNvSpPr txBox="1"/>
            <p:nvPr/>
          </p:nvSpPr>
          <p:spPr>
            <a:xfrm>
              <a:off x="4840649" y="4434189"/>
              <a:ext cx="4306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100" dirty="0"/>
                <a:t>70</a:t>
              </a:r>
              <a:r>
                <a:rPr lang="sv-SE" sz="1200" baseline="30000" dirty="0"/>
                <a:t>∘</a:t>
              </a:r>
              <a:endParaRPr lang="sv-SE" sz="1100" baseline="30000" dirty="0"/>
            </a:p>
          </p:txBody>
        </p:sp>
      </p:grpSp>
      <p:grpSp>
        <p:nvGrpSpPr>
          <p:cNvPr id="71" name="Grupp 70">
            <a:extLst>
              <a:ext uri="{FF2B5EF4-FFF2-40B4-BE49-F238E27FC236}">
                <a16:creationId xmlns:a16="http://schemas.microsoft.com/office/drawing/2014/main" id="{559634DF-A5E4-E047-9027-227202D40B9C}"/>
              </a:ext>
            </a:extLst>
          </p:cNvPr>
          <p:cNvGrpSpPr/>
          <p:nvPr/>
        </p:nvGrpSpPr>
        <p:grpSpPr>
          <a:xfrm>
            <a:off x="6632719" y="3980758"/>
            <a:ext cx="430646" cy="261610"/>
            <a:chOff x="4840649" y="4434189"/>
            <a:chExt cx="430646" cy="261610"/>
          </a:xfrm>
        </p:grpSpPr>
        <p:sp>
          <p:nvSpPr>
            <p:cNvPr id="72" name="Höger hakparentes 71">
              <a:extLst>
                <a:ext uri="{FF2B5EF4-FFF2-40B4-BE49-F238E27FC236}">
                  <a16:creationId xmlns:a16="http://schemas.microsoft.com/office/drawing/2014/main" id="{D31EF031-E151-2E48-86D5-1F55C6648A6D}"/>
                </a:ext>
              </a:extLst>
            </p:cNvPr>
            <p:cNvSpPr/>
            <p:nvPr/>
          </p:nvSpPr>
          <p:spPr>
            <a:xfrm rot="12623738">
              <a:off x="5130632" y="4555224"/>
              <a:ext cx="66366" cy="130953"/>
            </a:xfrm>
            <a:prstGeom prst="rightBracket">
              <a:avLst>
                <a:gd name="adj" fmla="val 92400"/>
              </a:avLst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3" name="textruta 72">
              <a:extLst>
                <a:ext uri="{FF2B5EF4-FFF2-40B4-BE49-F238E27FC236}">
                  <a16:creationId xmlns:a16="http://schemas.microsoft.com/office/drawing/2014/main" id="{4CF0D582-CFF9-774D-9DB8-9969E3F6B15A}"/>
                </a:ext>
              </a:extLst>
            </p:cNvPr>
            <p:cNvSpPr txBox="1"/>
            <p:nvPr/>
          </p:nvSpPr>
          <p:spPr>
            <a:xfrm>
              <a:off x="4840649" y="4434189"/>
              <a:ext cx="4306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100" dirty="0"/>
                <a:t>70</a:t>
              </a:r>
              <a:r>
                <a:rPr lang="sv-SE" sz="1200" baseline="30000" dirty="0"/>
                <a:t>∘</a:t>
              </a:r>
              <a:endParaRPr lang="sv-SE" sz="1100" baseline="30000" dirty="0"/>
            </a:p>
          </p:txBody>
        </p:sp>
      </p:grpSp>
      <p:grpSp>
        <p:nvGrpSpPr>
          <p:cNvPr id="74" name="Grupp 73">
            <a:extLst>
              <a:ext uri="{FF2B5EF4-FFF2-40B4-BE49-F238E27FC236}">
                <a16:creationId xmlns:a16="http://schemas.microsoft.com/office/drawing/2014/main" id="{9283CE9D-A53B-1E42-93C7-373AD81F9410}"/>
              </a:ext>
            </a:extLst>
          </p:cNvPr>
          <p:cNvGrpSpPr/>
          <p:nvPr/>
        </p:nvGrpSpPr>
        <p:grpSpPr>
          <a:xfrm rot="14907254">
            <a:off x="6411762" y="3074456"/>
            <a:ext cx="300289" cy="430646"/>
            <a:chOff x="4896709" y="4394703"/>
            <a:chExt cx="300289" cy="430646"/>
          </a:xfrm>
        </p:grpSpPr>
        <p:sp>
          <p:nvSpPr>
            <p:cNvPr id="75" name="Höger hakparentes 74">
              <a:extLst>
                <a:ext uri="{FF2B5EF4-FFF2-40B4-BE49-F238E27FC236}">
                  <a16:creationId xmlns:a16="http://schemas.microsoft.com/office/drawing/2014/main" id="{03A4F21C-1B76-0343-8195-62E334315C19}"/>
                </a:ext>
              </a:extLst>
            </p:cNvPr>
            <p:cNvSpPr/>
            <p:nvPr/>
          </p:nvSpPr>
          <p:spPr>
            <a:xfrm rot="12623738">
              <a:off x="5130632" y="4555224"/>
              <a:ext cx="66366" cy="130953"/>
            </a:xfrm>
            <a:prstGeom prst="rightBracket">
              <a:avLst>
                <a:gd name="adj" fmla="val 92400"/>
              </a:avLst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6" name="textruta 75">
              <a:extLst>
                <a:ext uri="{FF2B5EF4-FFF2-40B4-BE49-F238E27FC236}">
                  <a16:creationId xmlns:a16="http://schemas.microsoft.com/office/drawing/2014/main" id="{D422DD7A-C155-4A46-8690-5955D9288F21}"/>
                </a:ext>
              </a:extLst>
            </p:cNvPr>
            <p:cNvSpPr txBox="1"/>
            <p:nvPr/>
          </p:nvSpPr>
          <p:spPr>
            <a:xfrm rot="6692746">
              <a:off x="4812191" y="4479221"/>
              <a:ext cx="4306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100" dirty="0"/>
                <a:t>60</a:t>
              </a:r>
              <a:r>
                <a:rPr lang="sv-SE" sz="1200" baseline="30000" dirty="0"/>
                <a:t>∘</a:t>
              </a:r>
              <a:endParaRPr lang="sv-SE" sz="1100" baseline="30000" dirty="0"/>
            </a:p>
          </p:txBody>
        </p:sp>
      </p:grpSp>
      <p:sp>
        <p:nvSpPr>
          <p:cNvPr id="77" name="Rektangel 76">
            <a:extLst>
              <a:ext uri="{FF2B5EF4-FFF2-40B4-BE49-F238E27FC236}">
                <a16:creationId xmlns:a16="http://schemas.microsoft.com/office/drawing/2014/main" id="{6972E99D-A96F-3A49-92B6-FB06CAF8151B}"/>
              </a:ext>
            </a:extLst>
          </p:cNvPr>
          <p:cNvSpPr/>
          <p:nvPr/>
        </p:nvSpPr>
        <p:spPr>
          <a:xfrm>
            <a:off x="6121061" y="3932172"/>
            <a:ext cx="28886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sv-SE" sz="1600" dirty="0"/>
              <a:t>3</a:t>
            </a:r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0EA365F0-A7E4-A64C-B140-4569471E85EC}"/>
              </a:ext>
            </a:extLst>
          </p:cNvPr>
          <p:cNvSpPr/>
          <p:nvPr/>
        </p:nvSpPr>
        <p:spPr>
          <a:xfrm>
            <a:off x="4965912" y="1258090"/>
            <a:ext cx="4054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I triangeln är </a:t>
            </a:r>
            <a:r>
              <a:rPr lang="sv-SE" i="1" dirty="0"/>
              <a:t>DE </a:t>
            </a:r>
            <a:r>
              <a:rPr lang="sv-SE" i="1" dirty="0">
                <a:solidFill>
                  <a:srgbClr val="C00000"/>
                </a:solidFill>
              </a:rPr>
              <a:t>parallell </a:t>
            </a:r>
            <a:r>
              <a:rPr lang="sv-SE" dirty="0"/>
              <a:t>med sidan </a:t>
            </a:r>
            <a:r>
              <a:rPr lang="sv-SE" i="1" dirty="0"/>
              <a:t>BC</a:t>
            </a:r>
            <a:r>
              <a:rPr lang="sv-SE" dirty="0"/>
              <a:t>.  </a:t>
            </a:r>
          </a:p>
        </p:txBody>
      </p:sp>
    </p:spTree>
    <p:extLst>
      <p:ext uri="{BB962C8B-B14F-4D97-AF65-F5344CB8AC3E}">
        <p14:creationId xmlns:p14="http://schemas.microsoft.com/office/powerpoint/2010/main" val="225953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1" grpId="0"/>
      <p:bldP spid="22" grpId="0"/>
      <p:bldP spid="28" grpId="0"/>
      <p:bldP spid="30" grpId="0"/>
      <p:bldP spid="32" grpId="0"/>
      <p:bldP spid="33" grpId="0"/>
      <p:bldP spid="77" grpId="0"/>
      <p:bldP spid="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41E502DF-F39C-F54B-B88D-545427C6CF36}"/>
              </a:ext>
            </a:extLst>
          </p:cNvPr>
          <p:cNvSpPr txBox="1"/>
          <p:nvPr/>
        </p:nvSpPr>
        <p:spPr>
          <a:xfrm>
            <a:off x="1064377" y="365941"/>
            <a:ext cx="1015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Exempel</a:t>
            </a:r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20060E31-22D3-E944-83D0-C274186591FA}"/>
              </a:ext>
            </a:extLst>
          </p:cNvPr>
          <p:cNvGrpSpPr/>
          <p:nvPr/>
        </p:nvGrpSpPr>
        <p:grpSpPr>
          <a:xfrm>
            <a:off x="2937971" y="397712"/>
            <a:ext cx="5670202" cy="1961848"/>
            <a:chOff x="2937971" y="397712"/>
            <a:chExt cx="5670202" cy="1961848"/>
          </a:xfrm>
        </p:grpSpPr>
        <p:grpSp>
          <p:nvGrpSpPr>
            <p:cNvPr id="5" name="Grupp 4">
              <a:extLst>
                <a:ext uri="{FF2B5EF4-FFF2-40B4-BE49-F238E27FC236}">
                  <a16:creationId xmlns:a16="http://schemas.microsoft.com/office/drawing/2014/main" id="{C582348A-2A4E-D04C-85C4-B2A00AEF5743}"/>
                </a:ext>
              </a:extLst>
            </p:cNvPr>
            <p:cNvGrpSpPr/>
            <p:nvPr/>
          </p:nvGrpSpPr>
          <p:grpSpPr>
            <a:xfrm>
              <a:off x="2937971" y="397712"/>
              <a:ext cx="5670202" cy="1883451"/>
              <a:chOff x="3030452" y="213533"/>
              <a:chExt cx="5670202" cy="1883451"/>
            </a:xfrm>
          </p:grpSpPr>
          <p:sp>
            <p:nvSpPr>
              <p:cNvPr id="3" name="Rektangel 2">
                <a:extLst>
                  <a:ext uri="{FF2B5EF4-FFF2-40B4-BE49-F238E27FC236}">
                    <a16:creationId xmlns:a16="http://schemas.microsoft.com/office/drawing/2014/main" id="{52DDB672-64E5-3D4B-8727-67E8DA00F86C}"/>
                  </a:ext>
                </a:extLst>
              </p:cNvPr>
              <p:cNvSpPr/>
              <p:nvPr/>
            </p:nvSpPr>
            <p:spPr>
              <a:xfrm>
                <a:off x="3030452" y="213533"/>
                <a:ext cx="567020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dirty="0"/>
                  <a:t>Rektanglarna är likformiga. Hur lång är sidan </a:t>
                </a:r>
                <a:r>
                  <a:rPr lang="sv-SE" i="1" dirty="0"/>
                  <a:t>x</a:t>
                </a:r>
                <a:r>
                  <a:rPr lang="sv-SE" dirty="0"/>
                  <a:t>? </a:t>
                </a:r>
              </a:p>
            </p:txBody>
          </p:sp>
          <p:pic>
            <p:nvPicPr>
              <p:cNvPr id="4" name="Bildobjekt 3">
                <a:extLst>
                  <a:ext uri="{FF2B5EF4-FFF2-40B4-BE49-F238E27FC236}">
                    <a16:creationId xmlns:a16="http://schemas.microsoft.com/office/drawing/2014/main" id="{3BA619F4-36F9-3441-9FDD-D4E1153D92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239657" y="777009"/>
                <a:ext cx="3549072" cy="1319975"/>
              </a:xfrm>
              <a:prstGeom prst="rect">
                <a:avLst/>
              </a:prstGeom>
            </p:spPr>
          </p:pic>
        </p:grpSp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B244E48C-0668-9B4C-A686-D83642BAD013}"/>
                </a:ext>
              </a:extLst>
            </p:cNvPr>
            <p:cNvSpPr/>
            <p:nvPr/>
          </p:nvSpPr>
          <p:spPr>
            <a:xfrm>
              <a:off x="3088930" y="1467286"/>
              <a:ext cx="27603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sv-SE" sz="1400" dirty="0"/>
                <a:t>9</a:t>
              </a:r>
            </a:p>
          </p:txBody>
        </p:sp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3B59EA3D-5D1F-5B45-A3F1-F3E3B35C45B5}"/>
                </a:ext>
              </a:extLst>
            </p:cNvPr>
            <p:cNvSpPr/>
            <p:nvPr/>
          </p:nvSpPr>
          <p:spPr>
            <a:xfrm>
              <a:off x="4005258" y="2051783"/>
              <a:ext cx="36740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sv-SE" sz="1400" dirty="0"/>
                <a:t>15</a:t>
              </a:r>
            </a:p>
          </p:txBody>
        </p:sp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C84BB4FC-EFCC-DE43-9FCD-E67B6BB3150C}"/>
                </a:ext>
              </a:extLst>
            </p:cNvPr>
            <p:cNvSpPr/>
            <p:nvPr/>
          </p:nvSpPr>
          <p:spPr>
            <a:xfrm>
              <a:off x="5184430" y="1562536"/>
              <a:ext cx="27603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sv-SE" sz="1400" dirty="0"/>
                <a:t>6</a:t>
              </a:r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7C74F370-F4EF-474A-B77D-F7587F6A987F}"/>
                </a:ext>
              </a:extLst>
            </p:cNvPr>
            <p:cNvSpPr/>
            <p:nvPr/>
          </p:nvSpPr>
          <p:spPr>
            <a:xfrm>
              <a:off x="5957981" y="2051783"/>
              <a:ext cx="26321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sv-SE" sz="1400" i="1" dirty="0"/>
                <a:t>x</a:t>
              </a:r>
            </a:p>
          </p:txBody>
        </p:sp>
      </p:grpSp>
      <p:sp>
        <p:nvSpPr>
          <p:cNvPr id="13" name="Rektangel 12">
            <a:extLst>
              <a:ext uri="{FF2B5EF4-FFF2-40B4-BE49-F238E27FC236}">
                <a16:creationId xmlns:a16="http://schemas.microsoft.com/office/drawing/2014/main" id="{B7D30303-7FD6-6844-8206-1AD0B9AD606E}"/>
              </a:ext>
            </a:extLst>
          </p:cNvPr>
          <p:cNvSpPr/>
          <p:nvPr/>
        </p:nvSpPr>
        <p:spPr>
          <a:xfrm>
            <a:off x="203976" y="2769338"/>
            <a:ext cx="3549071" cy="523220"/>
          </a:xfrm>
          <a:prstGeom prst="rect">
            <a:avLst/>
          </a:prstGeom>
          <a:gradFill flip="none" rotWithShape="1">
            <a:gsLst>
              <a:gs pos="0">
                <a:srgbClr val="FB8567">
                  <a:tint val="66000"/>
                  <a:satMod val="160000"/>
                </a:srgbClr>
              </a:gs>
              <a:gs pos="50000">
                <a:srgbClr val="FB8567">
                  <a:tint val="44500"/>
                  <a:satMod val="160000"/>
                </a:srgbClr>
              </a:gs>
              <a:gs pos="100000">
                <a:srgbClr val="FB8567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8E2503"/>
            </a:solidFill>
          </a:ln>
        </p:spPr>
        <p:txBody>
          <a:bodyPr wrap="square">
            <a:spAutoFit/>
          </a:bodyPr>
          <a:lstStyle/>
          <a:p>
            <a:r>
              <a:rPr lang="sv-SE" sz="1400" dirty="0"/>
              <a:t>Eftersom rektanglarna är likformiga är proportionen mellan motsvarande sidor lika. </a:t>
            </a:r>
          </a:p>
        </p:txBody>
      </p:sp>
      <p:grpSp>
        <p:nvGrpSpPr>
          <p:cNvPr id="105" name="Grupp 104">
            <a:extLst>
              <a:ext uri="{FF2B5EF4-FFF2-40B4-BE49-F238E27FC236}">
                <a16:creationId xmlns:a16="http://schemas.microsoft.com/office/drawing/2014/main" id="{D263C32B-DDCF-8744-BD44-EB132CA56A76}"/>
              </a:ext>
            </a:extLst>
          </p:cNvPr>
          <p:cNvGrpSpPr/>
          <p:nvPr/>
        </p:nvGrpSpPr>
        <p:grpSpPr>
          <a:xfrm>
            <a:off x="203975" y="3375871"/>
            <a:ext cx="3705625" cy="479764"/>
            <a:chOff x="203975" y="3375871"/>
            <a:chExt cx="3705625" cy="479764"/>
          </a:xfrm>
        </p:grpSpPr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6A038EC9-5F17-2F44-A199-C8585FD29CF0}"/>
                </a:ext>
              </a:extLst>
            </p:cNvPr>
            <p:cNvSpPr/>
            <p:nvPr/>
          </p:nvSpPr>
          <p:spPr>
            <a:xfrm>
              <a:off x="203975" y="3401196"/>
              <a:ext cx="3705625" cy="415498"/>
            </a:xfrm>
            <a:prstGeom prst="rect">
              <a:avLst/>
            </a:prstGeom>
            <a:gradFill flip="none" rotWithShape="1">
              <a:gsLst>
                <a:gs pos="0">
                  <a:srgbClr val="FB8567">
                    <a:tint val="66000"/>
                    <a:satMod val="160000"/>
                  </a:srgbClr>
                </a:gs>
                <a:gs pos="50000">
                  <a:srgbClr val="FB8567">
                    <a:tint val="44500"/>
                    <a:satMod val="160000"/>
                  </a:srgbClr>
                </a:gs>
                <a:gs pos="100000">
                  <a:srgbClr val="FB8567"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rgbClr val="8E2503"/>
              </a:solidFill>
            </a:ln>
          </p:spPr>
          <p:txBody>
            <a:bodyPr wrap="square">
              <a:spAutoFit/>
            </a:bodyPr>
            <a:lstStyle/>
            <a:p>
              <a:r>
                <a:rPr lang="sv-SE" sz="200" dirty="0">
                  <a:solidFill>
                    <a:srgbClr val="FB9391"/>
                  </a:solidFill>
                </a:rPr>
                <a:t> l             </a:t>
              </a:r>
              <a:r>
                <a:rPr lang="sv-SE" sz="300" dirty="0"/>
                <a:t>                 </a:t>
              </a:r>
              <a:endParaRPr lang="sv-SE" sz="900" dirty="0"/>
            </a:p>
            <a:p>
              <a:r>
                <a:rPr lang="sv-SE" sz="1400" dirty="0"/>
                <a:t>Det innebär i det här fallet att       är lika med      .</a:t>
              </a:r>
            </a:p>
            <a:p>
              <a:r>
                <a:rPr lang="sv-SE" sz="200" dirty="0">
                  <a:solidFill>
                    <a:srgbClr val="FB9391"/>
                  </a:solidFill>
                </a:rPr>
                <a:t> l             </a:t>
              </a:r>
              <a:r>
                <a:rPr lang="sv-SE" sz="400" dirty="0"/>
                <a:t>                 </a:t>
              </a:r>
            </a:p>
          </p:txBody>
        </p:sp>
        <p:grpSp>
          <p:nvGrpSpPr>
            <p:cNvPr id="16" name="Grupp 15">
              <a:extLst>
                <a:ext uri="{FF2B5EF4-FFF2-40B4-BE49-F238E27FC236}">
                  <a16:creationId xmlns:a16="http://schemas.microsoft.com/office/drawing/2014/main" id="{ED10C07C-7F32-6941-A081-17264629E5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3827" y="3375871"/>
              <a:ext cx="450193" cy="461665"/>
              <a:chOff x="3698311" y="1980326"/>
              <a:chExt cx="450193" cy="461794"/>
            </a:xfrm>
          </p:grpSpPr>
          <p:sp>
            <p:nvSpPr>
              <p:cNvPr id="19" name="textruta 8">
                <a:extLst>
                  <a:ext uri="{FF2B5EF4-FFF2-40B4-BE49-F238E27FC236}">
                    <a16:creationId xmlns:a16="http://schemas.microsoft.com/office/drawing/2014/main" id="{DE00B6A6-5480-4741-9659-7C70C66325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19524" y="1980326"/>
                <a:ext cx="428980" cy="307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400" i="1" dirty="0">
                    <a:latin typeface="+mn-lt"/>
                    <a:cs typeface="Bradley Hand Bold"/>
                  </a:rPr>
                  <a:t> x</a:t>
                </a:r>
              </a:p>
            </p:txBody>
          </p:sp>
          <p:sp>
            <p:nvSpPr>
              <p:cNvPr id="20" name="textruta 9">
                <a:extLst>
                  <a:ext uri="{FF2B5EF4-FFF2-40B4-BE49-F238E27FC236}">
                    <a16:creationId xmlns:a16="http://schemas.microsoft.com/office/drawing/2014/main" id="{87F5C16B-4993-3445-A766-1CA1344E3D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98311" y="2134257"/>
                <a:ext cx="364736" cy="307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400" dirty="0">
                    <a:latin typeface="+mn-lt"/>
                    <a:cs typeface="Bradley Hand Bold"/>
                  </a:rPr>
                  <a:t>15</a:t>
                </a:r>
              </a:p>
            </p:txBody>
          </p:sp>
          <p:cxnSp>
            <p:nvCxnSpPr>
              <p:cNvPr id="21" name="Rak 20">
                <a:extLst>
                  <a:ext uri="{FF2B5EF4-FFF2-40B4-BE49-F238E27FC236}">
                    <a16:creationId xmlns:a16="http://schemas.microsoft.com/office/drawing/2014/main" id="{176B1918-B588-AA46-A67A-0B82A14C83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05556" y="2207030"/>
                <a:ext cx="150246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upp 27">
              <a:extLst>
                <a:ext uri="{FF2B5EF4-FFF2-40B4-BE49-F238E27FC236}">
                  <a16:creationId xmlns:a16="http://schemas.microsoft.com/office/drawing/2014/main" id="{0C39203A-4F6A-544B-944A-D8F606047F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78960" y="3393970"/>
              <a:ext cx="428980" cy="461665"/>
              <a:chOff x="3699639" y="1973113"/>
              <a:chExt cx="428980" cy="461794"/>
            </a:xfrm>
          </p:grpSpPr>
          <p:sp>
            <p:nvSpPr>
              <p:cNvPr id="29" name="textruta 8">
                <a:extLst>
                  <a:ext uri="{FF2B5EF4-FFF2-40B4-BE49-F238E27FC236}">
                    <a16:creationId xmlns:a16="http://schemas.microsoft.com/office/drawing/2014/main" id="{E6E96411-4CBA-E248-983C-AE712D143B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99639" y="1973113"/>
                <a:ext cx="428980" cy="307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400" i="1" dirty="0">
                    <a:latin typeface="+mn-lt"/>
                    <a:cs typeface="Bradley Hand Bold"/>
                  </a:rPr>
                  <a:t> </a:t>
                </a:r>
                <a:r>
                  <a:rPr lang="sv-SE" sz="1400" dirty="0">
                    <a:latin typeface="+mn-lt"/>
                    <a:cs typeface="Bradley Hand Bold"/>
                  </a:rPr>
                  <a:t>6</a:t>
                </a:r>
              </a:p>
            </p:txBody>
          </p:sp>
          <p:sp>
            <p:nvSpPr>
              <p:cNvPr id="30" name="textruta 9">
                <a:extLst>
                  <a:ext uri="{FF2B5EF4-FFF2-40B4-BE49-F238E27FC236}">
                    <a16:creationId xmlns:a16="http://schemas.microsoft.com/office/drawing/2014/main" id="{EDFA9767-A3B4-2C4D-A57F-32B758FFD6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36450" y="2127044"/>
                <a:ext cx="364736" cy="307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400" dirty="0">
                    <a:latin typeface="+mn-lt"/>
                    <a:cs typeface="Bradley Hand Bold"/>
                  </a:rPr>
                  <a:t>9</a:t>
                </a:r>
              </a:p>
            </p:txBody>
          </p:sp>
          <p:cxnSp>
            <p:nvCxnSpPr>
              <p:cNvPr id="31" name="Rak 30">
                <a:extLst>
                  <a:ext uri="{FF2B5EF4-FFF2-40B4-BE49-F238E27FC236}">
                    <a16:creationId xmlns:a16="http://schemas.microsoft.com/office/drawing/2014/main" id="{737B8017-8223-2F4E-A3EE-706C361F00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96277" y="2199817"/>
                <a:ext cx="150246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" name="Grupp 31">
            <a:extLst>
              <a:ext uri="{FF2B5EF4-FFF2-40B4-BE49-F238E27FC236}">
                <a16:creationId xmlns:a16="http://schemas.microsoft.com/office/drawing/2014/main" id="{99362773-0DA7-184A-BEB8-2A2377F98DB7}"/>
              </a:ext>
            </a:extLst>
          </p:cNvPr>
          <p:cNvGrpSpPr/>
          <p:nvPr/>
        </p:nvGrpSpPr>
        <p:grpSpPr>
          <a:xfrm>
            <a:off x="4710876" y="2920761"/>
            <a:ext cx="1095221" cy="634323"/>
            <a:chOff x="4844511" y="3853362"/>
            <a:chExt cx="1095221" cy="634323"/>
          </a:xfrm>
        </p:grpSpPr>
        <p:grpSp>
          <p:nvGrpSpPr>
            <p:cNvPr id="33" name="Grupp 32">
              <a:extLst>
                <a:ext uri="{FF2B5EF4-FFF2-40B4-BE49-F238E27FC236}">
                  <a16:creationId xmlns:a16="http://schemas.microsoft.com/office/drawing/2014/main" id="{35C3C38C-BC26-F746-B225-45A2ACCA45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4511" y="3853362"/>
              <a:ext cx="455321" cy="634323"/>
              <a:chOff x="3808277" y="1886177"/>
              <a:chExt cx="455321" cy="634503"/>
            </a:xfrm>
          </p:grpSpPr>
          <p:sp>
            <p:nvSpPr>
              <p:cNvPr id="39" name="textruta 8">
                <a:extLst>
                  <a:ext uri="{FF2B5EF4-FFF2-40B4-BE49-F238E27FC236}">
                    <a16:creationId xmlns:a16="http://schemas.microsoft.com/office/drawing/2014/main" id="{C73EC926-C38C-CF45-97EB-EC2CF32E5E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18029" y="1886177"/>
                <a:ext cx="295274" cy="369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" pitchFamily="2" charset="77"/>
                    <a:cs typeface="Bradley Hand Bold"/>
                  </a:rPr>
                  <a:t>x</a:t>
                </a:r>
              </a:p>
            </p:txBody>
          </p:sp>
          <p:sp>
            <p:nvSpPr>
              <p:cNvPr id="40" name="textruta 9">
                <a:extLst>
                  <a:ext uri="{FF2B5EF4-FFF2-40B4-BE49-F238E27FC236}">
                    <a16:creationId xmlns:a16="http://schemas.microsoft.com/office/drawing/2014/main" id="{F5F45A3B-D7C0-BE49-9619-6322CAC1D2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10012" y="2151243"/>
                <a:ext cx="447558" cy="369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" pitchFamily="2" charset="77"/>
                    <a:cs typeface="Bradley Hand Bold"/>
                  </a:rPr>
                  <a:t>15</a:t>
                </a:r>
              </a:p>
            </p:txBody>
          </p:sp>
          <p:cxnSp>
            <p:nvCxnSpPr>
              <p:cNvPr id="41" name="Rak 40">
                <a:extLst>
                  <a:ext uri="{FF2B5EF4-FFF2-40B4-BE49-F238E27FC236}">
                    <a16:creationId xmlns:a16="http://schemas.microsoft.com/office/drawing/2014/main" id="{39516962-3D90-E141-8E0A-B66B52193C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08277" y="2203710"/>
                <a:ext cx="455321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textruta 33">
              <a:extLst>
                <a:ext uri="{FF2B5EF4-FFF2-40B4-BE49-F238E27FC236}">
                  <a16:creationId xmlns:a16="http://schemas.microsoft.com/office/drawing/2014/main" id="{8924CBD2-2A48-A147-8372-057DB48A3DFD}"/>
                </a:ext>
              </a:extLst>
            </p:cNvPr>
            <p:cNvSpPr txBox="1"/>
            <p:nvPr/>
          </p:nvSpPr>
          <p:spPr>
            <a:xfrm>
              <a:off x="5280521" y="3986139"/>
              <a:ext cx="4403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</a:p>
          </p:txBody>
        </p:sp>
        <p:grpSp>
          <p:nvGrpSpPr>
            <p:cNvPr id="35" name="Grupp 34">
              <a:extLst>
                <a:ext uri="{FF2B5EF4-FFF2-40B4-BE49-F238E27FC236}">
                  <a16:creationId xmlns:a16="http://schemas.microsoft.com/office/drawing/2014/main" id="{7AFB35B1-8CF4-A146-BF89-46A9C6EC3A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37932" y="3863303"/>
              <a:ext cx="401800" cy="623449"/>
              <a:chOff x="3605709" y="1917584"/>
              <a:chExt cx="401800" cy="623623"/>
            </a:xfrm>
          </p:grpSpPr>
          <p:sp>
            <p:nvSpPr>
              <p:cNvPr id="36" name="textruta 8">
                <a:extLst>
                  <a:ext uri="{FF2B5EF4-FFF2-40B4-BE49-F238E27FC236}">
                    <a16:creationId xmlns:a16="http://schemas.microsoft.com/office/drawing/2014/main" id="{3C20A7A9-9959-7F48-9A42-41E9B6DBB8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05709" y="1917584"/>
                <a:ext cx="401800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" pitchFamily="2" charset="77"/>
                    <a:cs typeface="Bradley Hand Bold"/>
                  </a:rPr>
                  <a:t>6 </a:t>
                </a:r>
              </a:p>
            </p:txBody>
          </p:sp>
          <p:sp>
            <p:nvSpPr>
              <p:cNvPr id="37" name="textruta 9">
                <a:extLst>
                  <a:ext uri="{FF2B5EF4-FFF2-40B4-BE49-F238E27FC236}">
                    <a16:creationId xmlns:a16="http://schemas.microsoft.com/office/drawing/2014/main" id="{09C9AB86-F905-544D-9C51-3AFDBE1C3E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47141" y="2171772"/>
                <a:ext cx="309700" cy="369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" pitchFamily="2" charset="77"/>
                    <a:cs typeface="Bradley Hand Bold"/>
                  </a:rPr>
                  <a:t>9</a:t>
                </a:r>
              </a:p>
            </p:txBody>
          </p:sp>
          <p:cxnSp>
            <p:nvCxnSpPr>
              <p:cNvPr id="38" name="Rak 37">
                <a:extLst>
                  <a:ext uri="{FF2B5EF4-FFF2-40B4-BE49-F238E27FC236}">
                    <a16:creationId xmlns:a16="http://schemas.microsoft.com/office/drawing/2014/main" id="{D58702C7-B239-974D-A702-F3DF655436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55933" y="2229434"/>
                <a:ext cx="249777" cy="2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2" name="Rak pil 41">
            <a:extLst>
              <a:ext uri="{FF2B5EF4-FFF2-40B4-BE49-F238E27FC236}">
                <a16:creationId xmlns:a16="http://schemas.microsoft.com/office/drawing/2014/main" id="{E5E4BF89-4B8B-7D45-9A2A-16DF8111B442}"/>
              </a:ext>
            </a:extLst>
          </p:cNvPr>
          <p:cNvCxnSpPr>
            <a:cxnSpLocks/>
          </p:cNvCxnSpPr>
          <p:nvPr/>
        </p:nvCxnSpPr>
        <p:spPr>
          <a:xfrm flipH="1" flipV="1">
            <a:off x="5106188" y="3110151"/>
            <a:ext cx="366207" cy="256660"/>
          </a:xfrm>
          <a:prstGeom prst="straightConnector1">
            <a:avLst/>
          </a:prstGeom>
          <a:ln w="28575">
            <a:solidFill>
              <a:srgbClr val="8E2503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k pil 42">
            <a:extLst>
              <a:ext uri="{FF2B5EF4-FFF2-40B4-BE49-F238E27FC236}">
                <a16:creationId xmlns:a16="http://schemas.microsoft.com/office/drawing/2014/main" id="{A761FCE4-7683-734D-81BF-66A1A7703858}"/>
              </a:ext>
            </a:extLst>
          </p:cNvPr>
          <p:cNvCxnSpPr>
            <a:cxnSpLocks/>
          </p:cNvCxnSpPr>
          <p:nvPr/>
        </p:nvCxnSpPr>
        <p:spPr>
          <a:xfrm flipV="1">
            <a:off x="5177371" y="3101743"/>
            <a:ext cx="287715" cy="251045"/>
          </a:xfrm>
          <a:prstGeom prst="straightConnector1">
            <a:avLst/>
          </a:prstGeom>
          <a:ln w="28575">
            <a:solidFill>
              <a:srgbClr val="8E2503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ruta 55">
            <a:extLst>
              <a:ext uri="{FF2B5EF4-FFF2-40B4-BE49-F238E27FC236}">
                <a16:creationId xmlns:a16="http://schemas.microsoft.com/office/drawing/2014/main" id="{E44464A1-858C-5F42-8E54-666DA6C6867B}"/>
              </a:ext>
            </a:extLst>
          </p:cNvPr>
          <p:cNvSpPr txBox="1"/>
          <p:nvPr/>
        </p:nvSpPr>
        <p:spPr>
          <a:xfrm>
            <a:off x="4710876" y="3711508"/>
            <a:ext cx="1487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9 · x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15 · 6 </a:t>
            </a:r>
          </a:p>
        </p:txBody>
      </p:sp>
      <p:sp>
        <p:nvSpPr>
          <p:cNvPr id="57" name="textruta 56">
            <a:extLst>
              <a:ext uri="{FF2B5EF4-FFF2-40B4-BE49-F238E27FC236}">
                <a16:creationId xmlns:a16="http://schemas.microsoft.com/office/drawing/2014/main" id="{5381DED6-B6A5-4745-ADFF-43706EAAEA49}"/>
              </a:ext>
            </a:extLst>
          </p:cNvPr>
          <p:cNvSpPr txBox="1"/>
          <p:nvPr/>
        </p:nvSpPr>
        <p:spPr>
          <a:xfrm>
            <a:off x="4900143" y="4146698"/>
            <a:ext cx="1487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9x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90</a:t>
            </a:r>
          </a:p>
        </p:txBody>
      </p:sp>
      <p:grpSp>
        <p:nvGrpSpPr>
          <p:cNvPr id="58" name="Grupp 57">
            <a:extLst>
              <a:ext uri="{FF2B5EF4-FFF2-40B4-BE49-F238E27FC236}">
                <a16:creationId xmlns:a16="http://schemas.microsoft.com/office/drawing/2014/main" id="{6A37130E-E551-F04A-90B1-846EF6EF553F}"/>
              </a:ext>
            </a:extLst>
          </p:cNvPr>
          <p:cNvGrpSpPr/>
          <p:nvPr/>
        </p:nvGrpSpPr>
        <p:grpSpPr>
          <a:xfrm>
            <a:off x="4884890" y="4452584"/>
            <a:ext cx="938742" cy="640685"/>
            <a:chOff x="2896984" y="4394585"/>
            <a:chExt cx="938742" cy="640685"/>
          </a:xfrm>
        </p:grpSpPr>
        <p:grpSp>
          <p:nvGrpSpPr>
            <p:cNvPr id="59" name="Grupp 58">
              <a:extLst>
                <a:ext uri="{FF2B5EF4-FFF2-40B4-BE49-F238E27FC236}">
                  <a16:creationId xmlns:a16="http://schemas.microsoft.com/office/drawing/2014/main" id="{DAD7C91C-E4BC-AF47-AA59-66334F439ADE}"/>
                </a:ext>
              </a:extLst>
            </p:cNvPr>
            <p:cNvGrpSpPr/>
            <p:nvPr/>
          </p:nvGrpSpPr>
          <p:grpSpPr>
            <a:xfrm>
              <a:off x="2896984" y="4394585"/>
              <a:ext cx="938742" cy="640685"/>
              <a:chOff x="5181630" y="3587062"/>
              <a:chExt cx="938742" cy="640685"/>
            </a:xfrm>
          </p:grpSpPr>
          <p:grpSp>
            <p:nvGrpSpPr>
              <p:cNvPr id="62" name="Grupp 61">
                <a:extLst>
                  <a:ext uri="{FF2B5EF4-FFF2-40B4-BE49-F238E27FC236}">
                    <a16:creationId xmlns:a16="http://schemas.microsoft.com/office/drawing/2014/main" id="{1105843B-4E8A-B64B-B45A-76FA289E4704}"/>
                  </a:ext>
                </a:extLst>
              </p:cNvPr>
              <p:cNvGrpSpPr/>
              <p:nvPr/>
            </p:nvGrpSpPr>
            <p:grpSpPr>
              <a:xfrm>
                <a:off x="5181630" y="3610427"/>
                <a:ext cx="696688" cy="617320"/>
                <a:chOff x="1035196" y="2964865"/>
                <a:chExt cx="696688" cy="617320"/>
              </a:xfrm>
            </p:grpSpPr>
            <p:grpSp>
              <p:nvGrpSpPr>
                <p:cNvPr id="64" name="Grupp 63">
                  <a:extLst>
                    <a:ext uri="{FF2B5EF4-FFF2-40B4-BE49-F238E27FC236}">
                      <a16:creationId xmlns:a16="http://schemas.microsoft.com/office/drawing/2014/main" id="{A5339945-DEEE-B34A-B2E1-86D13183596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35196" y="2964865"/>
                  <a:ext cx="436338" cy="617320"/>
                  <a:chOff x="3760733" y="1903177"/>
                  <a:chExt cx="436338" cy="617494"/>
                </a:xfrm>
              </p:grpSpPr>
              <p:sp>
                <p:nvSpPr>
                  <p:cNvPr id="66" name="textruta 8">
                    <a:extLst>
                      <a:ext uri="{FF2B5EF4-FFF2-40B4-BE49-F238E27FC236}">
                        <a16:creationId xmlns:a16="http://schemas.microsoft.com/office/drawing/2014/main" id="{45F18D9D-89FE-434B-9CBE-0F8AD4DD1C3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60733" y="1903177"/>
                    <a:ext cx="436338" cy="3694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sv-SE" sz="1800" dirty="0">
                        <a:latin typeface="Bradley Hand Bold"/>
                        <a:cs typeface="Bradley Hand Bold"/>
                      </a:rPr>
                      <a:t>9x</a:t>
                    </a:r>
                  </a:p>
                </p:txBody>
              </p:sp>
              <p:sp>
                <p:nvSpPr>
                  <p:cNvPr id="67" name="textruta 9">
                    <a:extLst>
                      <a:ext uri="{FF2B5EF4-FFF2-40B4-BE49-F238E27FC236}">
                        <a16:creationId xmlns:a16="http://schemas.microsoft.com/office/drawing/2014/main" id="{9E725D3F-1340-9B4C-9CBF-7D19EBE5AB3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05263" y="2151235"/>
                    <a:ext cx="309700" cy="3694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sv-SE" sz="1800" dirty="0">
                        <a:solidFill>
                          <a:srgbClr val="C00000"/>
                        </a:solidFill>
                        <a:latin typeface="Bradley Hand Bold"/>
                        <a:cs typeface="Bradley Hand Bold"/>
                      </a:rPr>
                      <a:t>9</a:t>
                    </a:r>
                  </a:p>
                </p:txBody>
              </p:sp>
              <p:cxnSp>
                <p:nvCxnSpPr>
                  <p:cNvPr id="68" name="Rak 67">
                    <a:extLst>
                      <a:ext uri="{FF2B5EF4-FFF2-40B4-BE49-F238E27FC236}">
                        <a16:creationId xmlns:a16="http://schemas.microsoft.com/office/drawing/2014/main" id="{D01E5CBB-19AA-B048-A3C6-BA70BC4D6FED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813621" y="2224473"/>
                    <a:ext cx="298484" cy="1"/>
                  </a:xfrm>
                  <a:prstGeom prst="line">
                    <a:avLst/>
                  </a:prstGeom>
                  <a:ln w="9525" cmpd="sng">
                    <a:solidFill>
                      <a:srgbClr val="C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5" name="textruta 64">
                  <a:extLst>
                    <a:ext uri="{FF2B5EF4-FFF2-40B4-BE49-F238E27FC236}">
                      <a16:creationId xmlns:a16="http://schemas.microsoft.com/office/drawing/2014/main" id="{91B0B795-86A0-894F-8DB4-ACA8716E8989}"/>
                    </a:ext>
                  </a:extLst>
                </p:cNvPr>
                <p:cNvSpPr txBox="1"/>
                <p:nvPr/>
              </p:nvSpPr>
              <p:spPr>
                <a:xfrm>
                  <a:off x="1291490" y="3108459"/>
                  <a:ext cx="44039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>
                      <a:latin typeface="Bradley Hand Bold"/>
                      <a:cs typeface="Bradley Hand Bold"/>
                    </a:rPr>
                    <a:t> </a:t>
                  </a:r>
                  <a:r>
                    <a:rPr lang="sv-SE" dirty="0">
                      <a:cs typeface="Bradley Hand Bold"/>
                    </a:rPr>
                    <a:t>=</a:t>
                  </a:r>
                </a:p>
              </p:txBody>
            </p:sp>
          </p:grpSp>
          <p:sp>
            <p:nvSpPr>
              <p:cNvPr id="63" name="textruta 9">
                <a:extLst>
                  <a:ext uri="{FF2B5EF4-FFF2-40B4-BE49-F238E27FC236}">
                    <a16:creationId xmlns:a16="http://schemas.microsoft.com/office/drawing/2014/main" id="{B9F9FC00-5107-9C4C-8F09-98F3043A93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26326" y="3587062"/>
                <a:ext cx="49404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 90</a:t>
                </a:r>
              </a:p>
            </p:txBody>
          </p:sp>
        </p:grpSp>
        <p:sp>
          <p:nvSpPr>
            <p:cNvPr id="60" name="textruta 9">
              <a:extLst>
                <a:ext uri="{FF2B5EF4-FFF2-40B4-BE49-F238E27FC236}">
                  <a16:creationId xmlns:a16="http://schemas.microsoft.com/office/drawing/2014/main" id="{AB49B49E-AB25-F74A-9755-FC664175D6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3853" y="4658054"/>
              <a:ext cx="3097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solidFill>
                    <a:srgbClr val="C00000"/>
                  </a:solidFill>
                  <a:latin typeface="Bradley Hand Bold"/>
                  <a:cs typeface="Bradley Hand Bold"/>
                </a:rPr>
                <a:t>9</a:t>
              </a:r>
            </a:p>
          </p:txBody>
        </p:sp>
        <p:cxnSp>
          <p:nvCxnSpPr>
            <p:cNvPr id="61" name="Rak 60">
              <a:extLst>
                <a:ext uri="{FF2B5EF4-FFF2-40B4-BE49-F238E27FC236}">
                  <a16:creationId xmlns:a16="http://schemas.microsoft.com/office/drawing/2014/main" id="{E7FD58AD-D6F1-5347-B7B7-CBE0A800182C}"/>
                </a:ext>
              </a:extLst>
            </p:cNvPr>
            <p:cNvCxnSpPr/>
            <p:nvPr/>
          </p:nvCxnSpPr>
          <p:spPr bwMode="auto">
            <a:xfrm flipV="1">
              <a:off x="3460120" y="4739154"/>
              <a:ext cx="298484" cy="1"/>
            </a:xfrm>
            <a:prstGeom prst="line">
              <a:avLst/>
            </a:prstGeom>
            <a:ln w="9525" cmpd="sng"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textruta 68">
            <a:extLst>
              <a:ext uri="{FF2B5EF4-FFF2-40B4-BE49-F238E27FC236}">
                <a16:creationId xmlns:a16="http://schemas.microsoft.com/office/drawing/2014/main" id="{A8E381A5-7206-0E4A-A3ED-D9EE9A3CA561}"/>
              </a:ext>
            </a:extLst>
          </p:cNvPr>
          <p:cNvSpPr txBox="1"/>
          <p:nvPr/>
        </p:nvSpPr>
        <p:spPr>
          <a:xfrm>
            <a:off x="5050193" y="5011124"/>
            <a:ext cx="105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x </a:t>
            </a:r>
            <a:r>
              <a:rPr lang="sv-SE" dirty="0">
                <a:cs typeface="Bradley Hand Bold"/>
              </a:rPr>
              <a:t>= </a:t>
            </a:r>
            <a:r>
              <a:rPr lang="sv-SE" dirty="0">
                <a:latin typeface="Bradley Hand Bold"/>
                <a:cs typeface="Bradley Hand Bold"/>
              </a:rPr>
              <a:t>10</a:t>
            </a:r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3314E244-E382-474B-BFFD-655D292AEF1B}"/>
              </a:ext>
            </a:extLst>
          </p:cNvPr>
          <p:cNvSpPr/>
          <p:nvPr/>
        </p:nvSpPr>
        <p:spPr>
          <a:xfrm>
            <a:off x="7812701" y="2796527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V.L.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grpSp>
        <p:nvGrpSpPr>
          <p:cNvPr id="103" name="Grupp 102">
            <a:extLst>
              <a:ext uri="{FF2B5EF4-FFF2-40B4-BE49-F238E27FC236}">
                <a16:creationId xmlns:a16="http://schemas.microsoft.com/office/drawing/2014/main" id="{CF0D8153-E98B-AF42-AD7F-30471C75280F}"/>
              </a:ext>
            </a:extLst>
          </p:cNvPr>
          <p:cNvGrpSpPr/>
          <p:nvPr/>
        </p:nvGrpSpPr>
        <p:grpSpPr>
          <a:xfrm>
            <a:off x="8559771" y="2678603"/>
            <a:ext cx="1390384" cy="628746"/>
            <a:chOff x="8559771" y="2678603"/>
            <a:chExt cx="1390384" cy="628746"/>
          </a:xfrm>
        </p:grpSpPr>
        <p:grpSp>
          <p:nvGrpSpPr>
            <p:cNvPr id="71" name="Grupp 70">
              <a:extLst>
                <a:ext uri="{FF2B5EF4-FFF2-40B4-BE49-F238E27FC236}">
                  <a16:creationId xmlns:a16="http://schemas.microsoft.com/office/drawing/2014/main" id="{D3075EC7-22F4-704E-9812-525B895191D7}"/>
                </a:ext>
              </a:extLst>
            </p:cNvPr>
            <p:cNvGrpSpPr/>
            <p:nvPr/>
          </p:nvGrpSpPr>
          <p:grpSpPr>
            <a:xfrm>
              <a:off x="8559771" y="2678603"/>
              <a:ext cx="871829" cy="610677"/>
              <a:chOff x="5020833" y="3878542"/>
              <a:chExt cx="871829" cy="610677"/>
            </a:xfrm>
          </p:grpSpPr>
          <p:grpSp>
            <p:nvGrpSpPr>
              <p:cNvPr id="72" name="Grupp 71">
                <a:extLst>
                  <a:ext uri="{FF2B5EF4-FFF2-40B4-BE49-F238E27FC236}">
                    <a16:creationId xmlns:a16="http://schemas.microsoft.com/office/drawing/2014/main" id="{4B515F3E-7B29-2346-85F3-93406068EA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20833" y="3878542"/>
                <a:ext cx="757717" cy="610677"/>
                <a:chOff x="3984599" y="1911365"/>
                <a:chExt cx="757717" cy="610850"/>
              </a:xfrm>
            </p:grpSpPr>
            <p:sp>
              <p:nvSpPr>
                <p:cNvPr id="74" name="textruta 8">
                  <a:extLst>
                    <a:ext uri="{FF2B5EF4-FFF2-40B4-BE49-F238E27FC236}">
                      <a16:creationId xmlns:a16="http://schemas.microsoft.com/office/drawing/2014/main" id="{E6BA6688-BC3B-6D4B-A03E-D4F4CD92976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56726" y="1911365"/>
                  <a:ext cx="431528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solidFill>
                        <a:srgbClr val="C00000"/>
                      </a:solidFill>
                      <a:latin typeface="Bradley Hand" pitchFamily="2" charset="77"/>
                      <a:cs typeface="Bradley Hand Bold"/>
                    </a:rPr>
                    <a:t>10</a:t>
                  </a:r>
                  <a:endParaRPr lang="sv-SE" sz="1800" dirty="0">
                    <a:latin typeface="Bradley Hand" pitchFamily="2" charset="77"/>
                    <a:cs typeface="Bradley Hand Bold"/>
                  </a:endParaRPr>
                </a:p>
              </p:txBody>
            </p:sp>
            <p:sp>
              <p:nvSpPr>
                <p:cNvPr id="75" name="textruta 9">
                  <a:extLst>
                    <a:ext uri="{FF2B5EF4-FFF2-40B4-BE49-F238E27FC236}">
                      <a16:creationId xmlns:a16="http://schemas.microsoft.com/office/drawing/2014/main" id="{FCAF76E6-A319-9C46-A929-75F013E3F1F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32034" y="2152779"/>
                  <a:ext cx="710282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" pitchFamily="2" charset="77"/>
                      <a:cs typeface="Bradley Hand Bold"/>
                    </a:rPr>
                    <a:t>15</a:t>
                  </a:r>
                </a:p>
              </p:txBody>
            </p:sp>
            <p:cxnSp>
              <p:nvCxnSpPr>
                <p:cNvPr id="76" name="Rak 75">
                  <a:extLst>
                    <a:ext uri="{FF2B5EF4-FFF2-40B4-BE49-F238E27FC236}">
                      <a16:creationId xmlns:a16="http://schemas.microsoft.com/office/drawing/2014/main" id="{498A2836-4FB3-BF40-AF92-CBB6991EC1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84599" y="2213216"/>
                  <a:ext cx="472649" cy="825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3" name="textruta 72">
                <a:extLst>
                  <a:ext uri="{FF2B5EF4-FFF2-40B4-BE49-F238E27FC236}">
                    <a16:creationId xmlns:a16="http://schemas.microsoft.com/office/drawing/2014/main" id="{0BB9A732-FBE8-AE4D-815C-D637034E58EA}"/>
                  </a:ext>
                </a:extLst>
              </p:cNvPr>
              <p:cNvSpPr txBox="1"/>
              <p:nvPr/>
            </p:nvSpPr>
            <p:spPr>
              <a:xfrm>
                <a:off x="5452268" y="3991903"/>
                <a:ext cx="4403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cs typeface="Bradley Hand Bold"/>
                  </a:rPr>
                  <a:t>=</a:t>
                </a:r>
              </a:p>
            </p:txBody>
          </p:sp>
        </p:grpSp>
        <p:grpSp>
          <p:nvGrpSpPr>
            <p:cNvPr id="78" name="Grupp 77">
              <a:extLst>
                <a:ext uri="{FF2B5EF4-FFF2-40B4-BE49-F238E27FC236}">
                  <a16:creationId xmlns:a16="http://schemas.microsoft.com/office/drawing/2014/main" id="{8CDDF603-05BB-8E48-B265-CCCCDC233D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39873" y="2678603"/>
              <a:ext cx="710282" cy="628746"/>
              <a:chOff x="4042306" y="1911365"/>
              <a:chExt cx="710282" cy="628924"/>
            </a:xfrm>
          </p:grpSpPr>
          <p:sp>
            <p:nvSpPr>
              <p:cNvPr id="80" name="textruta 8">
                <a:extLst>
                  <a:ext uri="{FF2B5EF4-FFF2-40B4-BE49-F238E27FC236}">
                    <a16:creationId xmlns:a16="http://schemas.microsoft.com/office/drawing/2014/main" id="{74037956-46C5-6346-ACDE-46BBEE9C3D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56726" y="1911365"/>
                <a:ext cx="328936" cy="369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" pitchFamily="2" charset="77"/>
                    <a:cs typeface="Bradley Hand Bold"/>
                  </a:rPr>
                  <a:t>2</a:t>
                </a:r>
              </a:p>
            </p:txBody>
          </p:sp>
          <p:sp>
            <p:nvSpPr>
              <p:cNvPr id="81" name="textruta 9">
                <a:extLst>
                  <a:ext uri="{FF2B5EF4-FFF2-40B4-BE49-F238E27FC236}">
                    <a16:creationId xmlns:a16="http://schemas.microsoft.com/office/drawing/2014/main" id="{4AD27D4F-9828-1946-9BCE-BC1C171C97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42306" y="2170853"/>
                <a:ext cx="710282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" pitchFamily="2" charset="77"/>
                    <a:cs typeface="Bradley Hand Bold"/>
                  </a:rPr>
                  <a:t>3</a:t>
                </a:r>
              </a:p>
            </p:txBody>
          </p:sp>
          <p:cxnSp>
            <p:nvCxnSpPr>
              <p:cNvPr id="82" name="Rak 81">
                <a:extLst>
                  <a:ext uri="{FF2B5EF4-FFF2-40B4-BE49-F238E27FC236}">
                    <a16:creationId xmlns:a16="http://schemas.microsoft.com/office/drawing/2014/main" id="{5CD355A1-1404-154B-83D3-5E1594D3F4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64568" y="2216790"/>
                <a:ext cx="236595" cy="3574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6" name="Grupp 105">
            <a:extLst>
              <a:ext uri="{FF2B5EF4-FFF2-40B4-BE49-F238E27FC236}">
                <a16:creationId xmlns:a16="http://schemas.microsoft.com/office/drawing/2014/main" id="{B58915D2-699E-8B42-AD5B-B61D20DAA261}"/>
              </a:ext>
            </a:extLst>
          </p:cNvPr>
          <p:cNvGrpSpPr/>
          <p:nvPr/>
        </p:nvGrpSpPr>
        <p:grpSpPr>
          <a:xfrm>
            <a:off x="7812701" y="3336496"/>
            <a:ext cx="1933241" cy="623707"/>
            <a:chOff x="7812701" y="3336496"/>
            <a:chExt cx="1933241" cy="623707"/>
          </a:xfrm>
        </p:grpSpPr>
        <p:grpSp>
          <p:nvGrpSpPr>
            <p:cNvPr id="96" name="Grupp 95">
              <a:extLst>
                <a:ext uri="{FF2B5EF4-FFF2-40B4-BE49-F238E27FC236}">
                  <a16:creationId xmlns:a16="http://schemas.microsoft.com/office/drawing/2014/main" id="{1A07A282-37BB-894E-8DF7-E6E5EA8695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35660" y="3347742"/>
              <a:ext cx="710282" cy="612461"/>
              <a:chOff x="4013670" y="1923905"/>
              <a:chExt cx="710282" cy="612634"/>
            </a:xfrm>
          </p:grpSpPr>
          <p:sp>
            <p:nvSpPr>
              <p:cNvPr id="97" name="textruta 8">
                <a:extLst>
                  <a:ext uri="{FF2B5EF4-FFF2-40B4-BE49-F238E27FC236}">
                    <a16:creationId xmlns:a16="http://schemas.microsoft.com/office/drawing/2014/main" id="{7DE0AC70-0CB0-1046-83C6-F41A5E7185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18397" y="1923905"/>
                <a:ext cx="328936" cy="369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" pitchFamily="2" charset="77"/>
                    <a:cs typeface="Bradley Hand Bold"/>
                  </a:rPr>
                  <a:t>2</a:t>
                </a:r>
              </a:p>
            </p:txBody>
          </p:sp>
          <p:sp>
            <p:nvSpPr>
              <p:cNvPr id="98" name="textruta 9">
                <a:extLst>
                  <a:ext uri="{FF2B5EF4-FFF2-40B4-BE49-F238E27FC236}">
                    <a16:creationId xmlns:a16="http://schemas.microsoft.com/office/drawing/2014/main" id="{BD56BE14-8CD1-D041-BF0F-11FEB2B973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13670" y="2167103"/>
                <a:ext cx="710282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" pitchFamily="2" charset="77"/>
                    <a:cs typeface="Bradley Hand Bold"/>
                  </a:rPr>
                  <a:t>3</a:t>
                </a:r>
              </a:p>
            </p:txBody>
          </p:sp>
          <p:cxnSp>
            <p:nvCxnSpPr>
              <p:cNvPr id="99" name="Rak 98">
                <a:extLst>
                  <a:ext uri="{FF2B5EF4-FFF2-40B4-BE49-F238E27FC236}">
                    <a16:creationId xmlns:a16="http://schemas.microsoft.com/office/drawing/2014/main" id="{8AAE0B0B-D634-E040-86F1-448BA81BFF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64568" y="2216790"/>
                <a:ext cx="236595" cy="3574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Grupp 103">
              <a:extLst>
                <a:ext uri="{FF2B5EF4-FFF2-40B4-BE49-F238E27FC236}">
                  <a16:creationId xmlns:a16="http://schemas.microsoft.com/office/drawing/2014/main" id="{C9A2CEE9-FE9C-7F45-A8D7-C94FCFCD7ADE}"/>
                </a:ext>
              </a:extLst>
            </p:cNvPr>
            <p:cNvGrpSpPr/>
            <p:nvPr/>
          </p:nvGrpSpPr>
          <p:grpSpPr>
            <a:xfrm>
              <a:off x="7812701" y="3336496"/>
              <a:ext cx="1435576" cy="580695"/>
              <a:chOff x="7812701" y="3336496"/>
              <a:chExt cx="1435576" cy="580695"/>
            </a:xfrm>
          </p:grpSpPr>
          <p:grpSp>
            <p:nvGrpSpPr>
              <p:cNvPr id="90" name="Grupp 89">
                <a:extLst>
                  <a:ext uri="{FF2B5EF4-FFF2-40B4-BE49-F238E27FC236}">
                    <a16:creationId xmlns:a16="http://schemas.microsoft.com/office/drawing/2014/main" id="{1B50CF3B-AF5B-CE4B-9295-87F4F6291C3C}"/>
                  </a:ext>
                </a:extLst>
              </p:cNvPr>
              <p:cNvGrpSpPr/>
              <p:nvPr/>
            </p:nvGrpSpPr>
            <p:grpSpPr>
              <a:xfrm>
                <a:off x="7812701" y="3336496"/>
                <a:ext cx="1039314" cy="580695"/>
                <a:chOff x="8639530" y="2632443"/>
                <a:chExt cx="1039314" cy="580695"/>
              </a:xfrm>
            </p:grpSpPr>
            <p:grpSp>
              <p:nvGrpSpPr>
                <p:cNvPr id="91" name="Grupp 90">
                  <a:extLst>
                    <a:ext uri="{FF2B5EF4-FFF2-40B4-BE49-F238E27FC236}">
                      <a16:creationId xmlns:a16="http://schemas.microsoft.com/office/drawing/2014/main" id="{D54B7E99-24DA-924A-87B3-069C347B475C}"/>
                    </a:ext>
                  </a:extLst>
                </p:cNvPr>
                <p:cNvGrpSpPr/>
                <p:nvPr/>
              </p:nvGrpSpPr>
              <p:grpSpPr>
                <a:xfrm>
                  <a:off x="8639530" y="2632443"/>
                  <a:ext cx="1027041" cy="479988"/>
                  <a:chOff x="7134191" y="3154726"/>
                  <a:chExt cx="1027041" cy="479988"/>
                </a:xfrm>
              </p:grpSpPr>
              <p:sp>
                <p:nvSpPr>
                  <p:cNvPr id="94" name="Rektangel 93">
                    <a:extLst>
                      <a:ext uri="{FF2B5EF4-FFF2-40B4-BE49-F238E27FC236}">
                        <a16:creationId xmlns:a16="http://schemas.microsoft.com/office/drawing/2014/main" id="{F86471BC-F70A-974A-B126-67EC648D288A}"/>
                      </a:ext>
                    </a:extLst>
                  </p:cNvPr>
                  <p:cNvSpPr/>
                  <p:nvPr/>
                </p:nvSpPr>
                <p:spPr>
                  <a:xfrm>
                    <a:off x="7134191" y="3265382"/>
                    <a:ext cx="86273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sv-SE" dirty="0">
                        <a:latin typeface="Bradley Hand Bold"/>
                        <a:cs typeface="Bradley Hand Bold"/>
                      </a:rPr>
                      <a:t>H.L. </a:t>
                    </a:r>
                    <a:r>
                      <a:rPr lang="sv-SE" dirty="0">
                        <a:cs typeface="Bradley Hand Bold"/>
                      </a:rPr>
                      <a:t>=</a:t>
                    </a:r>
                    <a:r>
                      <a:rPr lang="sv-SE" dirty="0">
                        <a:latin typeface="Bradley Hand Bold"/>
                        <a:cs typeface="Bradley Hand Bold"/>
                      </a:rPr>
                      <a:t> </a:t>
                    </a:r>
                  </a:p>
                </p:txBody>
              </p:sp>
              <p:sp>
                <p:nvSpPr>
                  <p:cNvPr id="95" name="textruta 9">
                    <a:extLst>
                      <a:ext uri="{FF2B5EF4-FFF2-40B4-BE49-F238E27FC236}">
                        <a16:creationId xmlns:a16="http://schemas.microsoft.com/office/drawing/2014/main" id="{299F6076-D446-C74F-A057-27A4B68C299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849554" y="3154726"/>
                    <a:ext cx="311678" cy="3693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sv-SE" sz="1800" dirty="0">
                        <a:latin typeface="Bradley Hand Bold"/>
                        <a:cs typeface="Bradley Hand Bold"/>
                      </a:rPr>
                      <a:t>6</a:t>
                    </a:r>
                  </a:p>
                </p:txBody>
              </p:sp>
            </p:grpSp>
            <p:sp>
              <p:nvSpPr>
                <p:cNvPr id="92" name="textruta 9">
                  <a:extLst>
                    <a:ext uri="{FF2B5EF4-FFF2-40B4-BE49-F238E27FC236}">
                      <a16:creationId xmlns:a16="http://schemas.microsoft.com/office/drawing/2014/main" id="{5B003453-6B86-104F-A9A5-469A233CD0A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367166" y="2843806"/>
                  <a:ext cx="311678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" pitchFamily="2" charset="77"/>
                      <a:cs typeface="Bradley Hand Bold"/>
                    </a:rPr>
                    <a:t>9</a:t>
                  </a:r>
                </a:p>
              </p:txBody>
            </p:sp>
            <p:cxnSp>
              <p:nvCxnSpPr>
                <p:cNvPr id="93" name="Rak 92">
                  <a:extLst>
                    <a:ext uri="{FF2B5EF4-FFF2-40B4-BE49-F238E27FC236}">
                      <a16:creationId xmlns:a16="http://schemas.microsoft.com/office/drawing/2014/main" id="{8194C5DC-B067-CE4C-A16B-BFCFA0FDC8D7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9394862" y="2927765"/>
                  <a:ext cx="256287" cy="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0" name="textruta 99">
                <a:extLst>
                  <a:ext uri="{FF2B5EF4-FFF2-40B4-BE49-F238E27FC236}">
                    <a16:creationId xmlns:a16="http://schemas.microsoft.com/office/drawing/2014/main" id="{7B51F42F-F349-F342-80CF-7CFFB631EC2B}"/>
                  </a:ext>
                </a:extLst>
              </p:cNvPr>
              <p:cNvSpPr txBox="1"/>
              <p:nvPr/>
            </p:nvSpPr>
            <p:spPr>
              <a:xfrm>
                <a:off x="8807883" y="3429000"/>
                <a:ext cx="4403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cs typeface="Bradley Hand Bold"/>
                  </a:rPr>
                  <a:t>=</a:t>
                </a:r>
              </a:p>
            </p:txBody>
          </p:sp>
        </p:grpSp>
      </p:grpSp>
      <p:sp>
        <p:nvSpPr>
          <p:cNvPr id="101" name="textruta 100">
            <a:extLst>
              <a:ext uri="{FF2B5EF4-FFF2-40B4-BE49-F238E27FC236}">
                <a16:creationId xmlns:a16="http://schemas.microsoft.com/office/drawing/2014/main" id="{862FD963-20AA-CC48-AD70-ADA36606B2A0}"/>
              </a:ext>
            </a:extLst>
          </p:cNvPr>
          <p:cNvSpPr txBox="1"/>
          <p:nvPr/>
        </p:nvSpPr>
        <p:spPr>
          <a:xfrm>
            <a:off x="7835728" y="4083252"/>
            <a:ext cx="1363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V.L.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H.L.</a:t>
            </a:r>
          </a:p>
        </p:txBody>
      </p:sp>
      <p:sp>
        <p:nvSpPr>
          <p:cNvPr id="102" name="textruta 101">
            <a:extLst>
              <a:ext uri="{FF2B5EF4-FFF2-40B4-BE49-F238E27FC236}">
                <a16:creationId xmlns:a16="http://schemas.microsoft.com/office/drawing/2014/main" id="{D3FCD129-0C9C-AB4B-83A7-D58907AF0545}"/>
              </a:ext>
            </a:extLst>
          </p:cNvPr>
          <p:cNvSpPr txBox="1"/>
          <p:nvPr/>
        </p:nvSpPr>
        <p:spPr>
          <a:xfrm>
            <a:off x="4447860" y="5953326"/>
            <a:ext cx="2650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Svar:</a:t>
            </a:r>
            <a:r>
              <a:rPr lang="sv-SE" dirty="0">
                <a:latin typeface="Bradley Hand Bold"/>
                <a:cs typeface="Bradley Hand Bold"/>
              </a:rPr>
              <a:t>  Sidan är 10 cm.</a:t>
            </a:r>
            <a:endParaRPr lang="sv-SE" u="sng" dirty="0">
              <a:latin typeface="Bradley Hand Bold"/>
              <a:cs typeface="Bradley Hand Bold"/>
            </a:endParaRPr>
          </a:p>
        </p:txBody>
      </p:sp>
      <p:sp>
        <p:nvSpPr>
          <p:cNvPr id="119" name="Rektangel 118">
            <a:extLst>
              <a:ext uri="{FF2B5EF4-FFF2-40B4-BE49-F238E27FC236}">
                <a16:creationId xmlns:a16="http://schemas.microsoft.com/office/drawing/2014/main" id="{D930A1F6-643E-864C-AB17-02EA7F24DE75}"/>
              </a:ext>
            </a:extLst>
          </p:cNvPr>
          <p:cNvSpPr/>
          <p:nvPr/>
        </p:nvSpPr>
        <p:spPr>
          <a:xfrm>
            <a:off x="203976" y="3945257"/>
            <a:ext cx="3549071" cy="738664"/>
          </a:xfrm>
          <a:prstGeom prst="rect">
            <a:avLst/>
          </a:prstGeom>
          <a:gradFill flip="none" rotWithShape="1">
            <a:gsLst>
              <a:gs pos="0">
                <a:srgbClr val="FB8567">
                  <a:tint val="66000"/>
                  <a:satMod val="160000"/>
                </a:srgbClr>
              </a:gs>
              <a:gs pos="50000">
                <a:srgbClr val="FB8567">
                  <a:tint val="44500"/>
                  <a:satMod val="160000"/>
                </a:srgbClr>
              </a:gs>
              <a:gs pos="100000">
                <a:srgbClr val="FB8567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8E2503"/>
            </a:solidFill>
          </a:ln>
        </p:spPr>
        <p:txBody>
          <a:bodyPr wrap="square">
            <a:spAutoFit/>
          </a:bodyPr>
          <a:lstStyle/>
          <a:p>
            <a:r>
              <a:rPr lang="sv-SE" sz="1400" dirty="0"/>
              <a:t>En ekvation där både vänster och höger led består av en ensam term med nämnare löser vi lättast med korsmultiplikation.  </a:t>
            </a:r>
          </a:p>
        </p:txBody>
      </p:sp>
    </p:spTree>
    <p:extLst>
      <p:ext uri="{BB962C8B-B14F-4D97-AF65-F5344CB8AC3E}">
        <p14:creationId xmlns:p14="http://schemas.microsoft.com/office/powerpoint/2010/main" val="259477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56" grpId="0"/>
      <p:bldP spid="57" grpId="0"/>
      <p:bldP spid="69" grpId="0"/>
      <p:bldP spid="70" grpId="0"/>
      <p:bldP spid="101" grpId="0"/>
      <p:bldP spid="102" grpId="0"/>
      <p:bldP spid="1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B8859F71-7608-FC4E-80F7-24100AA031C6}"/>
              </a:ext>
            </a:extLst>
          </p:cNvPr>
          <p:cNvSpPr txBox="1"/>
          <p:nvPr/>
        </p:nvSpPr>
        <p:spPr>
          <a:xfrm>
            <a:off x="1064377" y="365941"/>
            <a:ext cx="1015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Exempel</a:t>
            </a:r>
          </a:p>
        </p:txBody>
      </p:sp>
      <p:grpSp>
        <p:nvGrpSpPr>
          <p:cNvPr id="42" name="Grupp 41">
            <a:extLst>
              <a:ext uri="{FF2B5EF4-FFF2-40B4-BE49-F238E27FC236}">
                <a16:creationId xmlns:a16="http://schemas.microsoft.com/office/drawing/2014/main" id="{42177C17-9EA5-4B47-A0F3-D182247E8B1B}"/>
              </a:ext>
            </a:extLst>
          </p:cNvPr>
          <p:cNvGrpSpPr/>
          <p:nvPr/>
        </p:nvGrpSpPr>
        <p:grpSpPr>
          <a:xfrm>
            <a:off x="2465113" y="90009"/>
            <a:ext cx="6770270" cy="2009470"/>
            <a:chOff x="2465113" y="90009"/>
            <a:chExt cx="6770270" cy="2009470"/>
          </a:xfrm>
        </p:grpSpPr>
        <p:pic>
          <p:nvPicPr>
            <p:cNvPr id="4" name="Bildobjekt 3">
              <a:extLst>
                <a:ext uri="{FF2B5EF4-FFF2-40B4-BE49-F238E27FC236}">
                  <a16:creationId xmlns:a16="http://schemas.microsoft.com/office/drawing/2014/main" id="{7B39A33C-C06C-3147-A54D-6E8C4BAEC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99980" y="90009"/>
              <a:ext cx="3635403" cy="2009470"/>
            </a:xfrm>
            <a:prstGeom prst="rect">
              <a:avLst/>
            </a:prstGeom>
          </p:spPr>
        </p:pic>
        <p:sp>
          <p:nvSpPr>
            <p:cNvPr id="3" name="Rektangel 2">
              <a:extLst>
                <a:ext uri="{FF2B5EF4-FFF2-40B4-BE49-F238E27FC236}">
                  <a16:creationId xmlns:a16="http://schemas.microsoft.com/office/drawing/2014/main" id="{AB0BCCDC-1FB1-E145-82BA-770C84B6513C}"/>
                </a:ext>
              </a:extLst>
            </p:cNvPr>
            <p:cNvSpPr/>
            <p:nvPr/>
          </p:nvSpPr>
          <p:spPr>
            <a:xfrm>
              <a:off x="2465113" y="412107"/>
              <a:ext cx="416434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I figuren är </a:t>
              </a:r>
              <a:r>
                <a:rPr lang="sv-SE" i="1" dirty="0"/>
                <a:t>DE </a:t>
              </a:r>
              <a:r>
                <a:rPr lang="sv-SE" dirty="0"/>
                <a:t>parallell med sidan </a:t>
              </a:r>
              <a:r>
                <a:rPr lang="sv-SE" i="1" dirty="0"/>
                <a:t>BC. </a:t>
              </a:r>
            </a:p>
            <a:p>
              <a:r>
                <a:rPr lang="sv-SE" dirty="0"/>
                <a:t>Hur lång är sträckan </a:t>
              </a:r>
              <a:r>
                <a:rPr lang="sv-SE" i="1" dirty="0"/>
                <a:t>x</a:t>
              </a:r>
              <a:r>
                <a:rPr lang="sv-SE" dirty="0"/>
                <a:t>?   </a:t>
              </a:r>
            </a:p>
          </p:txBody>
        </p:sp>
      </p:grpSp>
      <p:sp>
        <p:nvSpPr>
          <p:cNvPr id="5" name="Rektangel 4">
            <a:extLst>
              <a:ext uri="{FF2B5EF4-FFF2-40B4-BE49-F238E27FC236}">
                <a16:creationId xmlns:a16="http://schemas.microsoft.com/office/drawing/2014/main" id="{5D1E9527-92BC-9541-8090-B771A2140F60}"/>
              </a:ext>
            </a:extLst>
          </p:cNvPr>
          <p:cNvSpPr/>
          <p:nvPr/>
        </p:nvSpPr>
        <p:spPr>
          <a:xfrm>
            <a:off x="881050" y="2529573"/>
            <a:ext cx="3549071" cy="738664"/>
          </a:xfrm>
          <a:prstGeom prst="rect">
            <a:avLst/>
          </a:prstGeom>
          <a:gradFill flip="none" rotWithShape="1">
            <a:gsLst>
              <a:gs pos="0">
                <a:srgbClr val="FB8567">
                  <a:tint val="66000"/>
                  <a:satMod val="160000"/>
                </a:srgbClr>
              </a:gs>
              <a:gs pos="50000">
                <a:srgbClr val="FB8567">
                  <a:tint val="44500"/>
                  <a:satMod val="160000"/>
                </a:srgbClr>
              </a:gs>
              <a:gs pos="100000">
                <a:srgbClr val="FB8567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8E2503"/>
            </a:solidFill>
          </a:ln>
        </p:spPr>
        <p:txBody>
          <a:bodyPr wrap="square">
            <a:spAutoFit/>
          </a:bodyPr>
          <a:lstStyle/>
          <a:p>
            <a:r>
              <a:rPr lang="sv-SE" sz="1400" dirty="0"/>
              <a:t>Eftersom sträckan </a:t>
            </a:r>
            <a:r>
              <a:rPr lang="sv-SE" sz="1400" i="1" dirty="0"/>
              <a:t>DE </a:t>
            </a:r>
            <a:r>
              <a:rPr lang="sv-SE" sz="1400" dirty="0"/>
              <a:t>är parallell med sidan </a:t>
            </a:r>
            <a:r>
              <a:rPr lang="sv-SE" sz="1400" i="1" dirty="0"/>
              <a:t>BC </a:t>
            </a:r>
            <a:r>
              <a:rPr lang="sv-SE" sz="1400" dirty="0"/>
              <a:t>ger topptriangelsatsen att triangeln </a:t>
            </a:r>
            <a:r>
              <a:rPr lang="sv-SE" sz="1400" i="1" dirty="0"/>
              <a:t>ADE </a:t>
            </a:r>
            <a:r>
              <a:rPr lang="sv-SE" sz="1400" dirty="0"/>
              <a:t>är likformig med triangeln </a:t>
            </a:r>
            <a:r>
              <a:rPr lang="sv-SE" sz="1400" i="1" dirty="0"/>
              <a:t>ABC</a:t>
            </a:r>
            <a:r>
              <a:rPr lang="sv-SE" sz="1400" dirty="0"/>
              <a:t>. </a:t>
            </a:r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890C25C4-1275-6F44-9EAA-2D74B1C8052D}"/>
              </a:ext>
            </a:extLst>
          </p:cNvPr>
          <p:cNvGrpSpPr/>
          <p:nvPr/>
        </p:nvGrpSpPr>
        <p:grpSpPr>
          <a:xfrm>
            <a:off x="881049" y="3333696"/>
            <a:ext cx="3705625" cy="471832"/>
            <a:chOff x="203975" y="3344861"/>
            <a:chExt cx="3705625" cy="471832"/>
          </a:xfrm>
        </p:grpSpPr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B0D01318-6550-B84C-ACC9-F459B0BB145B}"/>
                </a:ext>
              </a:extLst>
            </p:cNvPr>
            <p:cNvSpPr/>
            <p:nvPr/>
          </p:nvSpPr>
          <p:spPr>
            <a:xfrm>
              <a:off x="203975" y="3401196"/>
              <a:ext cx="3705625" cy="384721"/>
            </a:xfrm>
            <a:prstGeom prst="rect">
              <a:avLst/>
            </a:prstGeom>
            <a:gradFill flip="none" rotWithShape="1">
              <a:gsLst>
                <a:gs pos="0">
                  <a:srgbClr val="FB8567">
                    <a:tint val="66000"/>
                    <a:satMod val="160000"/>
                  </a:srgbClr>
                </a:gs>
                <a:gs pos="50000">
                  <a:srgbClr val="FB8567">
                    <a:tint val="44500"/>
                    <a:satMod val="160000"/>
                  </a:srgbClr>
                </a:gs>
                <a:gs pos="100000">
                  <a:srgbClr val="FB8567"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rgbClr val="8E2503"/>
              </a:solidFill>
            </a:ln>
          </p:spPr>
          <p:txBody>
            <a:bodyPr wrap="square">
              <a:spAutoFit/>
            </a:bodyPr>
            <a:lstStyle/>
            <a:p>
              <a:r>
                <a:rPr lang="sv-SE" sz="200" dirty="0">
                  <a:solidFill>
                    <a:srgbClr val="FB9391"/>
                  </a:solidFill>
                </a:rPr>
                <a:t> l             </a:t>
              </a:r>
              <a:endParaRPr lang="sv-SE" sz="600" dirty="0"/>
            </a:p>
            <a:p>
              <a:r>
                <a:rPr lang="sv-SE" sz="1400" dirty="0"/>
                <a:t>Det innebär i det här fallet att       är lika med      .</a:t>
              </a:r>
            </a:p>
            <a:p>
              <a:r>
                <a:rPr lang="sv-SE" sz="300" dirty="0">
                  <a:solidFill>
                    <a:srgbClr val="FB9391"/>
                  </a:solidFill>
                </a:rPr>
                <a:t> l             </a:t>
              </a:r>
            </a:p>
          </p:txBody>
        </p:sp>
        <p:grpSp>
          <p:nvGrpSpPr>
            <p:cNvPr id="8" name="Grupp 7">
              <a:extLst>
                <a:ext uri="{FF2B5EF4-FFF2-40B4-BE49-F238E27FC236}">
                  <a16:creationId xmlns:a16="http://schemas.microsoft.com/office/drawing/2014/main" id="{0AA8D073-713A-1C43-B346-091336BD51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17422" y="3344861"/>
              <a:ext cx="428980" cy="461666"/>
              <a:chOff x="3711906" y="1949308"/>
              <a:chExt cx="428980" cy="461795"/>
            </a:xfrm>
          </p:grpSpPr>
          <p:sp>
            <p:nvSpPr>
              <p:cNvPr id="13" name="textruta 8">
                <a:extLst>
                  <a:ext uri="{FF2B5EF4-FFF2-40B4-BE49-F238E27FC236}">
                    <a16:creationId xmlns:a16="http://schemas.microsoft.com/office/drawing/2014/main" id="{28A9A3BE-0A33-D74F-B44F-59BFEF2CF1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11906" y="1949308"/>
                <a:ext cx="428980" cy="307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400" i="1" dirty="0">
                    <a:latin typeface="+mn-lt"/>
                    <a:cs typeface="Bradley Hand Bold"/>
                  </a:rPr>
                  <a:t> x</a:t>
                </a:r>
              </a:p>
            </p:txBody>
          </p:sp>
          <p:sp>
            <p:nvSpPr>
              <p:cNvPr id="14" name="textruta 9">
                <a:extLst>
                  <a:ext uri="{FF2B5EF4-FFF2-40B4-BE49-F238E27FC236}">
                    <a16:creationId xmlns:a16="http://schemas.microsoft.com/office/drawing/2014/main" id="{A749DAC7-8F0A-6040-B3A2-9D3F2E92DD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4028" y="2103240"/>
                <a:ext cx="364736" cy="307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400" dirty="0">
                    <a:latin typeface="+mn-lt"/>
                    <a:cs typeface="Bradley Hand Bold"/>
                  </a:rPr>
                  <a:t>8</a:t>
                </a:r>
              </a:p>
            </p:txBody>
          </p:sp>
          <p:cxnSp>
            <p:nvCxnSpPr>
              <p:cNvPr id="15" name="Rak 14">
                <a:extLst>
                  <a:ext uri="{FF2B5EF4-FFF2-40B4-BE49-F238E27FC236}">
                    <a16:creationId xmlns:a16="http://schemas.microsoft.com/office/drawing/2014/main" id="{31BF5397-8691-6D48-8B19-8C7A1EC9CA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97938" y="2176013"/>
                <a:ext cx="150246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upp 8">
              <a:extLst>
                <a:ext uri="{FF2B5EF4-FFF2-40B4-BE49-F238E27FC236}">
                  <a16:creationId xmlns:a16="http://schemas.microsoft.com/office/drawing/2014/main" id="{58E09126-51DF-344F-8993-16A8AC6284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70013" y="3354546"/>
              <a:ext cx="439587" cy="462147"/>
              <a:chOff x="3690692" y="1933677"/>
              <a:chExt cx="439587" cy="462276"/>
            </a:xfrm>
          </p:grpSpPr>
          <p:sp>
            <p:nvSpPr>
              <p:cNvPr id="10" name="textruta 8">
                <a:extLst>
                  <a:ext uri="{FF2B5EF4-FFF2-40B4-BE49-F238E27FC236}">
                    <a16:creationId xmlns:a16="http://schemas.microsoft.com/office/drawing/2014/main" id="{5CF67A85-F25C-9942-818B-33574E071F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01299" y="1933677"/>
                <a:ext cx="428980" cy="307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400" i="1" dirty="0">
                    <a:latin typeface="+mn-lt"/>
                    <a:cs typeface="Bradley Hand Bold"/>
                  </a:rPr>
                  <a:t> </a:t>
                </a:r>
                <a:r>
                  <a:rPr lang="sv-SE" sz="1400" dirty="0">
                    <a:latin typeface="+mn-lt"/>
                    <a:cs typeface="Bradley Hand Bold"/>
                  </a:rPr>
                  <a:t>9</a:t>
                </a:r>
              </a:p>
            </p:txBody>
          </p:sp>
          <p:sp>
            <p:nvSpPr>
              <p:cNvPr id="11" name="textruta 9">
                <a:extLst>
                  <a:ext uri="{FF2B5EF4-FFF2-40B4-BE49-F238E27FC236}">
                    <a16:creationId xmlns:a16="http://schemas.microsoft.com/office/drawing/2014/main" id="{5286BE34-3D81-114D-AC85-03D0C82184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90692" y="2088090"/>
                <a:ext cx="364736" cy="307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400" dirty="0">
                    <a:latin typeface="+mn-lt"/>
                    <a:cs typeface="Bradley Hand Bold"/>
                  </a:rPr>
                  <a:t>12</a:t>
                </a:r>
              </a:p>
            </p:txBody>
          </p:sp>
          <p:cxnSp>
            <p:nvCxnSpPr>
              <p:cNvPr id="12" name="Rak 11">
                <a:extLst>
                  <a:ext uri="{FF2B5EF4-FFF2-40B4-BE49-F238E27FC236}">
                    <a16:creationId xmlns:a16="http://schemas.microsoft.com/office/drawing/2014/main" id="{6C6AA866-569A-8E49-BBD7-8FBBD34C3E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97937" y="2160381"/>
                <a:ext cx="150246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Grupp 15">
            <a:extLst>
              <a:ext uri="{FF2B5EF4-FFF2-40B4-BE49-F238E27FC236}">
                <a16:creationId xmlns:a16="http://schemas.microsoft.com/office/drawing/2014/main" id="{4408E426-F7E2-4147-8B3A-45A97E56C90C}"/>
              </a:ext>
            </a:extLst>
          </p:cNvPr>
          <p:cNvGrpSpPr/>
          <p:nvPr/>
        </p:nvGrpSpPr>
        <p:grpSpPr>
          <a:xfrm>
            <a:off x="5953274" y="2649189"/>
            <a:ext cx="1052206" cy="633693"/>
            <a:chOff x="4981678" y="3857472"/>
            <a:chExt cx="1052206" cy="633693"/>
          </a:xfrm>
        </p:grpSpPr>
        <p:grpSp>
          <p:nvGrpSpPr>
            <p:cNvPr id="17" name="Grupp 16">
              <a:extLst>
                <a:ext uri="{FF2B5EF4-FFF2-40B4-BE49-F238E27FC236}">
                  <a16:creationId xmlns:a16="http://schemas.microsoft.com/office/drawing/2014/main" id="{45E83253-F0A6-E94C-911D-DDE434EE72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81678" y="3857472"/>
              <a:ext cx="322019" cy="631741"/>
              <a:chOff x="3945444" y="1890288"/>
              <a:chExt cx="322019" cy="631920"/>
            </a:xfrm>
          </p:grpSpPr>
          <p:sp>
            <p:nvSpPr>
              <p:cNvPr id="23" name="textruta 8">
                <a:extLst>
                  <a:ext uri="{FF2B5EF4-FFF2-40B4-BE49-F238E27FC236}">
                    <a16:creationId xmlns:a16="http://schemas.microsoft.com/office/drawing/2014/main" id="{C291CEDC-DD3E-684E-91F5-60142D9F3A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72189" y="1890288"/>
                <a:ext cx="295274" cy="369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" pitchFamily="2" charset="77"/>
                    <a:cs typeface="Bradley Hand Bold"/>
                  </a:rPr>
                  <a:t>x</a:t>
                </a:r>
              </a:p>
            </p:txBody>
          </p:sp>
          <p:sp>
            <p:nvSpPr>
              <p:cNvPr id="24" name="textruta 9">
                <a:extLst>
                  <a:ext uri="{FF2B5EF4-FFF2-40B4-BE49-F238E27FC236}">
                    <a16:creationId xmlns:a16="http://schemas.microsoft.com/office/drawing/2014/main" id="{4FC0300E-4873-AC4B-BF87-DB968712EB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45444" y="2152771"/>
                <a:ext cx="314510" cy="369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" pitchFamily="2" charset="77"/>
                    <a:cs typeface="Bradley Hand Bold"/>
                  </a:rPr>
                  <a:t>8</a:t>
                </a:r>
              </a:p>
            </p:txBody>
          </p:sp>
          <p:cxnSp>
            <p:nvCxnSpPr>
              <p:cNvPr id="25" name="Rak 24">
                <a:extLst>
                  <a:ext uri="{FF2B5EF4-FFF2-40B4-BE49-F238E27FC236}">
                    <a16:creationId xmlns:a16="http://schemas.microsoft.com/office/drawing/2014/main" id="{95E833E4-024A-FA4A-8969-11A38F78C0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76635" y="2203709"/>
                <a:ext cx="252127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B0EAE22F-5D4D-4648-9993-F3327E31CC9F}"/>
                </a:ext>
              </a:extLst>
            </p:cNvPr>
            <p:cNvSpPr txBox="1"/>
            <p:nvPr/>
          </p:nvSpPr>
          <p:spPr>
            <a:xfrm>
              <a:off x="5280521" y="3986139"/>
              <a:ext cx="4403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</a:p>
          </p:txBody>
        </p:sp>
        <p:grpSp>
          <p:nvGrpSpPr>
            <p:cNvPr id="19" name="Grupp 18">
              <a:extLst>
                <a:ext uri="{FF2B5EF4-FFF2-40B4-BE49-F238E27FC236}">
                  <a16:creationId xmlns:a16="http://schemas.microsoft.com/office/drawing/2014/main" id="{66A17664-BF69-F841-B9C1-C19F8DBBE1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16378" y="3859853"/>
              <a:ext cx="517506" cy="631312"/>
              <a:chOff x="3584155" y="1914132"/>
              <a:chExt cx="517506" cy="631488"/>
            </a:xfrm>
          </p:grpSpPr>
          <p:sp>
            <p:nvSpPr>
              <p:cNvPr id="20" name="textruta 8">
                <a:extLst>
                  <a:ext uri="{FF2B5EF4-FFF2-40B4-BE49-F238E27FC236}">
                    <a16:creationId xmlns:a16="http://schemas.microsoft.com/office/drawing/2014/main" id="{4935CC35-0599-5A42-B3FB-39E480E288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99861" y="1914132"/>
                <a:ext cx="401800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" pitchFamily="2" charset="77"/>
                    <a:cs typeface="Bradley Hand Bold"/>
                  </a:rPr>
                  <a:t>9 </a:t>
                </a:r>
              </a:p>
            </p:txBody>
          </p:sp>
          <p:sp>
            <p:nvSpPr>
              <p:cNvPr id="21" name="textruta 9">
                <a:extLst>
                  <a:ext uri="{FF2B5EF4-FFF2-40B4-BE49-F238E27FC236}">
                    <a16:creationId xmlns:a16="http://schemas.microsoft.com/office/drawing/2014/main" id="{661E220E-BC3F-8345-AC4D-8BDFCDA01C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84155" y="2176185"/>
                <a:ext cx="450764" cy="369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" pitchFamily="2" charset="77"/>
                    <a:cs typeface="Bradley Hand Bold"/>
                  </a:rPr>
                  <a:t>12</a:t>
                </a:r>
              </a:p>
            </p:txBody>
          </p:sp>
          <p:cxnSp>
            <p:nvCxnSpPr>
              <p:cNvPr id="22" name="Rak 21">
                <a:extLst>
                  <a:ext uri="{FF2B5EF4-FFF2-40B4-BE49-F238E27FC236}">
                    <a16:creationId xmlns:a16="http://schemas.microsoft.com/office/drawing/2014/main" id="{7A82FDEA-737D-4E4E-9552-0940B3E59E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62808" y="2229337"/>
                <a:ext cx="283097" cy="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6" name="Rak pil 25">
            <a:extLst>
              <a:ext uri="{FF2B5EF4-FFF2-40B4-BE49-F238E27FC236}">
                <a16:creationId xmlns:a16="http://schemas.microsoft.com/office/drawing/2014/main" id="{DD2C980B-A41F-7E47-B0DE-B1B9B081EB10}"/>
              </a:ext>
            </a:extLst>
          </p:cNvPr>
          <p:cNvCxnSpPr>
            <a:cxnSpLocks/>
          </p:cNvCxnSpPr>
          <p:nvPr/>
        </p:nvCxnSpPr>
        <p:spPr>
          <a:xfrm flipH="1" flipV="1">
            <a:off x="6211419" y="2834469"/>
            <a:ext cx="366207" cy="256660"/>
          </a:xfrm>
          <a:prstGeom prst="straightConnector1">
            <a:avLst/>
          </a:prstGeom>
          <a:ln w="28575">
            <a:solidFill>
              <a:srgbClr val="8E2503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pil 26">
            <a:extLst>
              <a:ext uri="{FF2B5EF4-FFF2-40B4-BE49-F238E27FC236}">
                <a16:creationId xmlns:a16="http://schemas.microsoft.com/office/drawing/2014/main" id="{C6ABC677-5946-0B47-BF2C-C93F2FC65233}"/>
              </a:ext>
            </a:extLst>
          </p:cNvPr>
          <p:cNvCxnSpPr>
            <a:cxnSpLocks/>
          </p:cNvCxnSpPr>
          <p:nvPr/>
        </p:nvCxnSpPr>
        <p:spPr>
          <a:xfrm flipV="1">
            <a:off x="6282602" y="2826061"/>
            <a:ext cx="287715" cy="251045"/>
          </a:xfrm>
          <a:prstGeom prst="straightConnector1">
            <a:avLst/>
          </a:prstGeom>
          <a:ln w="28575">
            <a:solidFill>
              <a:srgbClr val="8E2503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ruta 27">
            <a:extLst>
              <a:ext uri="{FF2B5EF4-FFF2-40B4-BE49-F238E27FC236}">
                <a16:creationId xmlns:a16="http://schemas.microsoft.com/office/drawing/2014/main" id="{D3219525-CDD7-2A42-A59A-E64DA63E9270}"/>
              </a:ext>
            </a:extLst>
          </p:cNvPr>
          <p:cNvSpPr txBox="1"/>
          <p:nvPr/>
        </p:nvSpPr>
        <p:spPr>
          <a:xfrm>
            <a:off x="5683624" y="3435826"/>
            <a:ext cx="1620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12 · x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8 · 9 </a:t>
            </a: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9137DF73-A0FB-B644-A9D0-3102D8A3FC9D}"/>
              </a:ext>
            </a:extLst>
          </p:cNvPr>
          <p:cNvSpPr txBox="1"/>
          <p:nvPr/>
        </p:nvSpPr>
        <p:spPr>
          <a:xfrm>
            <a:off x="5816107" y="3874748"/>
            <a:ext cx="1487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12 x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72</a:t>
            </a:r>
          </a:p>
        </p:txBody>
      </p:sp>
      <p:grpSp>
        <p:nvGrpSpPr>
          <p:cNvPr id="30" name="Grupp 29">
            <a:extLst>
              <a:ext uri="{FF2B5EF4-FFF2-40B4-BE49-F238E27FC236}">
                <a16:creationId xmlns:a16="http://schemas.microsoft.com/office/drawing/2014/main" id="{B29EBA8E-A6D3-7946-B60A-646DA5A49CBF}"/>
              </a:ext>
            </a:extLst>
          </p:cNvPr>
          <p:cNvGrpSpPr/>
          <p:nvPr/>
        </p:nvGrpSpPr>
        <p:grpSpPr>
          <a:xfrm>
            <a:off x="5865087" y="4217120"/>
            <a:ext cx="1115759" cy="603273"/>
            <a:chOff x="2771950" y="4434803"/>
            <a:chExt cx="1115759" cy="603273"/>
          </a:xfrm>
        </p:grpSpPr>
        <p:grpSp>
          <p:nvGrpSpPr>
            <p:cNvPr id="31" name="Grupp 30">
              <a:extLst>
                <a:ext uri="{FF2B5EF4-FFF2-40B4-BE49-F238E27FC236}">
                  <a16:creationId xmlns:a16="http://schemas.microsoft.com/office/drawing/2014/main" id="{9EA0A652-28E3-F947-9ED0-DD5215D5248E}"/>
                </a:ext>
              </a:extLst>
            </p:cNvPr>
            <p:cNvGrpSpPr/>
            <p:nvPr/>
          </p:nvGrpSpPr>
          <p:grpSpPr>
            <a:xfrm>
              <a:off x="2771950" y="4434803"/>
              <a:ext cx="1115759" cy="603273"/>
              <a:chOff x="5056596" y="3627280"/>
              <a:chExt cx="1115759" cy="603273"/>
            </a:xfrm>
          </p:grpSpPr>
          <p:grpSp>
            <p:nvGrpSpPr>
              <p:cNvPr id="34" name="Grupp 33">
                <a:extLst>
                  <a:ext uri="{FF2B5EF4-FFF2-40B4-BE49-F238E27FC236}">
                    <a16:creationId xmlns:a16="http://schemas.microsoft.com/office/drawing/2014/main" id="{8EFBB813-E6DE-DC4C-BF1C-23372E7AA9AA}"/>
                  </a:ext>
                </a:extLst>
              </p:cNvPr>
              <p:cNvGrpSpPr/>
              <p:nvPr/>
            </p:nvGrpSpPr>
            <p:grpSpPr>
              <a:xfrm>
                <a:off x="5056596" y="3627280"/>
                <a:ext cx="820130" cy="603273"/>
                <a:chOff x="910162" y="2981718"/>
                <a:chExt cx="820130" cy="603273"/>
              </a:xfrm>
            </p:grpSpPr>
            <p:grpSp>
              <p:nvGrpSpPr>
                <p:cNvPr id="36" name="Grupp 35">
                  <a:extLst>
                    <a:ext uri="{FF2B5EF4-FFF2-40B4-BE49-F238E27FC236}">
                      <a16:creationId xmlns:a16="http://schemas.microsoft.com/office/drawing/2014/main" id="{878B1ED8-1BF6-6340-B59D-034B54D386E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10162" y="2981718"/>
                  <a:ext cx="561372" cy="603273"/>
                  <a:chOff x="3635699" y="1920034"/>
                  <a:chExt cx="561372" cy="603443"/>
                </a:xfrm>
              </p:grpSpPr>
              <p:sp>
                <p:nvSpPr>
                  <p:cNvPr id="38" name="textruta 8">
                    <a:extLst>
                      <a:ext uri="{FF2B5EF4-FFF2-40B4-BE49-F238E27FC236}">
                        <a16:creationId xmlns:a16="http://schemas.microsoft.com/office/drawing/2014/main" id="{5D5F34AB-9797-864D-AB23-7E7B345990C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35699" y="1920034"/>
                    <a:ext cx="561372" cy="3694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sv-SE" sz="1800" dirty="0">
                        <a:latin typeface="Bradley Hand Bold"/>
                        <a:cs typeface="Bradley Hand Bold"/>
                      </a:rPr>
                      <a:t>12x</a:t>
                    </a:r>
                  </a:p>
                </p:txBody>
              </p:sp>
              <p:sp>
                <p:nvSpPr>
                  <p:cNvPr id="39" name="textruta 9">
                    <a:extLst>
                      <a:ext uri="{FF2B5EF4-FFF2-40B4-BE49-F238E27FC236}">
                        <a16:creationId xmlns:a16="http://schemas.microsoft.com/office/drawing/2014/main" id="{132D6B2D-4437-894E-BD96-24CFF5EB6FC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83036" y="2154041"/>
                    <a:ext cx="450764" cy="3694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sv-SE" sz="1800" dirty="0">
                        <a:solidFill>
                          <a:srgbClr val="C00000"/>
                        </a:solidFill>
                        <a:latin typeface="Bradley Hand Bold"/>
                        <a:cs typeface="Bradley Hand Bold"/>
                      </a:rPr>
                      <a:t>12</a:t>
                    </a:r>
                  </a:p>
                </p:txBody>
              </p:sp>
              <p:cxnSp>
                <p:nvCxnSpPr>
                  <p:cNvPr id="40" name="Rak 39">
                    <a:extLst>
                      <a:ext uri="{FF2B5EF4-FFF2-40B4-BE49-F238E27FC236}">
                        <a16:creationId xmlns:a16="http://schemas.microsoft.com/office/drawing/2014/main" id="{4F41CE90-9444-C94A-989C-4E0AC250E6F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04732" y="2224473"/>
                    <a:ext cx="407373" cy="1"/>
                  </a:xfrm>
                  <a:prstGeom prst="line">
                    <a:avLst/>
                  </a:prstGeom>
                  <a:ln w="9525" cmpd="sng">
                    <a:solidFill>
                      <a:srgbClr val="C0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7" name="textruta 36">
                  <a:extLst>
                    <a:ext uri="{FF2B5EF4-FFF2-40B4-BE49-F238E27FC236}">
                      <a16:creationId xmlns:a16="http://schemas.microsoft.com/office/drawing/2014/main" id="{05F1B3DE-881D-AB4B-8DBA-164FBE79B06A}"/>
                    </a:ext>
                  </a:extLst>
                </p:cNvPr>
                <p:cNvSpPr txBox="1"/>
                <p:nvPr/>
              </p:nvSpPr>
              <p:spPr>
                <a:xfrm>
                  <a:off x="1289898" y="3121354"/>
                  <a:ext cx="44039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>
                      <a:latin typeface="Bradley Hand Bold"/>
                      <a:cs typeface="Bradley Hand Bold"/>
                    </a:rPr>
                    <a:t> </a:t>
                  </a:r>
                  <a:r>
                    <a:rPr lang="sv-SE" dirty="0">
                      <a:cs typeface="Bradley Hand Bold"/>
                    </a:rPr>
                    <a:t>=</a:t>
                  </a:r>
                </a:p>
              </p:txBody>
            </p:sp>
          </p:grpSp>
          <p:sp>
            <p:nvSpPr>
              <p:cNvPr id="35" name="textruta 9">
                <a:extLst>
                  <a:ext uri="{FF2B5EF4-FFF2-40B4-BE49-F238E27FC236}">
                    <a16:creationId xmlns:a16="http://schemas.microsoft.com/office/drawing/2014/main" id="{9FE72884-2859-A34B-885C-930DE221E4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27013" y="3636713"/>
                <a:ext cx="54534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 72</a:t>
                </a:r>
              </a:p>
            </p:txBody>
          </p:sp>
        </p:grpSp>
        <p:sp>
          <p:nvSpPr>
            <p:cNvPr id="32" name="textruta 9">
              <a:extLst>
                <a:ext uri="{FF2B5EF4-FFF2-40B4-BE49-F238E27FC236}">
                  <a16:creationId xmlns:a16="http://schemas.microsoft.com/office/drawing/2014/main" id="{85FD1673-53B4-F643-8790-9EC10BE651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9136" y="4661574"/>
              <a:ext cx="4507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solidFill>
                    <a:srgbClr val="C00000"/>
                  </a:solidFill>
                  <a:latin typeface="Bradley Hand Bold"/>
                  <a:cs typeface="Bradley Hand Bold"/>
                </a:rPr>
                <a:t>12</a:t>
              </a:r>
            </a:p>
          </p:txBody>
        </p:sp>
        <p:cxnSp>
          <p:nvCxnSpPr>
            <p:cNvPr id="33" name="Rak 32">
              <a:extLst>
                <a:ext uri="{FF2B5EF4-FFF2-40B4-BE49-F238E27FC236}">
                  <a16:creationId xmlns:a16="http://schemas.microsoft.com/office/drawing/2014/main" id="{600AFF1F-DA24-9543-8242-759518F3DC3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460120" y="4737524"/>
              <a:ext cx="322773" cy="1632"/>
            </a:xfrm>
            <a:prstGeom prst="line">
              <a:avLst/>
            </a:prstGeom>
            <a:ln w="9525" cmpd="sng"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ruta 40">
            <a:extLst>
              <a:ext uri="{FF2B5EF4-FFF2-40B4-BE49-F238E27FC236}">
                <a16:creationId xmlns:a16="http://schemas.microsoft.com/office/drawing/2014/main" id="{FF58B962-1850-B84D-AE52-03B18DC71E55}"/>
              </a:ext>
            </a:extLst>
          </p:cNvPr>
          <p:cNvSpPr txBox="1"/>
          <p:nvPr/>
        </p:nvSpPr>
        <p:spPr>
          <a:xfrm>
            <a:off x="6155424" y="4735442"/>
            <a:ext cx="105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x </a:t>
            </a:r>
            <a:r>
              <a:rPr lang="sv-SE" dirty="0">
                <a:cs typeface="Bradley Hand Bold"/>
              </a:rPr>
              <a:t>= </a:t>
            </a:r>
            <a:r>
              <a:rPr lang="sv-SE" dirty="0">
                <a:latin typeface="Bradley Hand Bold"/>
                <a:cs typeface="Bradley Hand Bold"/>
              </a:rPr>
              <a:t>6</a:t>
            </a:r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F0D37CC8-1970-A04F-A789-74517FF6C09C}"/>
              </a:ext>
            </a:extLst>
          </p:cNvPr>
          <p:cNvSpPr/>
          <p:nvPr/>
        </p:nvSpPr>
        <p:spPr>
          <a:xfrm>
            <a:off x="8804015" y="2885365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V.L.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grpSp>
        <p:nvGrpSpPr>
          <p:cNvPr id="48" name="Grupp 47">
            <a:extLst>
              <a:ext uri="{FF2B5EF4-FFF2-40B4-BE49-F238E27FC236}">
                <a16:creationId xmlns:a16="http://schemas.microsoft.com/office/drawing/2014/main" id="{C686CBC2-70CC-0C46-AFD2-A87FAEFE387E}"/>
              </a:ext>
            </a:extLst>
          </p:cNvPr>
          <p:cNvGrpSpPr/>
          <p:nvPr/>
        </p:nvGrpSpPr>
        <p:grpSpPr>
          <a:xfrm>
            <a:off x="9598520" y="2767441"/>
            <a:ext cx="863625" cy="639907"/>
            <a:chOff x="8607206" y="2678603"/>
            <a:chExt cx="863625" cy="639907"/>
          </a:xfrm>
        </p:grpSpPr>
        <p:grpSp>
          <p:nvGrpSpPr>
            <p:cNvPr id="49" name="Grupp 48">
              <a:extLst>
                <a:ext uri="{FF2B5EF4-FFF2-40B4-BE49-F238E27FC236}">
                  <a16:creationId xmlns:a16="http://schemas.microsoft.com/office/drawing/2014/main" id="{FFF7443E-4553-FA4F-BE1D-1D624D439EC3}"/>
                </a:ext>
              </a:extLst>
            </p:cNvPr>
            <p:cNvGrpSpPr/>
            <p:nvPr/>
          </p:nvGrpSpPr>
          <p:grpSpPr>
            <a:xfrm>
              <a:off x="8607206" y="2678603"/>
              <a:ext cx="737210" cy="610677"/>
              <a:chOff x="5068268" y="3878542"/>
              <a:chExt cx="737210" cy="610677"/>
            </a:xfrm>
          </p:grpSpPr>
          <p:grpSp>
            <p:nvGrpSpPr>
              <p:cNvPr id="54" name="Grupp 53">
                <a:extLst>
                  <a:ext uri="{FF2B5EF4-FFF2-40B4-BE49-F238E27FC236}">
                    <a16:creationId xmlns:a16="http://schemas.microsoft.com/office/drawing/2014/main" id="{6AC6EFB2-3635-EC4E-8E19-9E22564BA8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68268" y="3878542"/>
                <a:ext cx="710282" cy="610677"/>
                <a:chOff x="4032034" y="1911365"/>
                <a:chExt cx="710282" cy="610850"/>
              </a:xfrm>
            </p:grpSpPr>
            <p:sp>
              <p:nvSpPr>
                <p:cNvPr id="56" name="textruta 8">
                  <a:extLst>
                    <a:ext uri="{FF2B5EF4-FFF2-40B4-BE49-F238E27FC236}">
                      <a16:creationId xmlns:a16="http://schemas.microsoft.com/office/drawing/2014/main" id="{713E30E0-83D0-BC43-A2F2-98B6CC90814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56726" y="1911365"/>
                  <a:ext cx="332142" cy="3694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solidFill>
                        <a:srgbClr val="C00000"/>
                      </a:solidFill>
                      <a:latin typeface="Bradley Hand" pitchFamily="2" charset="77"/>
                      <a:cs typeface="Bradley Hand Bold"/>
                    </a:rPr>
                    <a:t>6</a:t>
                  </a:r>
                  <a:endParaRPr lang="sv-SE" sz="1800" dirty="0">
                    <a:latin typeface="Bradley Hand" pitchFamily="2" charset="77"/>
                    <a:cs typeface="Bradley Hand Bold"/>
                  </a:endParaRPr>
                </a:p>
              </p:txBody>
            </p:sp>
            <p:sp>
              <p:nvSpPr>
                <p:cNvPr id="57" name="textruta 9">
                  <a:extLst>
                    <a:ext uri="{FF2B5EF4-FFF2-40B4-BE49-F238E27FC236}">
                      <a16:creationId xmlns:a16="http://schemas.microsoft.com/office/drawing/2014/main" id="{252CC261-A8DA-0745-9094-DFA112437E4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32034" y="2152779"/>
                  <a:ext cx="710282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" pitchFamily="2" charset="77"/>
                      <a:cs typeface="Bradley Hand Bold"/>
                    </a:rPr>
                    <a:t>8</a:t>
                  </a:r>
                </a:p>
              </p:txBody>
            </p:sp>
            <p:cxnSp>
              <p:nvCxnSpPr>
                <p:cNvPr id="58" name="Rak 57">
                  <a:extLst>
                    <a:ext uri="{FF2B5EF4-FFF2-40B4-BE49-F238E27FC236}">
                      <a16:creationId xmlns:a16="http://schemas.microsoft.com/office/drawing/2014/main" id="{B1FFE573-7D57-2149-9330-4669A00BBC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56726" y="2216790"/>
                  <a:ext cx="310955" cy="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5" name="textruta 54">
                <a:extLst>
                  <a:ext uri="{FF2B5EF4-FFF2-40B4-BE49-F238E27FC236}">
                    <a16:creationId xmlns:a16="http://schemas.microsoft.com/office/drawing/2014/main" id="{A693E408-6BCB-144A-9217-4013BE9E96A2}"/>
                  </a:ext>
                </a:extLst>
              </p:cNvPr>
              <p:cNvSpPr txBox="1"/>
              <p:nvPr/>
            </p:nvSpPr>
            <p:spPr>
              <a:xfrm>
                <a:off x="5365084" y="3996466"/>
                <a:ext cx="4403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cs typeface="Bradley Hand Bold"/>
                  </a:rPr>
                  <a:t>=</a:t>
                </a:r>
              </a:p>
            </p:txBody>
          </p:sp>
        </p:grpSp>
        <p:grpSp>
          <p:nvGrpSpPr>
            <p:cNvPr id="50" name="Grupp 49">
              <a:extLst>
                <a:ext uri="{FF2B5EF4-FFF2-40B4-BE49-F238E27FC236}">
                  <a16:creationId xmlns:a16="http://schemas.microsoft.com/office/drawing/2014/main" id="{59E7CAA4-F1A3-D245-B58F-47721FCC05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81631" y="2683768"/>
              <a:ext cx="389200" cy="634742"/>
              <a:chOff x="3884064" y="1916533"/>
              <a:chExt cx="389200" cy="634922"/>
            </a:xfrm>
          </p:grpSpPr>
          <p:sp>
            <p:nvSpPr>
              <p:cNvPr id="51" name="textruta 8">
                <a:extLst>
                  <a:ext uri="{FF2B5EF4-FFF2-40B4-BE49-F238E27FC236}">
                    <a16:creationId xmlns:a16="http://schemas.microsoft.com/office/drawing/2014/main" id="{768666A7-EBE9-164A-9B63-81B6A81A64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41504" y="1916533"/>
                <a:ext cx="328936" cy="369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" pitchFamily="2" charset="77"/>
                    <a:cs typeface="Bradley Hand Bold"/>
                  </a:rPr>
                  <a:t>3</a:t>
                </a:r>
              </a:p>
            </p:txBody>
          </p:sp>
          <p:sp>
            <p:nvSpPr>
              <p:cNvPr id="52" name="textruta 9">
                <a:extLst>
                  <a:ext uri="{FF2B5EF4-FFF2-40B4-BE49-F238E27FC236}">
                    <a16:creationId xmlns:a16="http://schemas.microsoft.com/office/drawing/2014/main" id="{D2770618-4B16-9F41-981C-D4C7A5AE9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84064" y="2182019"/>
                <a:ext cx="389200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" pitchFamily="2" charset="77"/>
                    <a:cs typeface="Bradley Hand Bold"/>
                  </a:rPr>
                  <a:t>4</a:t>
                </a:r>
              </a:p>
            </p:txBody>
          </p:sp>
          <p:cxnSp>
            <p:nvCxnSpPr>
              <p:cNvPr id="53" name="Rak 52">
                <a:extLst>
                  <a:ext uri="{FF2B5EF4-FFF2-40B4-BE49-F238E27FC236}">
                    <a16:creationId xmlns:a16="http://schemas.microsoft.com/office/drawing/2014/main" id="{263A52DB-A644-1E4A-8859-09B54717D1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49346" y="2221959"/>
                <a:ext cx="236595" cy="3574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9" name="Grupp 58">
            <a:extLst>
              <a:ext uri="{FF2B5EF4-FFF2-40B4-BE49-F238E27FC236}">
                <a16:creationId xmlns:a16="http://schemas.microsoft.com/office/drawing/2014/main" id="{3524DDE6-6AAA-CB4F-B6F2-881F53F7CF10}"/>
              </a:ext>
            </a:extLst>
          </p:cNvPr>
          <p:cNvGrpSpPr/>
          <p:nvPr/>
        </p:nvGrpSpPr>
        <p:grpSpPr>
          <a:xfrm>
            <a:off x="8804015" y="3397725"/>
            <a:ext cx="1933241" cy="651316"/>
            <a:chOff x="7812701" y="3308887"/>
            <a:chExt cx="1933241" cy="651316"/>
          </a:xfrm>
        </p:grpSpPr>
        <p:grpSp>
          <p:nvGrpSpPr>
            <p:cNvPr id="60" name="Grupp 59">
              <a:extLst>
                <a:ext uri="{FF2B5EF4-FFF2-40B4-BE49-F238E27FC236}">
                  <a16:creationId xmlns:a16="http://schemas.microsoft.com/office/drawing/2014/main" id="{90751C66-6E43-D041-8E9F-0216249B74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35660" y="3347742"/>
              <a:ext cx="710282" cy="612461"/>
              <a:chOff x="4013670" y="1923905"/>
              <a:chExt cx="710282" cy="612634"/>
            </a:xfrm>
          </p:grpSpPr>
          <p:sp>
            <p:nvSpPr>
              <p:cNvPr id="69" name="textruta 8">
                <a:extLst>
                  <a:ext uri="{FF2B5EF4-FFF2-40B4-BE49-F238E27FC236}">
                    <a16:creationId xmlns:a16="http://schemas.microsoft.com/office/drawing/2014/main" id="{8194BCB8-AFEA-D74E-96FF-C3CEE31CBE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18397" y="1923905"/>
                <a:ext cx="328936" cy="369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" pitchFamily="2" charset="77"/>
                    <a:cs typeface="Bradley Hand Bold"/>
                  </a:rPr>
                  <a:t>3</a:t>
                </a:r>
              </a:p>
            </p:txBody>
          </p:sp>
          <p:sp>
            <p:nvSpPr>
              <p:cNvPr id="70" name="textruta 9">
                <a:extLst>
                  <a:ext uri="{FF2B5EF4-FFF2-40B4-BE49-F238E27FC236}">
                    <a16:creationId xmlns:a16="http://schemas.microsoft.com/office/drawing/2014/main" id="{7C7A47C9-F524-B64A-A02C-CE0F6D80CF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13670" y="2167103"/>
                <a:ext cx="710282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" pitchFamily="2" charset="77"/>
                    <a:cs typeface="Bradley Hand Bold"/>
                  </a:rPr>
                  <a:t>4</a:t>
                </a:r>
              </a:p>
            </p:txBody>
          </p:sp>
          <p:cxnSp>
            <p:nvCxnSpPr>
              <p:cNvPr id="71" name="Rak 70">
                <a:extLst>
                  <a:ext uri="{FF2B5EF4-FFF2-40B4-BE49-F238E27FC236}">
                    <a16:creationId xmlns:a16="http://schemas.microsoft.com/office/drawing/2014/main" id="{590B7D27-C250-6241-9EA8-D43EE63DB2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64568" y="2216790"/>
                <a:ext cx="236595" cy="3574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upp 60">
              <a:extLst>
                <a:ext uri="{FF2B5EF4-FFF2-40B4-BE49-F238E27FC236}">
                  <a16:creationId xmlns:a16="http://schemas.microsoft.com/office/drawing/2014/main" id="{12E85AAF-EE03-1443-8CA5-EB9D002F79D0}"/>
                </a:ext>
              </a:extLst>
            </p:cNvPr>
            <p:cNvGrpSpPr/>
            <p:nvPr/>
          </p:nvGrpSpPr>
          <p:grpSpPr>
            <a:xfrm>
              <a:off x="7812701" y="3308887"/>
              <a:ext cx="1268930" cy="631018"/>
              <a:chOff x="7812701" y="3308887"/>
              <a:chExt cx="1268930" cy="631018"/>
            </a:xfrm>
          </p:grpSpPr>
          <p:grpSp>
            <p:nvGrpSpPr>
              <p:cNvPr id="62" name="Grupp 61">
                <a:extLst>
                  <a:ext uri="{FF2B5EF4-FFF2-40B4-BE49-F238E27FC236}">
                    <a16:creationId xmlns:a16="http://schemas.microsoft.com/office/drawing/2014/main" id="{A6A7A7DD-F7CF-EE45-AD27-D292F8B58435}"/>
                  </a:ext>
                </a:extLst>
              </p:cNvPr>
              <p:cNvGrpSpPr/>
              <p:nvPr/>
            </p:nvGrpSpPr>
            <p:grpSpPr>
              <a:xfrm>
                <a:off x="7812701" y="3308887"/>
                <a:ext cx="1121652" cy="631018"/>
                <a:chOff x="8639530" y="2604834"/>
                <a:chExt cx="1121652" cy="631018"/>
              </a:xfrm>
            </p:grpSpPr>
            <p:grpSp>
              <p:nvGrpSpPr>
                <p:cNvPr id="64" name="Grupp 63">
                  <a:extLst>
                    <a:ext uri="{FF2B5EF4-FFF2-40B4-BE49-F238E27FC236}">
                      <a16:creationId xmlns:a16="http://schemas.microsoft.com/office/drawing/2014/main" id="{3A4F4627-9D12-CF4E-B661-332C9002E347}"/>
                    </a:ext>
                  </a:extLst>
                </p:cNvPr>
                <p:cNvGrpSpPr/>
                <p:nvPr/>
              </p:nvGrpSpPr>
              <p:grpSpPr>
                <a:xfrm>
                  <a:off x="8639530" y="2604834"/>
                  <a:ext cx="1071784" cy="507597"/>
                  <a:chOff x="7134191" y="3127117"/>
                  <a:chExt cx="1071784" cy="507597"/>
                </a:xfrm>
              </p:grpSpPr>
              <p:sp>
                <p:nvSpPr>
                  <p:cNvPr id="67" name="Rektangel 66">
                    <a:extLst>
                      <a:ext uri="{FF2B5EF4-FFF2-40B4-BE49-F238E27FC236}">
                        <a16:creationId xmlns:a16="http://schemas.microsoft.com/office/drawing/2014/main" id="{2AC0C0CB-69C5-DE4B-B8AA-3E51D9297029}"/>
                      </a:ext>
                    </a:extLst>
                  </p:cNvPr>
                  <p:cNvSpPr/>
                  <p:nvPr/>
                </p:nvSpPr>
                <p:spPr>
                  <a:xfrm>
                    <a:off x="7134191" y="3265382"/>
                    <a:ext cx="86273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sv-SE" dirty="0">
                        <a:latin typeface="Bradley Hand Bold"/>
                        <a:cs typeface="Bradley Hand Bold"/>
                      </a:rPr>
                      <a:t>H.L. </a:t>
                    </a:r>
                    <a:r>
                      <a:rPr lang="sv-SE" dirty="0">
                        <a:cs typeface="Bradley Hand Bold"/>
                      </a:rPr>
                      <a:t>=</a:t>
                    </a:r>
                    <a:r>
                      <a:rPr lang="sv-SE" dirty="0">
                        <a:latin typeface="Bradley Hand Bold"/>
                        <a:cs typeface="Bradley Hand Bold"/>
                      </a:rPr>
                      <a:t> </a:t>
                    </a:r>
                  </a:p>
                </p:txBody>
              </p:sp>
              <p:sp>
                <p:nvSpPr>
                  <p:cNvPr id="68" name="textruta 9">
                    <a:extLst>
                      <a:ext uri="{FF2B5EF4-FFF2-40B4-BE49-F238E27FC236}">
                        <a16:creationId xmlns:a16="http://schemas.microsoft.com/office/drawing/2014/main" id="{CCD5FECF-4A60-A04D-A5D7-76AD1EB114C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894297" y="3127117"/>
                    <a:ext cx="311678" cy="3693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sv-SE" sz="1800" dirty="0">
                        <a:latin typeface="Bradley Hand Bold"/>
                        <a:cs typeface="Bradley Hand Bold"/>
                      </a:rPr>
                      <a:t>9</a:t>
                    </a:r>
                  </a:p>
                </p:txBody>
              </p:sp>
            </p:grpSp>
            <p:sp>
              <p:nvSpPr>
                <p:cNvPr id="65" name="textruta 9">
                  <a:extLst>
                    <a:ext uri="{FF2B5EF4-FFF2-40B4-BE49-F238E27FC236}">
                      <a16:creationId xmlns:a16="http://schemas.microsoft.com/office/drawing/2014/main" id="{F861ABD4-0C23-FD41-AC54-EBC7216935E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284828" y="2866520"/>
                  <a:ext cx="476354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" pitchFamily="2" charset="77"/>
                      <a:cs typeface="Bradley Hand Bold"/>
                    </a:rPr>
                    <a:t>12</a:t>
                  </a:r>
                </a:p>
              </p:txBody>
            </p:sp>
            <p:cxnSp>
              <p:nvCxnSpPr>
                <p:cNvPr id="66" name="Rak 65">
                  <a:extLst>
                    <a:ext uri="{FF2B5EF4-FFF2-40B4-BE49-F238E27FC236}">
                      <a16:creationId xmlns:a16="http://schemas.microsoft.com/office/drawing/2014/main" id="{291EC773-5BF6-924D-B997-F0CBA7E4D9F3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9394862" y="2927765"/>
                  <a:ext cx="256287" cy="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3" name="textruta 62">
                <a:extLst>
                  <a:ext uri="{FF2B5EF4-FFF2-40B4-BE49-F238E27FC236}">
                    <a16:creationId xmlns:a16="http://schemas.microsoft.com/office/drawing/2014/main" id="{98962D2C-DB3E-034E-A9CC-17ED06031998}"/>
                  </a:ext>
                </a:extLst>
              </p:cNvPr>
              <p:cNvSpPr txBox="1"/>
              <p:nvPr/>
            </p:nvSpPr>
            <p:spPr>
              <a:xfrm>
                <a:off x="8807883" y="3429000"/>
                <a:ext cx="2737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cs typeface="Bradley Hand Bold"/>
                  </a:rPr>
                  <a:t>=</a:t>
                </a:r>
              </a:p>
            </p:txBody>
          </p:sp>
        </p:grpSp>
      </p:grpSp>
      <p:sp>
        <p:nvSpPr>
          <p:cNvPr id="72" name="textruta 71">
            <a:extLst>
              <a:ext uri="{FF2B5EF4-FFF2-40B4-BE49-F238E27FC236}">
                <a16:creationId xmlns:a16="http://schemas.microsoft.com/office/drawing/2014/main" id="{62B5B8C7-20FB-D040-BE1D-0659D6D794CD}"/>
              </a:ext>
            </a:extLst>
          </p:cNvPr>
          <p:cNvSpPr txBox="1"/>
          <p:nvPr/>
        </p:nvSpPr>
        <p:spPr>
          <a:xfrm>
            <a:off x="8827042" y="4172090"/>
            <a:ext cx="1363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V.L.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H.L.</a:t>
            </a:r>
          </a:p>
        </p:txBody>
      </p:sp>
      <p:sp>
        <p:nvSpPr>
          <p:cNvPr id="75" name="textruta 74">
            <a:extLst>
              <a:ext uri="{FF2B5EF4-FFF2-40B4-BE49-F238E27FC236}">
                <a16:creationId xmlns:a16="http://schemas.microsoft.com/office/drawing/2014/main" id="{31F42003-4B6B-C64A-B98B-7A4E444F79EB}"/>
              </a:ext>
            </a:extLst>
          </p:cNvPr>
          <p:cNvSpPr txBox="1"/>
          <p:nvPr/>
        </p:nvSpPr>
        <p:spPr>
          <a:xfrm>
            <a:off x="6176617" y="5877126"/>
            <a:ext cx="3699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Svar:</a:t>
            </a:r>
            <a:r>
              <a:rPr lang="sv-SE" dirty="0">
                <a:latin typeface="Bradley Hand Bold"/>
                <a:cs typeface="Bradley Hand Bold"/>
              </a:rPr>
              <a:t>  Sträckan är 6 cm.</a:t>
            </a:r>
            <a:endParaRPr lang="sv-SE" u="sng" dirty="0">
              <a:latin typeface="Bradley Hand Bold"/>
              <a:cs typeface="Bradley Hand Bold"/>
            </a:endParaRPr>
          </a:p>
        </p:txBody>
      </p:sp>
    </p:spTree>
    <p:extLst>
      <p:ext uri="{BB962C8B-B14F-4D97-AF65-F5344CB8AC3E}">
        <p14:creationId xmlns:p14="http://schemas.microsoft.com/office/powerpoint/2010/main" val="224863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28" grpId="0"/>
      <p:bldP spid="29" grpId="0"/>
      <p:bldP spid="41" grpId="0"/>
      <p:bldP spid="47" grpId="0"/>
      <p:bldP spid="72" grpId="0"/>
      <p:bldP spid="7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B6926594-39CA-7546-ADBE-D3D4AC32973E}"/>
              </a:ext>
            </a:extLst>
          </p:cNvPr>
          <p:cNvSpPr txBox="1"/>
          <p:nvPr/>
        </p:nvSpPr>
        <p:spPr>
          <a:xfrm>
            <a:off x="1064377" y="365941"/>
            <a:ext cx="1015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Exempel</a:t>
            </a:r>
          </a:p>
        </p:txBody>
      </p:sp>
      <p:grpSp>
        <p:nvGrpSpPr>
          <p:cNvPr id="21" name="Grupp 20">
            <a:extLst>
              <a:ext uri="{FF2B5EF4-FFF2-40B4-BE49-F238E27FC236}">
                <a16:creationId xmlns:a16="http://schemas.microsoft.com/office/drawing/2014/main" id="{E2A76952-4821-3D48-BCCB-90F2383756C3}"/>
              </a:ext>
            </a:extLst>
          </p:cNvPr>
          <p:cNvGrpSpPr/>
          <p:nvPr/>
        </p:nvGrpSpPr>
        <p:grpSpPr>
          <a:xfrm>
            <a:off x="2796038" y="165374"/>
            <a:ext cx="7911929" cy="2403093"/>
            <a:chOff x="2796038" y="165374"/>
            <a:chExt cx="7911929" cy="2403093"/>
          </a:xfrm>
        </p:grpSpPr>
        <p:grpSp>
          <p:nvGrpSpPr>
            <p:cNvPr id="20" name="Grupp 19">
              <a:extLst>
                <a:ext uri="{FF2B5EF4-FFF2-40B4-BE49-F238E27FC236}">
                  <a16:creationId xmlns:a16="http://schemas.microsoft.com/office/drawing/2014/main" id="{D5238E46-32FC-6047-9C4C-4F5D614117BE}"/>
                </a:ext>
              </a:extLst>
            </p:cNvPr>
            <p:cNvGrpSpPr/>
            <p:nvPr/>
          </p:nvGrpSpPr>
          <p:grpSpPr>
            <a:xfrm>
              <a:off x="5228931" y="165374"/>
              <a:ext cx="5479036" cy="2320129"/>
              <a:chOff x="5228931" y="165374"/>
              <a:chExt cx="5479036" cy="2320129"/>
            </a:xfrm>
          </p:grpSpPr>
          <p:pic>
            <p:nvPicPr>
              <p:cNvPr id="4" name="Bildobjekt 3">
                <a:extLst>
                  <a:ext uri="{FF2B5EF4-FFF2-40B4-BE49-F238E27FC236}">
                    <a16:creationId xmlns:a16="http://schemas.microsoft.com/office/drawing/2014/main" id="{4078423F-9AC8-7A45-9785-B03D5E7E16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228931" y="165374"/>
                <a:ext cx="5479036" cy="2320129"/>
              </a:xfrm>
              <a:prstGeom prst="rect">
                <a:avLst/>
              </a:prstGeom>
            </p:spPr>
          </p:pic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B6F41224-5D69-E84A-8B2D-EB4895948959}"/>
                  </a:ext>
                </a:extLst>
              </p:cNvPr>
              <p:cNvSpPr/>
              <p:nvPr/>
            </p:nvSpPr>
            <p:spPr>
              <a:xfrm>
                <a:off x="8162094" y="1325438"/>
                <a:ext cx="159560" cy="1418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5C11F017-E11A-DD44-9345-591C88002A03}"/>
                  </a:ext>
                </a:extLst>
              </p:cNvPr>
              <p:cNvSpPr/>
              <p:nvPr/>
            </p:nvSpPr>
            <p:spPr>
              <a:xfrm>
                <a:off x="6065415" y="642939"/>
                <a:ext cx="159560" cy="1418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39257AF6-9BB9-C04D-9577-4E4690633CA3}"/>
                  </a:ext>
                </a:extLst>
              </p:cNvPr>
              <p:cNvSpPr/>
              <p:nvPr/>
            </p:nvSpPr>
            <p:spPr>
              <a:xfrm>
                <a:off x="7493977" y="642939"/>
                <a:ext cx="159560" cy="1418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F8E7B597-CC43-B547-BA59-2AA8CFED7ECA}"/>
                  </a:ext>
                </a:extLst>
              </p:cNvPr>
              <p:cNvSpPr/>
              <p:nvPr/>
            </p:nvSpPr>
            <p:spPr>
              <a:xfrm>
                <a:off x="6494599" y="1338467"/>
                <a:ext cx="159560" cy="1418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6A2CC045-5CAC-2E41-9759-C2B5968ED7C3}"/>
                  </a:ext>
                </a:extLst>
              </p:cNvPr>
              <p:cNvSpPr/>
              <p:nvPr/>
            </p:nvSpPr>
            <p:spPr>
              <a:xfrm>
                <a:off x="8686819" y="2343655"/>
                <a:ext cx="159560" cy="1418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9" name="Rektangel 18">
                <a:extLst>
                  <a:ext uri="{FF2B5EF4-FFF2-40B4-BE49-F238E27FC236}">
                    <a16:creationId xmlns:a16="http://schemas.microsoft.com/office/drawing/2014/main" id="{1822B9CE-452E-F148-B81B-9A30A04FDC3B}"/>
                  </a:ext>
                </a:extLst>
              </p:cNvPr>
              <p:cNvSpPr/>
              <p:nvPr/>
            </p:nvSpPr>
            <p:spPr>
              <a:xfrm>
                <a:off x="10116313" y="1420688"/>
                <a:ext cx="159560" cy="1418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sp>
          <p:nvSpPr>
            <p:cNvPr id="3" name="Rektangel 2">
              <a:extLst>
                <a:ext uri="{FF2B5EF4-FFF2-40B4-BE49-F238E27FC236}">
                  <a16:creationId xmlns:a16="http://schemas.microsoft.com/office/drawing/2014/main" id="{428E5D9C-95A4-FD44-9DDD-60BC9EC7552F}"/>
                </a:ext>
              </a:extLst>
            </p:cNvPr>
            <p:cNvSpPr/>
            <p:nvPr/>
          </p:nvSpPr>
          <p:spPr>
            <a:xfrm>
              <a:off x="2796038" y="319774"/>
              <a:ext cx="286453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Är trianglarna likformiga? Förklara hur du tänker. </a:t>
              </a:r>
            </a:p>
          </p:txBody>
        </p:sp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9CD08DB6-37D7-C448-BE28-96313CD09EA1}"/>
                </a:ext>
              </a:extLst>
            </p:cNvPr>
            <p:cNvSpPr/>
            <p:nvPr/>
          </p:nvSpPr>
          <p:spPr>
            <a:xfrm>
              <a:off x="6001493" y="550607"/>
              <a:ext cx="276038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sv-SE" sz="1400" dirty="0"/>
                <a:t>5</a:t>
              </a:r>
            </a:p>
          </p:txBody>
        </p:sp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08FAE17E-F347-504A-AB41-4FC9E5A2C8F8}"/>
                </a:ext>
              </a:extLst>
            </p:cNvPr>
            <p:cNvSpPr/>
            <p:nvPr/>
          </p:nvSpPr>
          <p:spPr>
            <a:xfrm>
              <a:off x="7386516" y="550606"/>
              <a:ext cx="276038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sv-SE" sz="1400" dirty="0"/>
                <a:t>3</a:t>
              </a:r>
            </a:p>
          </p:txBody>
        </p:sp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96679567-37B5-BB4A-BFC0-DDADF6F25701}"/>
                </a:ext>
              </a:extLst>
            </p:cNvPr>
            <p:cNvSpPr/>
            <p:nvPr/>
          </p:nvSpPr>
          <p:spPr>
            <a:xfrm>
              <a:off x="6516140" y="1266799"/>
              <a:ext cx="276038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sv-SE" sz="1400" dirty="0"/>
                <a:t>6</a:t>
              </a:r>
            </a:p>
          </p:txBody>
        </p:sp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E4C684BA-BFBA-BB4C-B015-D7D4F0EBE908}"/>
                </a:ext>
              </a:extLst>
            </p:cNvPr>
            <p:cNvSpPr/>
            <p:nvPr/>
          </p:nvSpPr>
          <p:spPr>
            <a:xfrm>
              <a:off x="8708360" y="2260690"/>
              <a:ext cx="276038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sv-SE" sz="1400" dirty="0"/>
                <a:t>9</a:t>
              </a:r>
            </a:p>
          </p:txBody>
        </p:sp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041D9351-DF7D-3541-AEC5-A3644C9F6EAE}"/>
                </a:ext>
              </a:extLst>
            </p:cNvPr>
            <p:cNvSpPr/>
            <p:nvPr/>
          </p:nvSpPr>
          <p:spPr>
            <a:xfrm>
              <a:off x="9975971" y="1242472"/>
              <a:ext cx="41229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sv-SE" sz="1400" dirty="0"/>
                <a:t>4,5</a:t>
              </a:r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3058D1DB-42D3-AC48-8D31-168F40294294}"/>
                </a:ext>
              </a:extLst>
            </p:cNvPr>
            <p:cNvSpPr/>
            <p:nvPr/>
          </p:nvSpPr>
          <p:spPr>
            <a:xfrm>
              <a:off x="8035728" y="1242473"/>
              <a:ext cx="412292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sv-SE" sz="1400" dirty="0"/>
                <a:t>7,5</a:t>
              </a:r>
            </a:p>
          </p:txBody>
        </p:sp>
      </p:grpSp>
      <p:sp>
        <p:nvSpPr>
          <p:cNvPr id="22" name="Rektangel 21">
            <a:extLst>
              <a:ext uri="{FF2B5EF4-FFF2-40B4-BE49-F238E27FC236}">
                <a16:creationId xmlns:a16="http://schemas.microsoft.com/office/drawing/2014/main" id="{AAFC742D-D6E9-3B46-A4EE-1F69F738C48E}"/>
              </a:ext>
            </a:extLst>
          </p:cNvPr>
          <p:cNvSpPr/>
          <p:nvPr/>
        </p:nvSpPr>
        <p:spPr>
          <a:xfrm>
            <a:off x="3859393" y="2930845"/>
            <a:ext cx="36651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Proportionen mellan sidorna är: </a:t>
            </a:r>
          </a:p>
        </p:txBody>
      </p:sp>
      <p:grpSp>
        <p:nvGrpSpPr>
          <p:cNvPr id="23" name="Grupp 22">
            <a:extLst>
              <a:ext uri="{FF2B5EF4-FFF2-40B4-BE49-F238E27FC236}">
                <a16:creationId xmlns:a16="http://schemas.microsoft.com/office/drawing/2014/main" id="{4C4F68D4-D254-E543-A395-EABBCBF00B57}"/>
              </a:ext>
            </a:extLst>
          </p:cNvPr>
          <p:cNvGrpSpPr/>
          <p:nvPr/>
        </p:nvGrpSpPr>
        <p:grpSpPr>
          <a:xfrm>
            <a:off x="3913496" y="3534790"/>
            <a:ext cx="1122349" cy="622821"/>
            <a:chOff x="4888334" y="3868343"/>
            <a:chExt cx="1122349" cy="622821"/>
          </a:xfrm>
        </p:grpSpPr>
        <p:grpSp>
          <p:nvGrpSpPr>
            <p:cNvPr id="24" name="Grupp 23">
              <a:extLst>
                <a:ext uri="{FF2B5EF4-FFF2-40B4-BE49-F238E27FC236}">
                  <a16:creationId xmlns:a16="http://schemas.microsoft.com/office/drawing/2014/main" id="{69F1DD11-2E86-7C4B-A0E8-05D49EBABF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88334" y="3868343"/>
              <a:ext cx="530915" cy="622821"/>
              <a:chOff x="3852100" y="1901163"/>
              <a:chExt cx="530915" cy="622998"/>
            </a:xfrm>
          </p:grpSpPr>
          <p:sp>
            <p:nvSpPr>
              <p:cNvPr id="30" name="textruta 8">
                <a:extLst>
                  <a:ext uri="{FF2B5EF4-FFF2-40B4-BE49-F238E27FC236}">
                    <a16:creationId xmlns:a16="http://schemas.microsoft.com/office/drawing/2014/main" id="{BE873687-EA98-B54B-B916-03B38F9F77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52100" y="1901163"/>
                <a:ext cx="530915" cy="369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" pitchFamily="2" charset="77"/>
                    <a:cs typeface="Bradley Hand Bold"/>
                  </a:rPr>
                  <a:t>4,5</a:t>
                </a:r>
              </a:p>
            </p:txBody>
          </p:sp>
          <p:sp>
            <p:nvSpPr>
              <p:cNvPr id="31" name="textruta 9">
                <a:extLst>
                  <a:ext uri="{FF2B5EF4-FFF2-40B4-BE49-F238E27FC236}">
                    <a16:creationId xmlns:a16="http://schemas.microsoft.com/office/drawing/2014/main" id="{AC239292-C21C-1C45-AA51-B28B49B653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13482" y="2154724"/>
                <a:ext cx="324128" cy="369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" pitchFamily="2" charset="77"/>
                    <a:cs typeface="Bradley Hand Bold"/>
                  </a:rPr>
                  <a:t>3</a:t>
                </a:r>
              </a:p>
            </p:txBody>
          </p:sp>
          <p:cxnSp>
            <p:nvCxnSpPr>
              <p:cNvPr id="32" name="Rak 31">
                <a:extLst>
                  <a:ext uri="{FF2B5EF4-FFF2-40B4-BE49-F238E27FC236}">
                    <a16:creationId xmlns:a16="http://schemas.microsoft.com/office/drawing/2014/main" id="{05E9CAE7-6C32-DC4F-97BB-3EB7CF2B84B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00182" y="2203709"/>
                <a:ext cx="328580" cy="1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textruta 24">
              <a:extLst>
                <a:ext uri="{FF2B5EF4-FFF2-40B4-BE49-F238E27FC236}">
                  <a16:creationId xmlns:a16="http://schemas.microsoft.com/office/drawing/2014/main" id="{A9235787-E132-9945-B61A-14660D3A6141}"/>
                </a:ext>
              </a:extLst>
            </p:cNvPr>
            <p:cNvSpPr txBox="1"/>
            <p:nvPr/>
          </p:nvSpPr>
          <p:spPr>
            <a:xfrm>
              <a:off x="5280521" y="3986139"/>
              <a:ext cx="4403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</a:p>
          </p:txBody>
        </p:sp>
        <p:sp>
          <p:nvSpPr>
            <p:cNvPr id="28" name="textruta 9">
              <a:extLst>
                <a:ext uri="{FF2B5EF4-FFF2-40B4-BE49-F238E27FC236}">
                  <a16:creationId xmlns:a16="http://schemas.microsoft.com/office/drawing/2014/main" id="{D7CA39BD-9834-6942-A138-DE9271C109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2210" y="3986137"/>
              <a:ext cx="50847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latin typeface="Bradley Hand" pitchFamily="2" charset="77"/>
                  <a:cs typeface="Bradley Hand Bold"/>
                </a:rPr>
                <a:t>1,5</a:t>
              </a:r>
            </a:p>
          </p:txBody>
        </p:sp>
      </p:grpSp>
      <p:grpSp>
        <p:nvGrpSpPr>
          <p:cNvPr id="34" name="Grupp 33">
            <a:extLst>
              <a:ext uri="{FF2B5EF4-FFF2-40B4-BE49-F238E27FC236}">
                <a16:creationId xmlns:a16="http://schemas.microsoft.com/office/drawing/2014/main" id="{2F80E097-91A4-6741-92F0-1006CDCFAFF6}"/>
              </a:ext>
            </a:extLst>
          </p:cNvPr>
          <p:cNvGrpSpPr/>
          <p:nvPr/>
        </p:nvGrpSpPr>
        <p:grpSpPr>
          <a:xfrm>
            <a:off x="5452030" y="3543741"/>
            <a:ext cx="1122349" cy="622821"/>
            <a:chOff x="4888334" y="3868343"/>
            <a:chExt cx="1122349" cy="622821"/>
          </a:xfrm>
        </p:grpSpPr>
        <p:grpSp>
          <p:nvGrpSpPr>
            <p:cNvPr id="35" name="Grupp 34">
              <a:extLst>
                <a:ext uri="{FF2B5EF4-FFF2-40B4-BE49-F238E27FC236}">
                  <a16:creationId xmlns:a16="http://schemas.microsoft.com/office/drawing/2014/main" id="{FB6A09AD-86B5-264B-AEAE-72494E129A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88334" y="3868343"/>
              <a:ext cx="543739" cy="622821"/>
              <a:chOff x="3852100" y="1901163"/>
              <a:chExt cx="543739" cy="622998"/>
            </a:xfrm>
          </p:grpSpPr>
          <p:sp>
            <p:nvSpPr>
              <p:cNvPr id="38" name="textruta 8">
                <a:extLst>
                  <a:ext uri="{FF2B5EF4-FFF2-40B4-BE49-F238E27FC236}">
                    <a16:creationId xmlns:a16="http://schemas.microsoft.com/office/drawing/2014/main" id="{10560B54-871C-E64F-99FD-FE1728F851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52100" y="1901163"/>
                <a:ext cx="543739" cy="369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" pitchFamily="2" charset="77"/>
                    <a:cs typeface="Bradley Hand Bold"/>
                  </a:rPr>
                  <a:t>7,5</a:t>
                </a:r>
              </a:p>
            </p:txBody>
          </p:sp>
          <p:sp>
            <p:nvSpPr>
              <p:cNvPr id="39" name="textruta 9">
                <a:extLst>
                  <a:ext uri="{FF2B5EF4-FFF2-40B4-BE49-F238E27FC236}">
                    <a16:creationId xmlns:a16="http://schemas.microsoft.com/office/drawing/2014/main" id="{38E26712-895F-9B4D-A697-6D9411C954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13482" y="2154724"/>
                <a:ext cx="324128" cy="369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" pitchFamily="2" charset="77"/>
                    <a:cs typeface="Bradley Hand Bold"/>
                  </a:rPr>
                  <a:t>5</a:t>
                </a:r>
              </a:p>
            </p:txBody>
          </p:sp>
          <p:cxnSp>
            <p:nvCxnSpPr>
              <p:cNvPr id="40" name="Rak 39">
                <a:extLst>
                  <a:ext uri="{FF2B5EF4-FFF2-40B4-BE49-F238E27FC236}">
                    <a16:creationId xmlns:a16="http://schemas.microsoft.com/office/drawing/2014/main" id="{2DAEFC17-9492-CF46-AA7C-41848D3DEDB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00182" y="2203709"/>
                <a:ext cx="328580" cy="1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textruta 35">
              <a:extLst>
                <a:ext uri="{FF2B5EF4-FFF2-40B4-BE49-F238E27FC236}">
                  <a16:creationId xmlns:a16="http://schemas.microsoft.com/office/drawing/2014/main" id="{A399D878-E426-8B40-9D7A-514357C36288}"/>
                </a:ext>
              </a:extLst>
            </p:cNvPr>
            <p:cNvSpPr txBox="1"/>
            <p:nvPr/>
          </p:nvSpPr>
          <p:spPr>
            <a:xfrm>
              <a:off x="5280521" y="3986139"/>
              <a:ext cx="4403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</a:p>
          </p:txBody>
        </p:sp>
        <p:sp>
          <p:nvSpPr>
            <p:cNvPr id="37" name="textruta 9">
              <a:extLst>
                <a:ext uri="{FF2B5EF4-FFF2-40B4-BE49-F238E27FC236}">
                  <a16:creationId xmlns:a16="http://schemas.microsoft.com/office/drawing/2014/main" id="{D27AA466-EBC0-5042-A055-4FAB4347FD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2210" y="3986137"/>
              <a:ext cx="50847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latin typeface="Bradley Hand" pitchFamily="2" charset="77"/>
                  <a:cs typeface="Bradley Hand Bold"/>
                </a:rPr>
                <a:t>1,5</a:t>
              </a:r>
            </a:p>
          </p:txBody>
        </p:sp>
      </p:grpSp>
      <p:grpSp>
        <p:nvGrpSpPr>
          <p:cNvPr id="41" name="Grupp 40">
            <a:extLst>
              <a:ext uri="{FF2B5EF4-FFF2-40B4-BE49-F238E27FC236}">
                <a16:creationId xmlns:a16="http://schemas.microsoft.com/office/drawing/2014/main" id="{BE5647B0-A962-9049-9BB2-1B7CF92828B7}"/>
              </a:ext>
            </a:extLst>
          </p:cNvPr>
          <p:cNvGrpSpPr/>
          <p:nvPr/>
        </p:nvGrpSpPr>
        <p:grpSpPr>
          <a:xfrm>
            <a:off x="7036623" y="3494771"/>
            <a:ext cx="1074267" cy="680742"/>
            <a:chOff x="4936416" y="3810420"/>
            <a:chExt cx="1074267" cy="680742"/>
          </a:xfrm>
        </p:grpSpPr>
        <p:grpSp>
          <p:nvGrpSpPr>
            <p:cNvPr id="42" name="Grupp 41">
              <a:extLst>
                <a:ext uri="{FF2B5EF4-FFF2-40B4-BE49-F238E27FC236}">
                  <a16:creationId xmlns:a16="http://schemas.microsoft.com/office/drawing/2014/main" id="{5BAB0935-96DB-4D45-9FC1-FA050FD2E6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36416" y="3810420"/>
              <a:ext cx="377443" cy="680742"/>
              <a:chOff x="3900182" y="1843225"/>
              <a:chExt cx="377443" cy="680936"/>
            </a:xfrm>
          </p:grpSpPr>
          <p:sp>
            <p:nvSpPr>
              <p:cNvPr id="45" name="textruta 8">
                <a:extLst>
                  <a:ext uri="{FF2B5EF4-FFF2-40B4-BE49-F238E27FC236}">
                    <a16:creationId xmlns:a16="http://schemas.microsoft.com/office/drawing/2014/main" id="{23B63F95-870E-0648-B7B6-A5195F501B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67925" y="1843225"/>
                <a:ext cx="309700" cy="369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" pitchFamily="2" charset="77"/>
                    <a:cs typeface="Bradley Hand Bold"/>
                  </a:rPr>
                  <a:t>9</a:t>
                </a:r>
              </a:p>
            </p:txBody>
          </p:sp>
          <p:sp>
            <p:nvSpPr>
              <p:cNvPr id="46" name="textruta 9">
                <a:extLst>
                  <a:ext uri="{FF2B5EF4-FFF2-40B4-BE49-F238E27FC236}">
                    <a16:creationId xmlns:a16="http://schemas.microsoft.com/office/drawing/2014/main" id="{0D91AB74-07E0-BF4D-9353-227B108A5E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13482" y="2154724"/>
                <a:ext cx="332142" cy="369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" pitchFamily="2" charset="77"/>
                    <a:cs typeface="Bradley Hand Bold"/>
                  </a:rPr>
                  <a:t>6</a:t>
                </a:r>
              </a:p>
            </p:txBody>
          </p:sp>
          <p:cxnSp>
            <p:nvCxnSpPr>
              <p:cNvPr id="47" name="Rak 46">
                <a:extLst>
                  <a:ext uri="{FF2B5EF4-FFF2-40B4-BE49-F238E27FC236}">
                    <a16:creationId xmlns:a16="http://schemas.microsoft.com/office/drawing/2014/main" id="{DDF78644-C09F-4148-A5B5-E65512DF014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00182" y="2203709"/>
                <a:ext cx="328580" cy="1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textruta 42">
              <a:extLst>
                <a:ext uri="{FF2B5EF4-FFF2-40B4-BE49-F238E27FC236}">
                  <a16:creationId xmlns:a16="http://schemas.microsoft.com/office/drawing/2014/main" id="{C8DAB0E2-0B8D-324C-BE13-F313934769CC}"/>
                </a:ext>
              </a:extLst>
            </p:cNvPr>
            <p:cNvSpPr txBox="1"/>
            <p:nvPr/>
          </p:nvSpPr>
          <p:spPr>
            <a:xfrm>
              <a:off x="5280521" y="3986139"/>
              <a:ext cx="4403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</a:p>
          </p:txBody>
        </p:sp>
        <p:sp>
          <p:nvSpPr>
            <p:cNvPr id="44" name="textruta 9">
              <a:extLst>
                <a:ext uri="{FF2B5EF4-FFF2-40B4-BE49-F238E27FC236}">
                  <a16:creationId xmlns:a16="http://schemas.microsoft.com/office/drawing/2014/main" id="{AECFD567-E6DC-1143-A501-94F71730AF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2210" y="3986137"/>
              <a:ext cx="50847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latin typeface="Bradley Hand" pitchFamily="2" charset="77"/>
                  <a:cs typeface="Bradley Hand Bold"/>
                </a:rPr>
                <a:t>1,5</a:t>
              </a:r>
            </a:p>
          </p:txBody>
        </p:sp>
      </p:grpSp>
      <p:sp>
        <p:nvSpPr>
          <p:cNvPr id="48" name="textruta 47">
            <a:extLst>
              <a:ext uri="{FF2B5EF4-FFF2-40B4-BE49-F238E27FC236}">
                <a16:creationId xmlns:a16="http://schemas.microsoft.com/office/drawing/2014/main" id="{7171F451-A7FE-4647-A9F1-454F03775B08}"/>
              </a:ext>
            </a:extLst>
          </p:cNvPr>
          <p:cNvSpPr txBox="1"/>
          <p:nvPr/>
        </p:nvSpPr>
        <p:spPr>
          <a:xfrm>
            <a:off x="3834201" y="5110766"/>
            <a:ext cx="4327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Svar:</a:t>
            </a:r>
            <a:r>
              <a:rPr lang="sv-SE" dirty="0">
                <a:latin typeface="Bradley Hand Bold"/>
                <a:cs typeface="Bradley Hand Bold"/>
              </a:rPr>
              <a:t>  Eftersom alla proportioner är </a:t>
            </a:r>
          </a:p>
          <a:p>
            <a:r>
              <a:rPr lang="sv-SE" dirty="0">
                <a:latin typeface="Bradley Hand Bold"/>
                <a:cs typeface="Bradley Hand Bold"/>
              </a:rPr>
              <a:t>            lika så är trianglarna likformiga.</a:t>
            </a:r>
            <a:endParaRPr lang="sv-SE" u="sng" dirty="0">
              <a:latin typeface="Bradley Hand Bold"/>
              <a:cs typeface="Bradley Hand Bold"/>
            </a:endParaRPr>
          </a:p>
        </p:txBody>
      </p:sp>
    </p:spTree>
    <p:extLst>
      <p:ext uri="{BB962C8B-B14F-4D97-AF65-F5344CB8AC3E}">
        <p14:creationId xmlns:p14="http://schemas.microsoft.com/office/powerpoint/2010/main" val="15452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48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3232</TotalTime>
  <Words>528</Words>
  <Application>Microsoft Macintosh PowerPoint</Application>
  <PresentationFormat>Bredbild</PresentationFormat>
  <Paragraphs>160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2" baseType="lpstr">
      <vt:lpstr>Arial</vt:lpstr>
      <vt:lpstr>Bradley Hand</vt:lpstr>
      <vt:lpstr>Bradley Hand Bold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Kristina Johnson</dc:creator>
  <cp:lastModifiedBy>Kristina Johnson</cp:lastModifiedBy>
  <cp:revision>27</cp:revision>
  <dcterms:created xsi:type="dcterms:W3CDTF">2020-02-03T15:42:10Z</dcterms:created>
  <dcterms:modified xsi:type="dcterms:W3CDTF">2020-02-19T20:08:43Z</dcterms:modified>
</cp:coreProperties>
</file>