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B83"/>
    <a:srgbClr val="8E2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2"/>
    <p:restoredTop sz="86396"/>
  </p:normalViewPr>
  <p:slideViewPr>
    <p:cSldViewPr snapToGrid="0" snapToObjects="1">
      <p:cViewPr varScale="1">
        <p:scale>
          <a:sx n="144" d="100"/>
          <a:sy n="144" d="100"/>
        </p:scale>
        <p:origin x="208" y="2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9" d="100"/>
          <a:sy n="149" d="100"/>
        </p:scale>
        <p:origin x="316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CEA1B-389E-2E4F-9CF8-27740C7E46AA}" type="datetimeFigureOut">
              <a:rPr lang="sv-SE" smtClean="0"/>
              <a:t>2020-02-03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84DD8-3F8B-D848-9C98-A6609EC1BC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264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84DD8-3F8B-D848-9C98-A6609EC1BC0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7911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84DD8-3F8B-D848-9C98-A6609EC1BC0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835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84DD8-3F8B-D848-9C98-A6609EC1BC0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4159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84DD8-3F8B-D848-9C98-A6609EC1BC0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343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84DD8-3F8B-D848-9C98-A6609EC1BC0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9737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A9A6F8-E199-1346-9DBC-F5831DE2D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7444006-0229-AE47-8758-2358D666A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E4FF216-35ED-864A-9C80-3591E0894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114D-161E-3947-8D31-961E48CECACC}" type="datetimeFigureOut">
              <a:rPr lang="sv-SE" smtClean="0"/>
              <a:t>2020-02-03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6E2C7A-7A73-7D4C-A7D1-51767574D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D22609-B3A9-A94B-A991-B903AF648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D286A-89E7-2948-B780-3305AA55C6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313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04C49C-02FE-674D-8559-FFECAD126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C228591-E1AA-0942-A468-162CE72CA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B59CE2E-5FAC-F543-93E3-40B7F4FF0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114D-161E-3947-8D31-961E48CECACC}" type="datetimeFigureOut">
              <a:rPr lang="sv-SE" smtClean="0"/>
              <a:t>2020-02-03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D00CEA3-3D43-4F49-8C70-38936F6B0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92B133-433E-F74E-8AF9-4262D119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D286A-89E7-2948-B780-3305AA55C6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8244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133BF072-9142-874C-ADB3-8DB1BB2110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FE9CEA9-3132-6048-9DC6-5A69DCB09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D96511D-67B1-854B-83EB-7E36AB012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114D-161E-3947-8D31-961E48CECACC}" type="datetimeFigureOut">
              <a:rPr lang="sv-SE" smtClean="0"/>
              <a:t>2020-02-03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156ED7B-7E79-F64C-B3F0-05F7AE3EB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B549BE-9810-214B-81DC-A7B12F2B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D286A-89E7-2948-B780-3305AA55C6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196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02B68D-4B0A-2747-AB41-B54F00262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A932955-7E30-5E47-8E3E-826C155FD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66E6931-4C63-9B4E-8CCA-2907EA58F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114D-161E-3947-8D31-961E48CECACC}" type="datetimeFigureOut">
              <a:rPr lang="sv-SE" smtClean="0"/>
              <a:t>2020-02-03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6A2B04C-4697-464B-859A-E77A05C0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4BA831D-AF0A-994F-984B-345098C4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D286A-89E7-2948-B780-3305AA55C6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125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74405C-F8CC-4445-B5BF-8C9E176F4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3C0F114-D71C-C34D-8FE2-A50B5209C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BF4183B-8112-FF48-AC4E-870283803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114D-161E-3947-8D31-961E48CECACC}" type="datetimeFigureOut">
              <a:rPr lang="sv-SE" smtClean="0"/>
              <a:t>2020-02-03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ED4C8B-5EDB-7442-8E36-A44DA80D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BD4C65E-8C7F-A649-99B3-E5018DA66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D286A-89E7-2948-B780-3305AA55C6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0912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F325B7-7DA9-B046-AE38-CEF6C4908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166C92A-DC61-2D4C-9BEF-089E779302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E962429-A6A5-964D-B550-24A9C3086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8CCAE62-A272-494E-A077-2432EEA37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114D-161E-3947-8D31-961E48CECACC}" type="datetimeFigureOut">
              <a:rPr lang="sv-SE" smtClean="0"/>
              <a:t>2020-02-03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FAFD0B4-6F6F-6D4D-AFB0-D6AD36272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1611463-E630-374C-9F5B-A02CB524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D286A-89E7-2948-B780-3305AA55C6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3507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42952C-BB09-FB44-AA3E-833CA945B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C28D71A-DD5E-0F45-872E-7AFDB2143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2401F35-7C1E-E64F-9CD3-462B7F868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80D98BB-91D1-5546-AA93-0B6DAE120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F970CD1-43D2-3749-9247-776384B211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C3AB1AD-430C-5B4D-9211-3E5683F7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114D-161E-3947-8D31-961E48CECACC}" type="datetimeFigureOut">
              <a:rPr lang="sv-SE" smtClean="0"/>
              <a:t>2020-02-03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97488F9-F885-2C4E-A545-E3627F68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72F4CD6B-E892-A44C-A17E-2DDA0D22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D286A-89E7-2948-B780-3305AA55C6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441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AAEC8F-F0F7-504D-9B0E-F8DF800DB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4AA93F1-8BC6-F04A-84F6-A79496A3B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114D-161E-3947-8D31-961E48CECACC}" type="datetimeFigureOut">
              <a:rPr lang="sv-SE" smtClean="0"/>
              <a:t>2020-02-03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45F9117-DD1C-DF42-BE7C-EDA2BA3B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3018DA6-E414-F64D-9404-1655F6B9C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D286A-89E7-2948-B780-3305AA55C6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40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317178E-A361-104E-BB03-CBE2400C3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114D-161E-3947-8D31-961E48CECACC}" type="datetimeFigureOut">
              <a:rPr lang="sv-SE" smtClean="0"/>
              <a:t>2020-02-03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85EF86F-23B5-D843-8688-BE569E549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4B9D09-529E-EB44-B012-C4083D6BF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D286A-89E7-2948-B780-3305AA55C6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1973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68CA8B-E810-7043-9A6D-031F0FB93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E6BC70A-BE5B-3B42-A8DB-F76BC3080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63BEBD5-BBE2-FD46-A776-CAF59CCB5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A4D588A-C9EB-DF43-B6AF-A034048FF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114D-161E-3947-8D31-961E48CECACC}" type="datetimeFigureOut">
              <a:rPr lang="sv-SE" smtClean="0"/>
              <a:t>2020-02-03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09CE73A-D596-1D4D-982D-D8108FE43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6F54B4F-1849-8E4A-BFF2-C3DF9573F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D286A-89E7-2948-B780-3305AA55C6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030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464F7A-543E-B242-9FFA-8679E075C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0EB155A-08C2-E944-BBD9-5EB3445745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0052EB6-D0E8-8E46-A6C7-DFAA06618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3AF7EE0-5580-B046-821F-1E107022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114D-161E-3947-8D31-961E48CECACC}" type="datetimeFigureOut">
              <a:rPr lang="sv-SE" smtClean="0"/>
              <a:t>2020-02-03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4EDE105-4AD0-2246-BBBA-ADAC8D7F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7695C51-F4B6-9A41-804D-7A576AA3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D286A-89E7-2948-B780-3305AA55C6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9366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FFB9248-9A0B-9C40-9EBD-62A1482B2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049EEE3-2A7F-8B4A-9B2F-55FA054A5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B3A19EF-263E-3A45-B6A0-52871209F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8114D-161E-3947-8D31-961E48CECACC}" type="datetimeFigureOut">
              <a:rPr lang="sv-SE" smtClean="0"/>
              <a:t>2020-02-03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1F6645B-5BAF-294C-B97E-73D72BBAD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8871431-4475-BD4A-9DE0-64514B60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D286A-89E7-2948-B780-3305AA55C6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625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Relationship Id="rId9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D02481D1-CAB7-904F-9662-F947D516ACD1}"/>
              </a:ext>
            </a:extLst>
          </p:cNvPr>
          <p:cNvSpPr txBox="1"/>
          <p:nvPr/>
        </p:nvSpPr>
        <p:spPr>
          <a:xfrm>
            <a:off x="5486509" y="908368"/>
            <a:ext cx="1218981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Spegling</a:t>
            </a:r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84E85A59-3530-764D-AC3B-581347BC17A2}"/>
              </a:ext>
            </a:extLst>
          </p:cNvPr>
          <p:cNvGrpSpPr/>
          <p:nvPr/>
        </p:nvGrpSpPr>
        <p:grpSpPr>
          <a:xfrm>
            <a:off x="3572760" y="809528"/>
            <a:ext cx="7349571" cy="2186887"/>
            <a:chOff x="3572760" y="809528"/>
            <a:chExt cx="7349571" cy="2186887"/>
          </a:xfrm>
        </p:grpSpPr>
        <p:sp>
          <p:nvSpPr>
            <p:cNvPr id="3" name="textruta 2">
              <a:extLst>
                <a:ext uri="{FF2B5EF4-FFF2-40B4-BE49-F238E27FC236}">
                  <a16:creationId xmlns:a16="http://schemas.microsoft.com/office/drawing/2014/main" id="{88EB4AB7-C378-7D40-9793-3FAF03AE1FA9}"/>
                </a:ext>
              </a:extLst>
            </p:cNvPr>
            <p:cNvSpPr txBox="1"/>
            <p:nvPr/>
          </p:nvSpPr>
          <p:spPr>
            <a:xfrm>
              <a:off x="3572760" y="1441307"/>
              <a:ext cx="42945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Vid spegling i en vanlig spegel blir bilden lika stor som originalet. Den enda skillnaden är att höger och vänster bytt plats. </a:t>
              </a:r>
            </a:p>
          </p:txBody>
        </p:sp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A3340DDC-839E-7541-AA5B-CAFACFD7D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1589" y="809528"/>
              <a:ext cx="2830742" cy="2186887"/>
            </a:xfrm>
            <a:prstGeom prst="rect">
              <a:avLst/>
            </a:prstGeom>
          </p:spPr>
        </p:pic>
      </p:grp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AA8471A1-D867-FA4D-A508-A423A0ED83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7698"/>
          <a:stretch/>
        </p:blipFill>
        <p:spPr>
          <a:xfrm>
            <a:off x="3596075" y="3346769"/>
            <a:ext cx="1710006" cy="280668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230C9AFD-0A94-9F4C-8570-D6B35EB02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733" y="3403889"/>
            <a:ext cx="380776" cy="2818614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CED2161E-ABED-D94D-9A1B-CAE9B32EB3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18484" t="4093" r="1846" b="26019"/>
          <a:stretch/>
        </p:blipFill>
        <p:spPr>
          <a:xfrm>
            <a:off x="3939777" y="3475433"/>
            <a:ext cx="1335341" cy="1993107"/>
          </a:xfrm>
          <a:prstGeom prst="rect">
            <a:avLst/>
          </a:prstGeom>
        </p:spPr>
      </p:pic>
      <p:grpSp>
        <p:nvGrpSpPr>
          <p:cNvPr id="19" name="Grupp 18">
            <a:extLst>
              <a:ext uri="{FF2B5EF4-FFF2-40B4-BE49-F238E27FC236}">
                <a16:creationId xmlns:a16="http://schemas.microsoft.com/office/drawing/2014/main" id="{9EFF1E48-8153-CA4C-8175-1B7C84EEEAF8}"/>
              </a:ext>
            </a:extLst>
          </p:cNvPr>
          <p:cNvGrpSpPr/>
          <p:nvPr/>
        </p:nvGrpSpPr>
        <p:grpSpPr>
          <a:xfrm>
            <a:off x="5306080" y="3717894"/>
            <a:ext cx="1271805" cy="2032031"/>
            <a:chOff x="5306080" y="3717894"/>
            <a:chExt cx="1271805" cy="2032031"/>
          </a:xfrm>
        </p:grpSpPr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32B2C516-5394-8C44-966E-51752AD83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</a:blip>
            <a:srcRect l="4005" t="9656" r="15124" b="15833"/>
            <a:stretch/>
          </p:blipFill>
          <p:spPr>
            <a:xfrm>
              <a:off x="5306080" y="3717894"/>
              <a:ext cx="1271805" cy="2032031"/>
            </a:xfrm>
            <a:prstGeom prst="rect">
              <a:avLst/>
            </a:prstGeom>
          </p:spPr>
        </p:pic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63717730-F988-7041-B5C1-69251EA2C7F2}"/>
                </a:ext>
              </a:extLst>
            </p:cNvPr>
            <p:cNvSpPr/>
            <p:nvPr/>
          </p:nvSpPr>
          <p:spPr>
            <a:xfrm rot="1204783">
              <a:off x="6196140" y="3900665"/>
              <a:ext cx="342838" cy="1847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9B026354-BE14-4F42-B59D-5FB6EF7787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4005" t="9656" b="15833"/>
          <a:stretch/>
        </p:blipFill>
        <p:spPr>
          <a:xfrm>
            <a:off x="5306079" y="3716631"/>
            <a:ext cx="1509660" cy="2032031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B47FCF1E-FE05-D847-9F7E-E82794D18113}"/>
              </a:ext>
            </a:extLst>
          </p:cNvPr>
          <p:cNvSpPr/>
          <p:nvPr/>
        </p:nvSpPr>
        <p:spPr>
          <a:xfrm>
            <a:off x="126999" y="141782"/>
            <a:ext cx="11839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Z 4.1				           Spegling och symmetri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BA88A752-5A74-C748-BC33-98BD16697FD3}"/>
              </a:ext>
            </a:extLst>
          </p:cNvPr>
          <p:cNvSpPr txBox="1"/>
          <p:nvPr/>
        </p:nvSpPr>
        <p:spPr>
          <a:xfrm>
            <a:off x="619583" y="3897971"/>
            <a:ext cx="297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På vänster sida om </a:t>
            </a:r>
            <a:r>
              <a:rPr lang="sv-SE" sz="1400" i="1" dirty="0"/>
              <a:t>speglingslinjen </a:t>
            </a:r>
            <a:r>
              <a:rPr lang="sv-SE" sz="1400" dirty="0"/>
              <a:t>(spegeln) finns sträckan </a:t>
            </a:r>
            <a:r>
              <a:rPr lang="sv-SE" sz="1400" i="1" dirty="0"/>
              <a:t>AB</a:t>
            </a:r>
            <a:r>
              <a:rPr lang="sv-SE" sz="1400" dirty="0"/>
              <a:t>.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5D4CC0AB-63D0-FC4C-A6B3-46DD01915942}"/>
              </a:ext>
            </a:extLst>
          </p:cNvPr>
          <p:cNvSpPr txBox="1"/>
          <p:nvPr/>
        </p:nvSpPr>
        <p:spPr>
          <a:xfrm>
            <a:off x="616820" y="4533867"/>
            <a:ext cx="3306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Om vi ska konstruera en </a:t>
            </a:r>
            <a:r>
              <a:rPr lang="sv-SE" sz="1400" i="1" dirty="0"/>
              <a:t>spegelbild </a:t>
            </a:r>
            <a:r>
              <a:rPr lang="sv-SE" sz="1400" dirty="0"/>
              <a:t>av sträckan </a:t>
            </a:r>
            <a:r>
              <a:rPr lang="sv-SE" sz="1400" i="1" dirty="0"/>
              <a:t>AB </a:t>
            </a:r>
            <a:r>
              <a:rPr lang="sv-SE" sz="1400" dirty="0"/>
              <a:t>mäter vi det vinkelräta avståndet från speglingslinjen till </a:t>
            </a:r>
            <a:r>
              <a:rPr lang="sv-SE" sz="1400" i="1" dirty="0"/>
              <a:t>A </a:t>
            </a:r>
            <a:r>
              <a:rPr lang="sv-SE" sz="1400" dirty="0"/>
              <a:t>och </a:t>
            </a:r>
            <a:r>
              <a:rPr lang="sv-SE" sz="1400" i="1" dirty="0"/>
              <a:t>B</a:t>
            </a:r>
            <a:r>
              <a:rPr lang="sv-SE" sz="1400" dirty="0"/>
              <a:t>. 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DD1961B9-86FF-B048-BABD-1DA7079405E6}"/>
              </a:ext>
            </a:extLst>
          </p:cNvPr>
          <p:cNvSpPr txBox="1"/>
          <p:nvPr/>
        </p:nvSpPr>
        <p:spPr>
          <a:xfrm>
            <a:off x="7187710" y="3815250"/>
            <a:ext cx="3551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Sedan sätter vi ut punkten </a:t>
            </a:r>
            <a:r>
              <a:rPr lang="sv-SE" sz="1400" i="1" dirty="0"/>
              <a:t>A</a:t>
            </a:r>
            <a:r>
              <a:rPr lang="sv-SE" sz="1400" baseline="-25000" dirty="0"/>
              <a:t>1</a:t>
            </a:r>
            <a:r>
              <a:rPr lang="sv-SE" sz="1400" dirty="0"/>
              <a:t> och </a:t>
            </a:r>
            <a:r>
              <a:rPr lang="sv-SE" sz="1400" i="1" dirty="0"/>
              <a:t>B</a:t>
            </a:r>
            <a:r>
              <a:rPr lang="sv-SE" sz="1400" baseline="-25000" dirty="0"/>
              <a:t>1</a:t>
            </a:r>
            <a:r>
              <a:rPr lang="sv-SE" sz="1400" i="1" dirty="0"/>
              <a:t> </a:t>
            </a:r>
            <a:r>
              <a:rPr lang="sv-SE" sz="1400" dirty="0"/>
              <a:t>på andra sidan speglingslinjen. 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4938A5A5-CC6D-934F-A37B-A5CDD4215D1F}"/>
              </a:ext>
            </a:extLst>
          </p:cNvPr>
          <p:cNvSpPr txBox="1"/>
          <p:nvPr/>
        </p:nvSpPr>
        <p:spPr>
          <a:xfrm>
            <a:off x="7187710" y="4441098"/>
            <a:ext cx="4533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Till sist sammanbinder vi punkterna </a:t>
            </a:r>
            <a:r>
              <a:rPr lang="sv-SE" sz="1400" i="1" dirty="0"/>
              <a:t>A</a:t>
            </a:r>
            <a:r>
              <a:rPr lang="sv-SE" sz="1400" baseline="-25000" dirty="0"/>
              <a:t>1</a:t>
            </a:r>
            <a:r>
              <a:rPr lang="sv-SE" sz="1400" dirty="0"/>
              <a:t> och </a:t>
            </a:r>
            <a:r>
              <a:rPr lang="sv-SE" sz="1400" i="1" dirty="0"/>
              <a:t>B</a:t>
            </a:r>
            <a:r>
              <a:rPr lang="sv-SE" sz="1400" baseline="-25000" dirty="0"/>
              <a:t>1</a:t>
            </a:r>
            <a:r>
              <a:rPr lang="sv-SE" sz="1400" dirty="0"/>
              <a:t> . 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0FC4CFA7-598C-744A-B6F1-3277FF8ACA7F}"/>
              </a:ext>
            </a:extLst>
          </p:cNvPr>
          <p:cNvSpPr txBox="1"/>
          <p:nvPr/>
        </p:nvSpPr>
        <p:spPr>
          <a:xfrm>
            <a:off x="7201875" y="5269735"/>
            <a:ext cx="4140180" cy="338554"/>
          </a:xfrm>
          <a:prstGeom prst="rect">
            <a:avLst/>
          </a:prstGeom>
          <a:noFill/>
          <a:ln w="28575">
            <a:solidFill>
              <a:srgbClr val="8E2503"/>
            </a:solidFill>
          </a:ln>
        </p:spPr>
        <p:txBody>
          <a:bodyPr wrap="square" rtlCol="0">
            <a:spAutoFit/>
          </a:bodyPr>
          <a:lstStyle/>
          <a:p>
            <a:r>
              <a:rPr lang="sv-SE" sz="1600" dirty="0"/>
              <a:t>Sträckan </a:t>
            </a:r>
            <a:r>
              <a:rPr lang="sv-SE" sz="1600" i="1" dirty="0"/>
              <a:t>A</a:t>
            </a:r>
            <a:r>
              <a:rPr lang="sv-SE" sz="1600" baseline="-25000" dirty="0"/>
              <a:t>1</a:t>
            </a:r>
            <a:r>
              <a:rPr lang="sv-SE" sz="1600" i="1" dirty="0"/>
              <a:t>B</a:t>
            </a:r>
            <a:r>
              <a:rPr lang="sv-SE" sz="1600" baseline="-25000" dirty="0"/>
              <a:t>1</a:t>
            </a:r>
            <a:r>
              <a:rPr lang="sv-SE" sz="1600" dirty="0"/>
              <a:t> är en </a:t>
            </a:r>
            <a:r>
              <a:rPr lang="sv-SE" sz="1600" dirty="0">
                <a:solidFill>
                  <a:srgbClr val="C00000"/>
                </a:solidFill>
              </a:rPr>
              <a:t>spegelbild</a:t>
            </a:r>
            <a:r>
              <a:rPr lang="sv-SE" sz="1600" dirty="0"/>
              <a:t> av sträckan </a:t>
            </a:r>
            <a:r>
              <a:rPr lang="sv-SE" sz="1600" i="1" dirty="0"/>
              <a:t>AB</a:t>
            </a:r>
            <a:r>
              <a:rPr lang="sv-SE" sz="1600" dirty="0"/>
              <a:t>. 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C10931C4-8338-4944-9C5E-5554EFD82DED}"/>
              </a:ext>
            </a:extLst>
          </p:cNvPr>
          <p:cNvSpPr/>
          <p:nvPr/>
        </p:nvSpPr>
        <p:spPr>
          <a:xfrm rot="17484427">
            <a:off x="5622919" y="4650096"/>
            <a:ext cx="1437794" cy="1036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8723E8AD-02E1-8543-A8CC-5F949C490583}"/>
              </a:ext>
            </a:extLst>
          </p:cNvPr>
          <p:cNvSpPr txBox="1"/>
          <p:nvPr/>
        </p:nvSpPr>
        <p:spPr>
          <a:xfrm>
            <a:off x="612444" y="5346679"/>
            <a:ext cx="2938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Sedan ritar vi ut lika långa sträckor på andra sidan av speglingslinjen.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984C6751-895F-A644-971B-1145E175C30D}"/>
              </a:ext>
            </a:extLst>
          </p:cNvPr>
          <p:cNvGrpSpPr/>
          <p:nvPr/>
        </p:nvGrpSpPr>
        <p:grpSpPr>
          <a:xfrm>
            <a:off x="4563285" y="2808195"/>
            <a:ext cx="1485588" cy="667238"/>
            <a:chOff x="6585150" y="4017045"/>
            <a:chExt cx="1485588" cy="667238"/>
          </a:xfrm>
        </p:grpSpPr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7305D226-4B9D-0A40-BB0E-7F0053D48BF7}"/>
                </a:ext>
              </a:extLst>
            </p:cNvPr>
            <p:cNvSpPr txBox="1"/>
            <p:nvPr/>
          </p:nvSpPr>
          <p:spPr>
            <a:xfrm>
              <a:off x="6585150" y="4017045"/>
              <a:ext cx="1485588" cy="369332"/>
            </a:xfrm>
            <a:prstGeom prst="rect">
              <a:avLst/>
            </a:prstGeom>
            <a:noFill/>
            <a:ln w="19050">
              <a:solidFill>
                <a:srgbClr val="A6000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v-SE" i="1" dirty="0"/>
                <a:t>Speglingslinje</a:t>
              </a:r>
              <a:endParaRPr lang="sv-SE" b="1" dirty="0">
                <a:solidFill>
                  <a:srgbClr val="9E0204"/>
                </a:solidFill>
              </a:endParaRPr>
            </a:p>
          </p:txBody>
        </p:sp>
        <p:cxnSp>
          <p:nvCxnSpPr>
            <p:cNvPr id="27" name="Rak pil 26">
              <a:extLst>
                <a:ext uri="{FF2B5EF4-FFF2-40B4-BE49-F238E27FC236}">
                  <a16:creationId xmlns:a16="http://schemas.microsoft.com/office/drawing/2014/main" id="{21B41707-7783-1D46-943E-57CABB607A01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82" y="4386377"/>
              <a:ext cx="90601" cy="297906"/>
            </a:xfrm>
            <a:prstGeom prst="straightConnector1">
              <a:avLst/>
            </a:prstGeom>
            <a:ln w="19050">
              <a:solidFill>
                <a:srgbClr val="A6000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375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  <p:bldP spid="21" grpId="0"/>
      <p:bldP spid="22" grpId="0"/>
      <p:bldP spid="23" grpId="0"/>
      <p:bldP spid="24" grpId="0" animBg="1"/>
      <p:bldP spid="25" grpId="0" animBg="1"/>
      <p:bldP spid="25" grpId="1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>
            <a:extLst>
              <a:ext uri="{FF2B5EF4-FFF2-40B4-BE49-F238E27FC236}">
                <a16:creationId xmlns:a16="http://schemas.microsoft.com/office/drawing/2014/main" id="{0EC34629-EDB7-D345-BC79-0F95599A0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952" y="4281342"/>
            <a:ext cx="2228889" cy="1969061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97489D52-6489-2941-807F-1FCD88BEFCFD}"/>
              </a:ext>
            </a:extLst>
          </p:cNvPr>
          <p:cNvSpPr txBox="1"/>
          <p:nvPr/>
        </p:nvSpPr>
        <p:spPr>
          <a:xfrm>
            <a:off x="5108265" y="339602"/>
            <a:ext cx="2413083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Symmetriska figurer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CC00D9B9-D450-2E48-954E-3C4B6131020F}"/>
              </a:ext>
            </a:extLst>
          </p:cNvPr>
          <p:cNvSpPr txBox="1"/>
          <p:nvPr/>
        </p:nvSpPr>
        <p:spPr>
          <a:xfrm>
            <a:off x="3215709" y="874649"/>
            <a:ext cx="6751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Vi speglar nu en figur som nästan ser ut som ett upp- och nervänt V. </a:t>
            </a: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8E09F787-FE1B-194F-856B-80EC0B9F8013}"/>
              </a:ext>
            </a:extLst>
          </p:cNvPr>
          <p:cNvGrpSpPr/>
          <p:nvPr/>
        </p:nvGrpSpPr>
        <p:grpSpPr>
          <a:xfrm>
            <a:off x="6146689" y="1550077"/>
            <a:ext cx="45719" cy="1102860"/>
            <a:chOff x="4672910" y="1550077"/>
            <a:chExt cx="45719" cy="1102860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CF08CA5E-CAD3-F148-BF00-60A3E40AD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93197"/>
            <a:stretch/>
          </p:blipFill>
          <p:spPr>
            <a:xfrm>
              <a:off x="4672910" y="1550077"/>
              <a:ext cx="45719" cy="1102860"/>
            </a:xfrm>
            <a:prstGeom prst="rect">
              <a:avLst/>
            </a:prstGeom>
          </p:spPr>
        </p:pic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3B4CE1BE-314C-F244-9E43-F846796E31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93197" b="68970"/>
            <a:stretch/>
          </p:blipFill>
          <p:spPr>
            <a:xfrm>
              <a:off x="4672910" y="1819952"/>
              <a:ext cx="45719" cy="342223"/>
            </a:xfrm>
            <a:prstGeom prst="rect">
              <a:avLst/>
            </a:prstGeom>
          </p:spPr>
        </p:pic>
      </p:grp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98567A-C47A-EB45-8D55-62A678BA0C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0347" y="1550077"/>
            <a:ext cx="672061" cy="110286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720AC035-6EE0-FF47-9560-274F988CD5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0346" y="1550077"/>
            <a:ext cx="1322277" cy="1102860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1A261586-BABA-E74F-AC7E-2A0AC44DCFAD}"/>
              </a:ext>
            </a:extLst>
          </p:cNvPr>
          <p:cNvSpPr txBox="1"/>
          <p:nvPr/>
        </p:nvSpPr>
        <p:spPr>
          <a:xfrm>
            <a:off x="7123340" y="1839009"/>
            <a:ext cx="4385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Vi ser då att spegelbilden tillsammans med den ursprungliga bilden bildar bokstaven M. 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E177F44D-F377-AC4C-AB34-19884A631FE6}"/>
              </a:ext>
            </a:extLst>
          </p:cNvPr>
          <p:cNvSpPr txBox="1"/>
          <p:nvPr/>
        </p:nvSpPr>
        <p:spPr>
          <a:xfrm>
            <a:off x="1614487" y="3063299"/>
            <a:ext cx="10351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Man säger då att bokstaven </a:t>
            </a:r>
            <a:r>
              <a:rPr lang="sv-SE" sz="2400" b="1" dirty="0"/>
              <a:t>M</a:t>
            </a:r>
            <a:r>
              <a:rPr lang="sv-SE" dirty="0"/>
              <a:t> är </a:t>
            </a:r>
            <a:r>
              <a:rPr lang="sv-SE" i="1" dirty="0">
                <a:solidFill>
                  <a:srgbClr val="C00000"/>
                </a:solidFill>
              </a:rPr>
              <a:t>symmetrisk</a:t>
            </a:r>
            <a:r>
              <a:rPr lang="sv-SE" i="1" dirty="0"/>
              <a:t> </a:t>
            </a:r>
            <a:r>
              <a:rPr lang="sv-SE" dirty="0"/>
              <a:t>och den linje som är vår speglingslinje kallas </a:t>
            </a:r>
            <a:r>
              <a:rPr lang="sv-SE" i="1" dirty="0">
                <a:solidFill>
                  <a:srgbClr val="C00000"/>
                </a:solidFill>
              </a:rPr>
              <a:t>symmetrilinje</a:t>
            </a:r>
            <a:r>
              <a:rPr lang="sv-SE" dirty="0"/>
              <a:t>. 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C5B73381-523B-DE45-9044-C426AFBDF1CE}"/>
              </a:ext>
            </a:extLst>
          </p:cNvPr>
          <p:cNvSpPr txBox="1"/>
          <p:nvPr/>
        </p:nvSpPr>
        <p:spPr>
          <a:xfrm>
            <a:off x="252707" y="3821352"/>
            <a:ext cx="25119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 du placerar en spegel på symmetrilinjen i en symmetrisk figur ser du i spegeln en bild som är identisk med det som speglas, förutom att den är spegelvänd.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ABFA206F-D299-384A-B610-4AC7CAE0E7D0}"/>
              </a:ext>
            </a:extLst>
          </p:cNvPr>
          <p:cNvSpPr txBox="1"/>
          <p:nvPr/>
        </p:nvSpPr>
        <p:spPr>
          <a:xfrm>
            <a:off x="2629786" y="6026907"/>
            <a:ext cx="3896673" cy="369332"/>
          </a:xfrm>
          <a:prstGeom prst="rect">
            <a:avLst/>
          </a:prstGeom>
          <a:noFill/>
          <a:ln w="28575">
            <a:solidFill>
              <a:srgbClr val="8E2503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En sådan figur sägs ha </a:t>
            </a:r>
            <a:r>
              <a:rPr lang="sv-SE" i="1" dirty="0"/>
              <a:t>spegelsymmetri</a:t>
            </a:r>
            <a:r>
              <a:rPr lang="sv-SE" dirty="0"/>
              <a:t>. </a:t>
            </a:r>
          </a:p>
        </p:txBody>
      </p:sp>
      <p:grpSp>
        <p:nvGrpSpPr>
          <p:cNvPr id="22" name="Grupp 21">
            <a:extLst>
              <a:ext uri="{FF2B5EF4-FFF2-40B4-BE49-F238E27FC236}">
                <a16:creationId xmlns:a16="http://schemas.microsoft.com/office/drawing/2014/main" id="{69707261-661E-3D47-B5F6-D136F31C1ECA}"/>
              </a:ext>
            </a:extLst>
          </p:cNvPr>
          <p:cNvGrpSpPr/>
          <p:nvPr/>
        </p:nvGrpSpPr>
        <p:grpSpPr>
          <a:xfrm>
            <a:off x="3127137" y="4006222"/>
            <a:ext cx="2762433" cy="1839009"/>
            <a:chOff x="1095192" y="0"/>
            <a:chExt cx="10001616" cy="6858000"/>
          </a:xfrm>
        </p:grpSpPr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959D89A8-6AEC-174B-8E3B-E9E942FF6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5192" y="0"/>
              <a:ext cx="10001616" cy="6858000"/>
            </a:xfrm>
            <a:prstGeom prst="rect">
              <a:avLst/>
            </a:prstGeom>
          </p:spPr>
        </p:pic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7612D906-312E-4842-9C3A-1C0B9F514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37696" y="5031454"/>
              <a:ext cx="1765300" cy="901700"/>
            </a:xfrm>
            <a:prstGeom prst="rect">
              <a:avLst/>
            </a:prstGeom>
          </p:spPr>
        </p:pic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BEC32059-53B6-0149-AADB-2D0DAE7C1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74678" y="5075179"/>
              <a:ext cx="1765300" cy="901700"/>
            </a:xfrm>
            <a:prstGeom prst="rect">
              <a:avLst/>
            </a:prstGeom>
          </p:spPr>
        </p:pic>
      </p:grpSp>
      <p:sp>
        <p:nvSpPr>
          <p:cNvPr id="23" name="textruta 22">
            <a:extLst>
              <a:ext uri="{FF2B5EF4-FFF2-40B4-BE49-F238E27FC236}">
                <a16:creationId xmlns:a16="http://schemas.microsoft.com/office/drawing/2014/main" id="{928939FA-3AC0-1041-B428-F0B66BDB0484}"/>
              </a:ext>
            </a:extLst>
          </p:cNvPr>
          <p:cNvSpPr txBox="1"/>
          <p:nvPr/>
        </p:nvSpPr>
        <p:spPr>
          <a:xfrm>
            <a:off x="6728323" y="4129604"/>
            <a:ext cx="3165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Ibland kan en symmetrisk figur ha fler än en symmetrilinje.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BA53574E-3EE5-274E-98EA-548BAE80E90A}"/>
              </a:ext>
            </a:extLst>
          </p:cNvPr>
          <p:cNvSpPr txBox="1"/>
          <p:nvPr/>
        </p:nvSpPr>
        <p:spPr>
          <a:xfrm>
            <a:off x="6728323" y="4830000"/>
            <a:ext cx="2176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 den här figuren finns det </a:t>
            </a:r>
            <a:r>
              <a:rPr lang="sv-SE" dirty="0">
                <a:solidFill>
                  <a:srgbClr val="C00000"/>
                </a:solidFill>
              </a:rPr>
              <a:t>tre stycken</a:t>
            </a:r>
            <a:r>
              <a:rPr lang="sv-SE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09202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/>
      <p:bldP spid="15" grpId="0"/>
      <p:bldP spid="17" grpId="0"/>
      <p:bldP spid="18" grpId="0" animBg="1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3F8D4FF3-9F09-8D40-A98E-582801A25ED7}"/>
              </a:ext>
            </a:extLst>
          </p:cNvPr>
          <p:cNvSpPr txBox="1"/>
          <p:nvPr/>
        </p:nvSpPr>
        <p:spPr>
          <a:xfrm>
            <a:off x="5181085" y="84692"/>
            <a:ext cx="2413083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Rotationssymmetri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5B183AF-1902-0641-ACB3-AA93F09E4B70}"/>
              </a:ext>
            </a:extLst>
          </p:cNvPr>
          <p:cNvSpPr txBox="1"/>
          <p:nvPr/>
        </p:nvSpPr>
        <p:spPr>
          <a:xfrm>
            <a:off x="3660003" y="576878"/>
            <a:ext cx="6085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Det finns även andra former av symmetri. Låt oss som exempel titta på symbolerna för bokstaven </a:t>
            </a:r>
            <a:r>
              <a:rPr lang="sv-SE" sz="2400" b="1" dirty="0"/>
              <a:t>H</a:t>
            </a:r>
            <a:r>
              <a:rPr lang="sv-SE" dirty="0"/>
              <a:t> och siffran </a:t>
            </a:r>
            <a:r>
              <a:rPr lang="sv-SE" sz="2400" b="1" dirty="0"/>
              <a:t>8</a:t>
            </a:r>
            <a:r>
              <a:rPr lang="sv-SE" dirty="0"/>
              <a:t>. 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E82BB85-BF89-1A46-BDD6-4E224EC71B3D}"/>
              </a:ext>
            </a:extLst>
          </p:cNvPr>
          <p:cNvSpPr txBox="1"/>
          <p:nvPr/>
        </p:nvSpPr>
        <p:spPr>
          <a:xfrm>
            <a:off x="3905271" y="1471036"/>
            <a:ext cx="5154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 de </a:t>
            </a:r>
            <a:r>
              <a:rPr lang="sv-SE" dirty="0">
                <a:solidFill>
                  <a:srgbClr val="C00000"/>
                </a:solidFill>
              </a:rPr>
              <a:t>roterar 180° </a:t>
            </a:r>
            <a:r>
              <a:rPr lang="sv-SE" dirty="0"/>
              <a:t>så kommer samma bild tillbaka. 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6A9493C-8CBF-C044-9125-1F2BE01BC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41" r="72083"/>
          <a:stretch/>
        </p:blipFill>
        <p:spPr>
          <a:xfrm>
            <a:off x="2420937" y="1980794"/>
            <a:ext cx="1017858" cy="117141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15CD7F5-B4B9-8C49-8D76-F3FFA4724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24" t="26309" r="28040"/>
          <a:stretch/>
        </p:blipFill>
        <p:spPr>
          <a:xfrm>
            <a:off x="3712935" y="2154064"/>
            <a:ext cx="1324807" cy="1076887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34B318CE-7CAD-2747-8DAF-B914C41BC4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41" r="72083"/>
          <a:stretch/>
        </p:blipFill>
        <p:spPr>
          <a:xfrm>
            <a:off x="5106265" y="2056692"/>
            <a:ext cx="1017858" cy="117141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871B3C2-F4B0-C94F-A418-CF69582297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046" b="78666"/>
          <a:stretch/>
        </p:blipFill>
        <p:spPr>
          <a:xfrm>
            <a:off x="3954405" y="1818513"/>
            <a:ext cx="1675491" cy="311766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A0A40E5D-11FA-674A-AA8F-426FEED1A8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8744" r="74205"/>
          <a:stretch/>
        </p:blipFill>
        <p:spPr>
          <a:xfrm>
            <a:off x="6718209" y="1957632"/>
            <a:ext cx="828675" cy="1350102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4241A962-3038-2B48-A01E-F816C371A9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7945" t="30352" r="29996"/>
          <a:stretch/>
        </p:blipFill>
        <p:spPr>
          <a:xfrm>
            <a:off x="7817554" y="2154064"/>
            <a:ext cx="1351189" cy="1157222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A124CB92-1F59-474D-89AC-FF11669B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046" b="78666"/>
          <a:stretch/>
        </p:blipFill>
        <p:spPr>
          <a:xfrm>
            <a:off x="6629574" y="1760002"/>
            <a:ext cx="1675491" cy="311766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395F8AE9-7F41-1244-B4C0-8B863F1E4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046" b="78666"/>
          <a:stretch/>
        </p:blipFill>
        <p:spPr>
          <a:xfrm>
            <a:off x="8257288" y="1764346"/>
            <a:ext cx="1675491" cy="311766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D460BADC-B5E8-894A-8D09-95992FE075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8744" r="74205"/>
          <a:stretch/>
        </p:blipFill>
        <p:spPr>
          <a:xfrm>
            <a:off x="9439413" y="2071768"/>
            <a:ext cx="828675" cy="1350102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D6AF483-9298-AD4F-A0C9-F9F2B3D70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046" b="78666"/>
          <a:stretch/>
        </p:blipFill>
        <p:spPr>
          <a:xfrm>
            <a:off x="2420937" y="1780739"/>
            <a:ext cx="1675491" cy="311766"/>
          </a:xfrm>
          <a:prstGeom prst="rect">
            <a:avLst/>
          </a:prstGeom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93694870-CBAA-1447-B6A9-BEFAEAA8615A}"/>
              </a:ext>
            </a:extLst>
          </p:cNvPr>
          <p:cNvSpPr txBox="1"/>
          <p:nvPr/>
        </p:nvSpPr>
        <p:spPr>
          <a:xfrm>
            <a:off x="2888925" y="3310084"/>
            <a:ext cx="6863712" cy="646331"/>
          </a:xfrm>
          <a:prstGeom prst="rect">
            <a:avLst/>
          </a:prstGeom>
          <a:gradFill flip="none" rotWithShape="1">
            <a:gsLst>
              <a:gs pos="0">
                <a:srgbClr val="F57B83">
                  <a:tint val="66000"/>
                  <a:satMod val="160000"/>
                </a:srgbClr>
              </a:gs>
              <a:gs pos="2000">
                <a:srgbClr val="F57B83">
                  <a:tint val="44500"/>
                  <a:satMod val="160000"/>
                  <a:alpha val="31000"/>
                  <a:lumMod val="92000"/>
                  <a:lumOff val="8000"/>
                </a:srgbClr>
              </a:gs>
              <a:gs pos="100000">
                <a:srgbClr val="F57B83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solidFill>
              <a:srgbClr val="8E2503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Om en symbol behöver rotera </a:t>
            </a:r>
            <a:r>
              <a:rPr lang="sv-SE" dirty="0">
                <a:solidFill>
                  <a:srgbClr val="C00000"/>
                </a:solidFill>
              </a:rPr>
              <a:t>ett halvt varv eller mindre </a:t>
            </a:r>
            <a:r>
              <a:rPr lang="sv-SE" dirty="0"/>
              <a:t>för att samma bild ska återkomma säger man att symbolerna har </a:t>
            </a:r>
            <a:r>
              <a:rPr lang="sv-SE" i="1" dirty="0">
                <a:solidFill>
                  <a:srgbClr val="C00000"/>
                </a:solidFill>
              </a:rPr>
              <a:t>rotationssymmetri</a:t>
            </a:r>
            <a:r>
              <a:rPr lang="sv-SE" dirty="0"/>
              <a:t>. 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31DFDB4A-57F2-1041-9CE1-423573F5D503}"/>
              </a:ext>
            </a:extLst>
          </p:cNvPr>
          <p:cNvSpPr txBox="1"/>
          <p:nvPr/>
        </p:nvSpPr>
        <p:spPr>
          <a:xfrm>
            <a:off x="666555" y="5092465"/>
            <a:ext cx="2190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kvadrat och en liksidig triangel har rotationssymmetri. 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8B63C463-B4D1-D945-A6B7-50E4AFEFA4D1}"/>
              </a:ext>
            </a:extLst>
          </p:cNvPr>
          <p:cNvSpPr txBox="1"/>
          <p:nvPr/>
        </p:nvSpPr>
        <p:spPr>
          <a:xfrm>
            <a:off x="3170867" y="5715718"/>
            <a:ext cx="226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Om kvadraten roterar 90° så återkommer samma bild. 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2DD4EB95-512A-B14D-B1CE-90DE90CC8A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523"/>
          <a:stretch/>
        </p:blipFill>
        <p:spPr>
          <a:xfrm>
            <a:off x="3438795" y="4563921"/>
            <a:ext cx="1334469" cy="1051901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06DDF330-C5C2-A54D-B5D8-3244C6592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5799267" y="4572035"/>
            <a:ext cx="1522858" cy="1043787"/>
          </a:xfrm>
          <a:prstGeom prst="rect">
            <a:avLst/>
          </a:prstGeom>
        </p:spPr>
      </p:pic>
      <p:sp>
        <p:nvSpPr>
          <p:cNvPr id="29" name="textruta 28">
            <a:extLst>
              <a:ext uri="{FF2B5EF4-FFF2-40B4-BE49-F238E27FC236}">
                <a16:creationId xmlns:a16="http://schemas.microsoft.com/office/drawing/2014/main" id="{4811DC37-C17E-924B-AC0B-50FB5A1FC139}"/>
              </a:ext>
            </a:extLst>
          </p:cNvPr>
          <p:cNvSpPr txBox="1"/>
          <p:nvPr/>
        </p:nvSpPr>
        <p:spPr>
          <a:xfrm>
            <a:off x="5586560" y="5661551"/>
            <a:ext cx="2263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Den liksidiga triangeln måste rotera 120° för att samma bild ska återkomma. </a:t>
            </a:r>
          </a:p>
        </p:txBody>
      </p:sp>
      <p:pic>
        <p:nvPicPr>
          <p:cNvPr id="31" name="Bildobjekt 30">
            <a:extLst>
              <a:ext uri="{FF2B5EF4-FFF2-40B4-BE49-F238E27FC236}">
                <a16:creationId xmlns:a16="http://schemas.microsoft.com/office/drawing/2014/main" id="{7E23473B-8922-B043-8496-CFF531B09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610364" y="4800065"/>
            <a:ext cx="971117" cy="1554283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1F6A2350-F36F-234F-9632-4D2F5F8B3696}"/>
              </a:ext>
            </a:extLst>
          </p:cNvPr>
          <p:cNvSpPr txBox="1"/>
          <p:nvPr/>
        </p:nvSpPr>
        <p:spPr>
          <a:xfrm>
            <a:off x="9672637" y="4776988"/>
            <a:ext cx="2263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Den här figuren är </a:t>
            </a:r>
            <a:r>
              <a:rPr lang="sv-SE" sz="1400" dirty="0" err="1">
                <a:solidFill>
                  <a:srgbClr val="C00000"/>
                </a:solidFill>
              </a:rPr>
              <a:t>spegelsymmetrisk</a:t>
            </a:r>
            <a:r>
              <a:rPr lang="sv-SE" sz="1400" dirty="0"/>
              <a:t>, </a:t>
            </a:r>
          </a:p>
        </p:txBody>
      </p:sp>
      <p:cxnSp>
        <p:nvCxnSpPr>
          <p:cNvPr id="35" name="Rak 34">
            <a:extLst>
              <a:ext uri="{FF2B5EF4-FFF2-40B4-BE49-F238E27FC236}">
                <a16:creationId xmlns:a16="http://schemas.microsoft.com/office/drawing/2014/main" id="{B11BE4EC-5C31-F344-B23C-9B7662C58CC1}"/>
              </a:ext>
            </a:extLst>
          </p:cNvPr>
          <p:cNvCxnSpPr>
            <a:cxnSpLocks/>
          </p:cNvCxnSpPr>
          <p:nvPr/>
        </p:nvCxnSpPr>
        <p:spPr>
          <a:xfrm>
            <a:off x="9119507" y="4812790"/>
            <a:ext cx="0" cy="154155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ruta 37">
            <a:extLst>
              <a:ext uri="{FF2B5EF4-FFF2-40B4-BE49-F238E27FC236}">
                <a16:creationId xmlns:a16="http://schemas.microsoft.com/office/drawing/2014/main" id="{40C7EFC1-B632-2E4F-9963-E668AB858F08}"/>
              </a:ext>
            </a:extLst>
          </p:cNvPr>
          <p:cNvSpPr txBox="1"/>
          <p:nvPr/>
        </p:nvSpPr>
        <p:spPr>
          <a:xfrm>
            <a:off x="9705736" y="5208195"/>
            <a:ext cx="22632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men har </a:t>
            </a:r>
            <a:r>
              <a:rPr lang="sv-SE" sz="1400" dirty="0">
                <a:solidFill>
                  <a:srgbClr val="C00000"/>
                </a:solidFill>
              </a:rPr>
              <a:t>inte rotationssymmetri.</a:t>
            </a:r>
          </a:p>
          <a:p>
            <a:endParaRPr lang="sv-SE" sz="1400" dirty="0">
              <a:solidFill>
                <a:srgbClr val="C00000"/>
              </a:solidFill>
            </a:endParaRPr>
          </a:p>
          <a:p>
            <a:r>
              <a:rPr lang="sv-SE" sz="1400" dirty="0"/>
              <a:t>Den måste rotera ett helt varv för att samma bild ska återkomma. </a:t>
            </a:r>
          </a:p>
        </p:txBody>
      </p:sp>
    </p:spTree>
    <p:extLst>
      <p:ext uri="{BB962C8B-B14F-4D97-AF65-F5344CB8AC3E}">
        <p14:creationId xmlns:p14="http://schemas.microsoft.com/office/powerpoint/2010/main" val="18739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19" grpId="0" animBg="1"/>
      <p:bldP spid="25" grpId="0"/>
      <p:bldP spid="26" grpId="0"/>
      <p:bldP spid="29" grpId="0"/>
      <p:bldP spid="32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218E7945-F86D-ED4F-B77A-B3B0DF8ECC27}"/>
              </a:ext>
            </a:extLst>
          </p:cNvPr>
          <p:cNvSpPr/>
          <p:nvPr/>
        </p:nvSpPr>
        <p:spPr>
          <a:xfrm>
            <a:off x="1874184" y="649144"/>
            <a:ext cx="5110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Triangeln </a:t>
            </a:r>
            <a:r>
              <a:rPr lang="sv-SE" i="1" dirty="0"/>
              <a:t>ABC</a:t>
            </a:r>
            <a:r>
              <a:rPr lang="sv-SE" dirty="0"/>
              <a:t>, som har sina hörn i punkterna (2, 3), (1, 1) och (3, −2), speglas i </a:t>
            </a:r>
            <a:r>
              <a:rPr lang="sv-SE" i="1" dirty="0"/>
              <a:t>y</a:t>
            </a:r>
            <a:r>
              <a:rPr lang="sv-SE" dirty="0"/>
              <a:t>-axeln. </a:t>
            </a:r>
          </a:p>
          <a:p>
            <a:endParaRPr lang="sv-SE" dirty="0"/>
          </a:p>
          <a:p>
            <a:r>
              <a:rPr lang="sv-SE" dirty="0"/>
              <a:t>Vilka koordinater har spegelbildens hörn? 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B3D9393E-9FB7-7C48-9AEB-AE48541F8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371" y="791881"/>
            <a:ext cx="3238500" cy="327660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E2FFDC25-7FD8-0048-913D-15938348BE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0814" y="879649"/>
            <a:ext cx="3238500" cy="3134479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EC41EC06-0305-5F4B-B3F2-264C21B61A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814" y="825535"/>
            <a:ext cx="3263022" cy="3242946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AF8D17F1-FD30-0A42-8AC3-C052846710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53682" y="879649"/>
            <a:ext cx="3238112" cy="3168133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C437AFF9-A5D0-C045-9546-E4C0BDC3B59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7701" y="904644"/>
            <a:ext cx="3290073" cy="3143138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384F2317-2662-6246-89AC-D7729095A3A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05920" y="791881"/>
            <a:ext cx="3533633" cy="3469502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67E4EDD0-42AA-AE42-A7D5-9A08CF909F3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5920" y="815599"/>
            <a:ext cx="3533633" cy="33212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C8EE1195-3122-8E4D-A5B7-9A36F59FD194}"/>
              </a:ext>
            </a:extLst>
          </p:cNvPr>
          <p:cNvSpPr txBox="1"/>
          <p:nvPr/>
        </p:nvSpPr>
        <p:spPr>
          <a:xfrm>
            <a:off x="1853668" y="266578"/>
            <a:ext cx="183752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sz="2000" b="1" dirty="0"/>
              <a:t>Exempel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F35DE1CC-C024-E64D-B888-7346399A74B6}"/>
              </a:ext>
            </a:extLst>
          </p:cNvPr>
          <p:cNvSpPr/>
          <p:nvPr/>
        </p:nvSpPr>
        <p:spPr>
          <a:xfrm>
            <a:off x="2519186" y="1959992"/>
            <a:ext cx="2410071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v-SE" sz="1600" dirty="0"/>
              <a:t>Rita ett koordinatsystem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0F89DBBF-07C6-B848-A9E3-408EAFA09B4B}"/>
              </a:ext>
            </a:extLst>
          </p:cNvPr>
          <p:cNvSpPr/>
          <p:nvPr/>
        </p:nvSpPr>
        <p:spPr>
          <a:xfrm>
            <a:off x="2519671" y="2356165"/>
            <a:ext cx="3269953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v-SE" sz="1600" dirty="0"/>
              <a:t>Pricka in koordinaterna </a:t>
            </a:r>
            <a:r>
              <a:rPr lang="sv-SE" sz="1600" i="1" dirty="0"/>
              <a:t>A</a:t>
            </a:r>
            <a:r>
              <a:rPr lang="sv-SE" sz="1600" dirty="0"/>
              <a:t>, </a:t>
            </a:r>
            <a:r>
              <a:rPr lang="sv-SE" sz="1600" i="1" dirty="0"/>
              <a:t>B </a:t>
            </a:r>
            <a:r>
              <a:rPr lang="sv-SE" sz="1600" dirty="0"/>
              <a:t>och </a:t>
            </a:r>
            <a:r>
              <a:rPr lang="sv-SE" sz="1600" i="1" dirty="0"/>
              <a:t>C </a:t>
            </a:r>
            <a:r>
              <a:rPr lang="sv-SE" sz="1600" dirty="0"/>
              <a:t>och sammanbind dem till en triangel.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56A39A88-D943-4F4E-8E07-D50615B1F948}"/>
              </a:ext>
            </a:extLst>
          </p:cNvPr>
          <p:cNvSpPr/>
          <p:nvPr/>
        </p:nvSpPr>
        <p:spPr>
          <a:xfrm>
            <a:off x="2520782" y="3006501"/>
            <a:ext cx="5110693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v-SE" sz="1600" dirty="0"/>
              <a:t>Markera det vinkelräta avståndet från </a:t>
            </a:r>
            <a:r>
              <a:rPr lang="sv-SE" sz="1600" i="1" dirty="0"/>
              <a:t>A</a:t>
            </a:r>
            <a:r>
              <a:rPr lang="sv-SE" sz="1600" dirty="0"/>
              <a:t>, </a:t>
            </a:r>
            <a:r>
              <a:rPr lang="sv-SE" sz="1600" i="1" dirty="0"/>
              <a:t>B </a:t>
            </a:r>
            <a:r>
              <a:rPr lang="sv-SE" sz="1600" dirty="0"/>
              <a:t>och </a:t>
            </a:r>
            <a:r>
              <a:rPr lang="sv-SE" sz="1600" i="1" dirty="0"/>
              <a:t>C </a:t>
            </a:r>
            <a:r>
              <a:rPr lang="sv-SE" sz="1600" dirty="0"/>
              <a:t>till </a:t>
            </a:r>
            <a:r>
              <a:rPr lang="sv-SE" sz="1600" i="1" dirty="0"/>
              <a:t>y</a:t>
            </a:r>
            <a:r>
              <a:rPr lang="sv-SE" sz="1600" dirty="0"/>
              <a:t>-axeln. 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9BC6C782-5E6D-F441-BB14-FED70719B743}"/>
              </a:ext>
            </a:extLst>
          </p:cNvPr>
          <p:cNvSpPr/>
          <p:nvPr/>
        </p:nvSpPr>
        <p:spPr>
          <a:xfrm>
            <a:off x="7211327" y="4376620"/>
            <a:ext cx="4666677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v-SE" sz="1600" dirty="0"/>
              <a:t>Spegelbilderna av hörnen ligger på samma avstånd från </a:t>
            </a:r>
            <a:r>
              <a:rPr lang="sv-SE" sz="1600" i="1" dirty="0"/>
              <a:t>y</a:t>
            </a:r>
            <a:r>
              <a:rPr lang="sv-SE" sz="1600" dirty="0"/>
              <a:t>-axeln som den ursprungliga triangelns hörn. </a:t>
            </a:r>
          </a:p>
          <a:p>
            <a:r>
              <a:rPr lang="sv-SE" sz="1600" dirty="0"/>
              <a:t>De har alltså samma </a:t>
            </a:r>
            <a:r>
              <a:rPr lang="sv-SE" sz="1600" i="1" dirty="0"/>
              <a:t>y</a:t>
            </a:r>
            <a:r>
              <a:rPr lang="sv-SE" sz="1600" dirty="0"/>
              <a:t>-värde. 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4F9D029F-5C2B-C14A-AD28-B40033658E44}"/>
              </a:ext>
            </a:extLst>
          </p:cNvPr>
          <p:cNvSpPr/>
          <p:nvPr/>
        </p:nvSpPr>
        <p:spPr>
          <a:xfrm>
            <a:off x="2519186" y="3429000"/>
            <a:ext cx="4724094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v-SE" sz="1600" dirty="0"/>
              <a:t>Markera samma avståndet från </a:t>
            </a:r>
            <a:r>
              <a:rPr lang="sv-SE" sz="1600" i="1" dirty="0"/>
              <a:t>y</a:t>
            </a:r>
            <a:r>
              <a:rPr lang="sv-SE" sz="1600" dirty="0"/>
              <a:t>-axeln till andra sidan. 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1FD27097-BDE6-4341-966E-E716507C44A1}"/>
              </a:ext>
            </a:extLst>
          </p:cNvPr>
          <p:cNvSpPr/>
          <p:nvPr/>
        </p:nvSpPr>
        <p:spPr>
          <a:xfrm>
            <a:off x="2519186" y="3844439"/>
            <a:ext cx="3491895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v-SE" sz="1600" dirty="0"/>
              <a:t>Pricka in koordinaterna </a:t>
            </a:r>
            <a:r>
              <a:rPr lang="sv-SE" sz="1600" i="1" dirty="0"/>
              <a:t>A</a:t>
            </a:r>
            <a:r>
              <a:rPr lang="sv-SE" sz="1600" i="1" baseline="-25000" dirty="0"/>
              <a:t>1</a:t>
            </a:r>
            <a:r>
              <a:rPr lang="sv-SE" sz="1600" dirty="0"/>
              <a:t>, </a:t>
            </a:r>
            <a:r>
              <a:rPr lang="sv-SE" sz="1600" i="1" dirty="0"/>
              <a:t>B</a:t>
            </a:r>
            <a:r>
              <a:rPr lang="sv-SE" sz="1600" i="1" baseline="-25000" dirty="0"/>
              <a:t>1</a:t>
            </a:r>
            <a:r>
              <a:rPr lang="sv-SE" sz="1600" i="1" dirty="0"/>
              <a:t> </a:t>
            </a:r>
            <a:r>
              <a:rPr lang="sv-SE" sz="1600" dirty="0"/>
              <a:t>och </a:t>
            </a:r>
            <a:r>
              <a:rPr lang="sv-SE" sz="1600" i="1" dirty="0"/>
              <a:t>C</a:t>
            </a:r>
            <a:r>
              <a:rPr lang="sv-SE" sz="1600" i="1" baseline="-25000" dirty="0"/>
              <a:t>1</a:t>
            </a:r>
            <a:r>
              <a:rPr lang="sv-SE" sz="1600" i="1" dirty="0"/>
              <a:t> </a:t>
            </a:r>
            <a:r>
              <a:rPr lang="sv-SE" sz="1600" dirty="0"/>
              <a:t>och sammanbind dem till en triangel.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DFC15B57-F409-5D42-818B-080C63406C7D}"/>
              </a:ext>
            </a:extLst>
          </p:cNvPr>
          <p:cNvSpPr/>
          <p:nvPr/>
        </p:nvSpPr>
        <p:spPr>
          <a:xfrm>
            <a:off x="7613911" y="5286571"/>
            <a:ext cx="3913689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v-SE" sz="1600" dirty="0"/>
              <a:t>Men alla </a:t>
            </a:r>
            <a:r>
              <a:rPr lang="sv-SE" sz="1600" i="1" dirty="0"/>
              <a:t>x</a:t>
            </a:r>
            <a:r>
              <a:rPr lang="sv-SE" sz="1600" dirty="0"/>
              <a:t>-värden i spegelbilden är motsatta tal. Hörnet </a:t>
            </a:r>
            <a:r>
              <a:rPr lang="sv-SE" sz="1600" i="1" dirty="0"/>
              <a:t>A </a:t>
            </a:r>
            <a:r>
              <a:rPr lang="sv-SE" sz="1600" dirty="0"/>
              <a:t>har </a:t>
            </a:r>
            <a:r>
              <a:rPr lang="sv-SE" sz="1600" i="1" dirty="0"/>
              <a:t>x</a:t>
            </a:r>
            <a:r>
              <a:rPr lang="sv-SE" sz="1600" dirty="0"/>
              <a:t>-värdet 2, alltså har hörnet </a:t>
            </a:r>
            <a:r>
              <a:rPr lang="sv-SE" sz="1600" i="1" dirty="0"/>
              <a:t>A</a:t>
            </a:r>
            <a:r>
              <a:rPr lang="sv-SE" sz="1600" baseline="-25000" dirty="0"/>
              <a:t>1 </a:t>
            </a:r>
            <a:r>
              <a:rPr lang="sv-SE" sz="1600" dirty="0"/>
              <a:t>i spegelbilden </a:t>
            </a:r>
            <a:r>
              <a:rPr lang="sv-SE" sz="1600" i="1" dirty="0"/>
              <a:t>x</a:t>
            </a:r>
            <a:r>
              <a:rPr lang="sv-SE" sz="1600" dirty="0"/>
              <a:t>-värdet -2. 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C2A18E05-1DDE-A849-A711-0157ABF720AD}"/>
              </a:ext>
            </a:extLst>
          </p:cNvPr>
          <p:cNvSpPr txBox="1"/>
          <p:nvPr/>
        </p:nvSpPr>
        <p:spPr>
          <a:xfrm>
            <a:off x="1792116" y="5795207"/>
            <a:ext cx="84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" pitchFamily="2" charset="77"/>
              </a:rPr>
              <a:t>Svar: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B05937AA-41EE-F44C-8106-8A1BBB551856}"/>
              </a:ext>
            </a:extLst>
          </p:cNvPr>
          <p:cNvSpPr txBox="1"/>
          <p:nvPr/>
        </p:nvSpPr>
        <p:spPr>
          <a:xfrm>
            <a:off x="2636381" y="5830685"/>
            <a:ext cx="362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" pitchFamily="2" charset="77"/>
              </a:rPr>
              <a:t>Spegelbilden har koordinaterna (</a:t>
            </a:r>
            <a:r>
              <a:rPr lang="sv-SE" dirty="0"/>
              <a:t>−</a:t>
            </a:r>
            <a:r>
              <a:rPr lang="sv-SE" dirty="0">
                <a:latin typeface="Bradley Hand" pitchFamily="2" charset="77"/>
              </a:rPr>
              <a:t>2, 3), (</a:t>
            </a:r>
            <a:r>
              <a:rPr lang="sv-SE" dirty="0"/>
              <a:t>−</a:t>
            </a:r>
            <a:r>
              <a:rPr lang="sv-SE" dirty="0">
                <a:latin typeface="Bradley Hand" pitchFamily="2" charset="77"/>
              </a:rPr>
              <a:t>1, 1) och (</a:t>
            </a:r>
            <a:r>
              <a:rPr lang="sv-SE" dirty="0"/>
              <a:t>−</a:t>
            </a:r>
            <a:r>
              <a:rPr lang="sv-SE" dirty="0">
                <a:latin typeface="Bradley Hand" pitchFamily="2" charset="77"/>
              </a:rPr>
              <a:t>3, </a:t>
            </a:r>
            <a:r>
              <a:rPr lang="sv-SE" dirty="0"/>
              <a:t>−</a:t>
            </a:r>
            <a:r>
              <a:rPr lang="sv-SE" dirty="0">
                <a:latin typeface="Bradley Hand" pitchFamily="2" charset="77"/>
              </a:rPr>
              <a:t>2). </a:t>
            </a:r>
          </a:p>
        </p:txBody>
      </p:sp>
    </p:spTree>
    <p:extLst>
      <p:ext uri="{BB962C8B-B14F-4D97-AF65-F5344CB8AC3E}">
        <p14:creationId xmlns:p14="http://schemas.microsoft.com/office/powerpoint/2010/main" val="386984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C8EE1195-3122-8E4D-A5B7-9A36F59FD194}"/>
              </a:ext>
            </a:extLst>
          </p:cNvPr>
          <p:cNvSpPr txBox="1"/>
          <p:nvPr/>
        </p:nvSpPr>
        <p:spPr>
          <a:xfrm>
            <a:off x="351041" y="481014"/>
            <a:ext cx="183752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sz="2000" b="1" dirty="0"/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218E7945-F86D-ED4F-B77A-B3B0DF8ECC27}"/>
              </a:ext>
            </a:extLst>
          </p:cNvPr>
          <p:cNvSpPr/>
          <p:nvPr/>
        </p:nvSpPr>
        <p:spPr>
          <a:xfrm>
            <a:off x="2016654" y="511792"/>
            <a:ext cx="7955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Hur många grader måste figurerna rotera för att figuren ska återkomma?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6A56773-1FF7-7845-B4E8-5556C189E943}"/>
              </a:ext>
            </a:extLst>
          </p:cNvPr>
          <p:cNvSpPr/>
          <p:nvPr/>
        </p:nvSpPr>
        <p:spPr>
          <a:xfrm>
            <a:off x="2775444" y="1134739"/>
            <a:ext cx="438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a)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06FA56E-6DB8-CE44-828E-5108FB23E807}"/>
              </a:ext>
            </a:extLst>
          </p:cNvPr>
          <p:cNvSpPr/>
          <p:nvPr/>
        </p:nvSpPr>
        <p:spPr>
          <a:xfrm>
            <a:off x="5306011" y="1134739"/>
            <a:ext cx="438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b)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2EC7DC8-3886-5843-9F64-6D5C8DCC4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714" y="1044898"/>
            <a:ext cx="1145116" cy="134624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4330482-47FE-1142-853A-66B19DB4B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400" y="1071033"/>
            <a:ext cx="1446214" cy="1293981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E6D821CD-D901-CD48-9448-E3C2F7B71458}"/>
              </a:ext>
            </a:extLst>
          </p:cNvPr>
          <p:cNvSpPr txBox="1"/>
          <p:nvPr/>
        </p:nvSpPr>
        <p:spPr>
          <a:xfrm>
            <a:off x="1019200" y="3059668"/>
            <a:ext cx="501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a)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C825148-3AF5-2144-8C82-A77BCE5B71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180"/>
          <a:stretch/>
        </p:blipFill>
        <p:spPr>
          <a:xfrm>
            <a:off x="1520404" y="2817888"/>
            <a:ext cx="956707" cy="122222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32D6082-C158-4446-9755-E2AA05795F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81" r="53690"/>
          <a:stretch/>
        </p:blipFill>
        <p:spPr>
          <a:xfrm>
            <a:off x="2775444" y="2817887"/>
            <a:ext cx="1145116" cy="122222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893F7156-04AF-424F-8CE5-2708D77813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595" r="26076"/>
          <a:stretch/>
        </p:blipFill>
        <p:spPr>
          <a:xfrm>
            <a:off x="4102272" y="2817887"/>
            <a:ext cx="1145116" cy="122222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5710115-D769-A64C-B97B-3B3F509D4C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671"/>
          <a:stretch/>
        </p:blipFill>
        <p:spPr>
          <a:xfrm>
            <a:off x="5172132" y="2817886"/>
            <a:ext cx="1145116" cy="1222223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F4A8F788-72E2-7F4A-A078-EB3A226B6016}"/>
              </a:ext>
            </a:extLst>
          </p:cNvPr>
          <p:cNvSpPr txBox="1"/>
          <p:nvPr/>
        </p:nvSpPr>
        <p:spPr>
          <a:xfrm>
            <a:off x="1019200" y="4282184"/>
            <a:ext cx="501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b)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B661426D-653F-7A47-A608-E460C2F9A9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r="52640"/>
          <a:stretch/>
        </p:blipFill>
        <p:spPr>
          <a:xfrm>
            <a:off x="1438046" y="4103693"/>
            <a:ext cx="1218754" cy="1298562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4EDEFB42-8D32-D741-B96A-8E63FA81B0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55501"/>
          <a:stretch/>
        </p:blipFill>
        <p:spPr>
          <a:xfrm>
            <a:off x="2601372" y="4103693"/>
            <a:ext cx="1145116" cy="1298562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D227F8EA-17E0-D645-8BD9-E46FA78FFB53}"/>
              </a:ext>
            </a:extLst>
          </p:cNvPr>
          <p:cNvSpPr txBox="1"/>
          <p:nvPr/>
        </p:nvSpPr>
        <p:spPr>
          <a:xfrm>
            <a:off x="1052279" y="5841060"/>
            <a:ext cx="84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" pitchFamily="2" charset="77"/>
              </a:rPr>
              <a:t>Svar: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3A42DC68-278D-0E46-B00B-D74A1C7BD4A4}"/>
              </a:ext>
            </a:extLst>
          </p:cNvPr>
          <p:cNvSpPr txBox="1"/>
          <p:nvPr/>
        </p:nvSpPr>
        <p:spPr>
          <a:xfrm>
            <a:off x="1848484" y="5882097"/>
            <a:ext cx="121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a) 360</a:t>
            </a:r>
            <a:r>
              <a:rPr lang="sv-SE" baseline="30000" dirty="0">
                <a:cs typeface="Bradley Hand Bold"/>
              </a:rPr>
              <a:t>∘</a:t>
            </a:r>
            <a:endParaRPr lang="sv-SE" baseline="30000" dirty="0">
              <a:latin typeface="Bradley Hand Bold"/>
              <a:cs typeface="Bradley Hand Bold"/>
            </a:endParaRPr>
          </a:p>
          <a:p>
            <a:r>
              <a:rPr lang="sv-SE" dirty="0">
                <a:latin typeface="Bradley Hand Bold"/>
                <a:cs typeface="Bradley Hand Bold"/>
              </a:rPr>
              <a:t>b) 90</a:t>
            </a:r>
            <a:r>
              <a:rPr lang="sv-SE" baseline="30000" dirty="0">
                <a:cs typeface="Bradley Hand Bold"/>
              </a:rPr>
              <a:t>∘</a:t>
            </a:r>
            <a:endParaRPr lang="sv-SE" baseline="30000" dirty="0">
              <a:latin typeface="Bradley Hand Bold"/>
              <a:cs typeface="Bradley Hand Bold"/>
            </a:endParaRPr>
          </a:p>
        </p:txBody>
      </p:sp>
    </p:spTree>
    <p:extLst>
      <p:ext uri="{BB962C8B-B14F-4D97-AF65-F5344CB8AC3E}">
        <p14:creationId xmlns:p14="http://schemas.microsoft.com/office/powerpoint/2010/main" val="22519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8" grpId="0"/>
      <p:bldP spid="13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534</Words>
  <Application>Microsoft Macintosh PowerPoint</Application>
  <PresentationFormat>Bredbild</PresentationFormat>
  <Paragraphs>57</Paragraphs>
  <Slides>5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</vt:i4>
      </vt:variant>
    </vt:vector>
  </HeadingPairs>
  <TitlesOfParts>
    <vt:vector size="11" baseType="lpstr">
      <vt:lpstr>Arial</vt:lpstr>
      <vt:lpstr>Bradley Hand</vt:lpstr>
      <vt:lpstr>Bradley Hand Bold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Kristina Johnson</dc:creator>
  <cp:lastModifiedBy>Kristina Johnson</cp:lastModifiedBy>
  <cp:revision>30</cp:revision>
  <dcterms:created xsi:type="dcterms:W3CDTF">2020-02-01T13:58:22Z</dcterms:created>
  <dcterms:modified xsi:type="dcterms:W3CDTF">2020-02-03T10:04:38Z</dcterms:modified>
</cp:coreProperties>
</file>