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328" r:id="rId2"/>
    <p:sldId id="333" r:id="rId3"/>
    <p:sldId id="330" r:id="rId4"/>
    <p:sldId id="337" r:id="rId5"/>
    <p:sldId id="331" r:id="rId6"/>
    <p:sldId id="335" r:id="rId7"/>
    <p:sldId id="332" r:id="rId8"/>
    <p:sldId id="338" r:id="rId9"/>
    <p:sldId id="336" r:id="rId10"/>
    <p:sldId id="339" r:id="rId11"/>
    <p:sldId id="340" r:id="rId12"/>
    <p:sldId id="325" r:id="rId13"/>
    <p:sldId id="324" r:id="rId14"/>
  </p:sldIdLst>
  <p:sldSz cx="9144000" cy="6858000" type="screen4x3"/>
  <p:notesSz cx="6858000" cy="9144000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1"/>
    <a:srgbClr val="4C1F6E"/>
    <a:srgbClr val="5925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95" autoAdjust="0"/>
    <p:restoredTop sz="94672" autoAdjust="0"/>
  </p:normalViewPr>
  <p:slideViewPr>
    <p:cSldViewPr snapToGrid="0" snapToObjects="1">
      <p:cViewPr varScale="1">
        <p:scale>
          <a:sx n="115" d="100"/>
          <a:sy n="115" d="100"/>
        </p:scale>
        <p:origin x="204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A6A5893-4956-8F41-93DE-3EB49683F04A}" type="datetimeFigureOut">
              <a:rPr lang="sv-SE"/>
              <a:pPr>
                <a:defRPr/>
              </a:pPr>
              <a:t>2020-02-25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B2F7B31-AE81-C847-B55C-DAA887F93BB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7302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2F7B31-AE81-C847-B55C-DAA887F93BB7}" type="slidenum">
              <a:rPr lang="sv-SE" smtClean="0"/>
              <a:pPr>
                <a:defRPr/>
              </a:pPr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921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2F7B31-AE81-C847-B55C-DAA887F93BB7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5190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2F7B31-AE81-C847-B55C-DAA887F93BB7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661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5B33-EECA-E345-9FC2-5E3742DA8662}" type="datetimeFigureOut">
              <a:rPr lang="sv-SE"/>
              <a:pPr>
                <a:defRPr/>
              </a:pPr>
              <a:t>2020-02-25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EEA7A-7F54-C54C-9238-1EB7BEBF071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951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38DA4-4B74-C74A-B8A1-DD880CE558F0}" type="datetimeFigureOut">
              <a:rPr lang="sv-SE"/>
              <a:pPr>
                <a:defRPr/>
              </a:pPr>
              <a:t>2020-02-25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B875A-7E3D-0443-9013-E101C48B941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603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24A09-12D6-8B4E-98F3-4BA6832EECD1}" type="datetimeFigureOut">
              <a:rPr lang="sv-SE"/>
              <a:pPr>
                <a:defRPr/>
              </a:pPr>
              <a:t>2020-02-25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0808A-FE97-F642-AE32-0956871E6A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3947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DF713-572D-A642-BD96-714C491B39B9}" type="datetimeFigureOut">
              <a:rPr lang="sv-SE"/>
              <a:pPr>
                <a:defRPr/>
              </a:pPr>
              <a:t>2020-02-25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49861-0C9A-054D-8316-620ACEEFE4A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156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74A14-4AC4-0549-A2A1-49962690A6FC}" type="datetimeFigureOut">
              <a:rPr lang="sv-SE"/>
              <a:pPr>
                <a:defRPr/>
              </a:pPr>
              <a:t>2020-02-25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89EA-5345-DD4E-959E-6FC96FAD32E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290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1EE72-BBC9-2D4F-A7CD-2EC8A9D83FA0}" type="datetimeFigureOut">
              <a:rPr lang="sv-SE"/>
              <a:pPr>
                <a:defRPr/>
              </a:pPr>
              <a:t>2020-02-25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E7E18-F6BC-7B4E-AE79-3DBEA6BE442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855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5FB39-7D05-0B46-83B1-C0B075E3D694}" type="datetimeFigureOut">
              <a:rPr lang="sv-SE"/>
              <a:pPr>
                <a:defRPr/>
              </a:pPr>
              <a:t>2020-02-25</a:t>
            </a:fld>
            <a:endParaRPr lang="sv-SE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54E4-1D05-2A40-8403-5ABBD367CEB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877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FE0B0-A13C-864E-A67E-7AADEA49CF3F}" type="datetimeFigureOut">
              <a:rPr lang="sv-SE"/>
              <a:pPr>
                <a:defRPr/>
              </a:pPr>
              <a:t>2020-02-25</a:t>
            </a:fld>
            <a:endParaRPr lang="sv-SE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4A15A-C074-D74E-9645-F192FF98BBB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130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367F1-8986-7245-BE40-7A57AE6D5A19}" type="datetimeFigureOut">
              <a:rPr lang="sv-SE"/>
              <a:pPr>
                <a:defRPr/>
              </a:pPr>
              <a:t>2020-02-25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FD5CC-B87A-8E47-B35A-7343D208697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804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B13CD-EC39-DD46-B609-1E197898BCFA}" type="datetimeFigureOut">
              <a:rPr lang="sv-SE"/>
              <a:pPr>
                <a:defRPr/>
              </a:pPr>
              <a:t>2020-02-25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5C7F7-9DAB-C748-A4CA-3B304A3A903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694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69752-66C0-9E4A-BC55-E9F6C092E643}" type="datetimeFigureOut">
              <a:rPr lang="sv-SE"/>
              <a:pPr>
                <a:defRPr/>
              </a:pPr>
              <a:t>2020-02-25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925A1-3E2C-B244-A610-751995A75D5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731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614604-6435-414E-8A45-CE1C215ECEE3}" type="datetimeFigureOut">
              <a:rPr lang="sv-SE"/>
              <a:pPr>
                <a:defRPr/>
              </a:pPr>
              <a:t>2020-02-25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53BB1D-EC68-6A47-B5DF-5146973758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13" Type="http://schemas.openxmlformats.org/officeDocument/2006/relationships/image" Target="../media/image30.png"/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12" Type="http://schemas.openxmlformats.org/officeDocument/2006/relationships/image" Target="../media/image2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iff"/><Relationship Id="rId11" Type="http://schemas.openxmlformats.org/officeDocument/2006/relationships/image" Target="../media/image28.png"/><Relationship Id="rId5" Type="http://schemas.openxmlformats.org/officeDocument/2006/relationships/image" Target="../media/image21.tiff"/><Relationship Id="rId10" Type="http://schemas.openxmlformats.org/officeDocument/2006/relationships/image" Target="../media/image27.png"/><Relationship Id="rId4" Type="http://schemas.openxmlformats.org/officeDocument/2006/relationships/image" Target="../media/image20.tiff"/><Relationship Id="rId9" Type="http://schemas.openxmlformats.org/officeDocument/2006/relationships/image" Target="../media/image2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ruta 34"/>
          <p:cNvSpPr txBox="1"/>
          <p:nvPr/>
        </p:nvSpPr>
        <p:spPr>
          <a:xfrm>
            <a:off x="2444638" y="1848823"/>
            <a:ext cx="430892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Är det något av påståendena som stämmer?</a:t>
            </a:r>
          </a:p>
        </p:txBody>
      </p:sp>
      <p:grpSp>
        <p:nvGrpSpPr>
          <p:cNvPr id="42" name="Grupp 41"/>
          <p:cNvGrpSpPr/>
          <p:nvPr/>
        </p:nvGrpSpPr>
        <p:grpSpPr>
          <a:xfrm>
            <a:off x="490235" y="2834028"/>
            <a:ext cx="1626664" cy="1888720"/>
            <a:chOff x="416811" y="3869960"/>
            <a:chExt cx="1626664" cy="1888720"/>
          </a:xfrm>
        </p:grpSpPr>
        <p:sp>
          <p:nvSpPr>
            <p:cNvPr id="17" name="Ellips 16"/>
            <p:cNvSpPr/>
            <p:nvPr/>
          </p:nvSpPr>
          <p:spPr>
            <a:xfrm>
              <a:off x="416812" y="3869960"/>
              <a:ext cx="1626663" cy="1105920"/>
            </a:xfrm>
            <a:prstGeom prst="wedgeEllipseCallout">
              <a:avLst>
                <a:gd name="adj1" fmla="val -36622"/>
                <a:gd name="adj2" fmla="val 64844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v-SE" dirty="0"/>
                <a:t>Jag tror att den är 1,5 : 1.  </a:t>
              </a:r>
            </a:p>
          </p:txBody>
        </p:sp>
        <p:sp>
          <p:nvSpPr>
            <p:cNvPr id="36" name="textruta 35"/>
            <p:cNvSpPr txBox="1"/>
            <p:nvPr/>
          </p:nvSpPr>
          <p:spPr>
            <a:xfrm>
              <a:off x="416811" y="5235460"/>
              <a:ext cx="438516" cy="5232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A</a:t>
              </a:r>
            </a:p>
          </p:txBody>
        </p:sp>
      </p:grpSp>
      <p:grpSp>
        <p:nvGrpSpPr>
          <p:cNvPr id="43" name="Grupp 42"/>
          <p:cNvGrpSpPr/>
          <p:nvPr/>
        </p:nvGrpSpPr>
        <p:grpSpPr>
          <a:xfrm>
            <a:off x="999619" y="4015586"/>
            <a:ext cx="3882628" cy="2107171"/>
            <a:chOff x="1518733" y="4065264"/>
            <a:chExt cx="3882628" cy="2107171"/>
          </a:xfrm>
        </p:grpSpPr>
        <p:sp>
          <p:nvSpPr>
            <p:cNvPr id="18" name="Ellips 17"/>
            <p:cNvSpPr/>
            <p:nvPr/>
          </p:nvSpPr>
          <p:spPr>
            <a:xfrm>
              <a:off x="1518733" y="4065264"/>
              <a:ext cx="3882628" cy="1418727"/>
            </a:xfrm>
            <a:prstGeom prst="wedgeEllipseCallout">
              <a:avLst>
                <a:gd name="adj1" fmla="val -37332"/>
                <a:gd name="adj2" fmla="val 60820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v-SE" dirty="0"/>
                <a:t>Eftersom areaskalan är kvadraten på längdskalan så måste man väl kvadrera. Man får då 1,5</a:t>
              </a:r>
              <a:r>
                <a:rPr lang="sv-SE" baseline="30000" dirty="0"/>
                <a:t>2</a:t>
              </a:r>
              <a:r>
                <a:rPr lang="sv-SE" dirty="0"/>
                <a:t> : 1,5</a:t>
              </a:r>
              <a:r>
                <a:rPr lang="sv-SE" baseline="30000" dirty="0"/>
                <a:t>2</a:t>
              </a:r>
              <a:r>
                <a:rPr lang="sv-SE" dirty="0"/>
                <a:t>. </a:t>
              </a:r>
            </a:p>
          </p:txBody>
        </p:sp>
        <p:sp>
          <p:nvSpPr>
            <p:cNvPr id="37" name="textruta 36"/>
            <p:cNvSpPr txBox="1"/>
            <p:nvPr/>
          </p:nvSpPr>
          <p:spPr>
            <a:xfrm>
              <a:off x="1528354" y="5649215"/>
              <a:ext cx="438516" cy="5232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</a:t>
              </a:r>
            </a:p>
          </p:txBody>
        </p:sp>
      </p:grpSp>
      <p:grpSp>
        <p:nvGrpSpPr>
          <p:cNvPr id="44" name="Grupp 43"/>
          <p:cNvGrpSpPr/>
          <p:nvPr/>
        </p:nvGrpSpPr>
        <p:grpSpPr>
          <a:xfrm>
            <a:off x="3597409" y="2818635"/>
            <a:ext cx="4754556" cy="1484578"/>
            <a:chOff x="3701212" y="3935654"/>
            <a:chExt cx="4754556" cy="1484578"/>
          </a:xfrm>
        </p:grpSpPr>
        <p:sp>
          <p:nvSpPr>
            <p:cNvPr id="19" name="Ellips 18"/>
            <p:cNvSpPr/>
            <p:nvPr/>
          </p:nvSpPr>
          <p:spPr>
            <a:xfrm>
              <a:off x="3701212" y="3935654"/>
              <a:ext cx="4742030" cy="861850"/>
            </a:xfrm>
            <a:prstGeom prst="wedgeEllipseCallout">
              <a:avLst>
                <a:gd name="adj1" fmla="val 38696"/>
                <a:gd name="adj2" fmla="val 74613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v-SE" dirty="0"/>
                <a:t>Det går inte att veta. Det beror på hur stor kvadraten är från början. </a:t>
              </a:r>
            </a:p>
          </p:txBody>
        </p:sp>
        <p:sp>
          <p:nvSpPr>
            <p:cNvPr id="38" name="textruta 37"/>
            <p:cNvSpPr txBox="1"/>
            <p:nvPr/>
          </p:nvSpPr>
          <p:spPr>
            <a:xfrm>
              <a:off x="8017252" y="4897012"/>
              <a:ext cx="438516" cy="5232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D</a:t>
              </a:r>
            </a:p>
          </p:txBody>
        </p:sp>
      </p:grpSp>
      <p:grpSp>
        <p:nvGrpSpPr>
          <p:cNvPr id="45" name="Grupp 44"/>
          <p:cNvGrpSpPr/>
          <p:nvPr/>
        </p:nvGrpSpPr>
        <p:grpSpPr>
          <a:xfrm>
            <a:off x="5157820" y="4237346"/>
            <a:ext cx="1945656" cy="1885411"/>
            <a:chOff x="6216312" y="3225578"/>
            <a:chExt cx="1945656" cy="1885411"/>
          </a:xfrm>
        </p:grpSpPr>
        <p:sp>
          <p:nvSpPr>
            <p:cNvPr id="20" name="Ellips 19"/>
            <p:cNvSpPr/>
            <p:nvPr/>
          </p:nvSpPr>
          <p:spPr>
            <a:xfrm>
              <a:off x="6216312" y="3225578"/>
              <a:ext cx="1681391" cy="1196967"/>
            </a:xfrm>
            <a:prstGeom prst="wedgeEllipseCallout">
              <a:avLst>
                <a:gd name="adj1" fmla="val 41011"/>
                <a:gd name="adj2" fmla="val 53898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v-SE" dirty="0"/>
                <a:t>I så fall är areaskalan </a:t>
              </a:r>
            </a:p>
            <a:p>
              <a:r>
                <a:rPr lang="sv-SE" dirty="0"/>
                <a:t>1: 2,25. </a:t>
              </a:r>
            </a:p>
          </p:txBody>
        </p:sp>
        <p:sp>
          <p:nvSpPr>
            <p:cNvPr id="39" name="textruta 38"/>
            <p:cNvSpPr txBox="1"/>
            <p:nvPr/>
          </p:nvSpPr>
          <p:spPr>
            <a:xfrm>
              <a:off x="7723452" y="4587769"/>
              <a:ext cx="438516" cy="52322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</a:t>
              </a:r>
            </a:p>
          </p:txBody>
        </p:sp>
      </p:grpSp>
      <p:sp>
        <p:nvSpPr>
          <p:cNvPr id="55" name="textruta 54"/>
          <p:cNvSpPr txBox="1"/>
          <p:nvPr/>
        </p:nvSpPr>
        <p:spPr>
          <a:xfrm>
            <a:off x="2661016" y="140188"/>
            <a:ext cx="444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Vems påstående stämmer?</a:t>
            </a:r>
          </a:p>
        </p:txBody>
      </p:sp>
      <p:sp>
        <p:nvSpPr>
          <p:cNvPr id="32" name="textruta 31"/>
          <p:cNvSpPr txBox="1"/>
          <p:nvPr/>
        </p:nvSpPr>
        <p:spPr>
          <a:xfrm>
            <a:off x="2303089" y="906526"/>
            <a:ext cx="4592028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Alla sidor i en kvadrat ökar med 50 % så att det bildas en ny kvadrat. Vilken är areaskalan? </a:t>
            </a:r>
          </a:p>
        </p:txBody>
      </p:sp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7">
            <a:extLst>
              <a:ext uri="{FF2B5EF4-FFF2-40B4-BE49-F238E27FC236}">
                <a16:creationId xmlns:a16="http://schemas.microsoft.com/office/drawing/2014/main" id="{29CE4595-1A90-8C47-B77E-324571D2286D}"/>
              </a:ext>
            </a:extLst>
          </p:cNvPr>
          <p:cNvSpPr txBox="1"/>
          <p:nvPr/>
        </p:nvSpPr>
        <p:spPr>
          <a:xfrm>
            <a:off x="1542584" y="412618"/>
            <a:ext cx="4533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a)  Vi ritar en rektangel runt om triangeln.</a:t>
            </a:r>
          </a:p>
          <a:p>
            <a:r>
              <a:rPr lang="sv-SE" dirty="0"/>
              <a:t>      Triangelns area räknar vi ut genom att ta</a:t>
            </a:r>
          </a:p>
          <a:p>
            <a:r>
              <a:rPr lang="sv-SE" dirty="0"/>
              <a:t>      omgivande rektangelns area subtraherat</a:t>
            </a:r>
          </a:p>
          <a:p>
            <a:r>
              <a:rPr lang="sv-SE" dirty="0"/>
              <a:t>      med de tre trianglarnas areor.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6ACDBAF-BB49-5B4A-BB94-C3836748251A}"/>
              </a:ext>
            </a:extLst>
          </p:cNvPr>
          <p:cNvSpPr txBox="1"/>
          <p:nvPr/>
        </p:nvSpPr>
        <p:spPr>
          <a:xfrm>
            <a:off x="766513" y="367996"/>
            <a:ext cx="429875" cy="40011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5.</a:t>
            </a: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ADD93489-99C8-4241-B9B5-964CA4C1C4CB}"/>
              </a:ext>
            </a:extLst>
          </p:cNvPr>
          <p:cNvGrpSpPr/>
          <p:nvPr/>
        </p:nvGrpSpPr>
        <p:grpSpPr>
          <a:xfrm>
            <a:off x="6329730" y="367996"/>
            <a:ext cx="1936054" cy="2451970"/>
            <a:chOff x="1771650" y="164542"/>
            <a:chExt cx="5600700" cy="6629400"/>
          </a:xfrm>
        </p:grpSpPr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id="{78877933-84CF-C54C-A6CF-DAA2798EC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1650" y="164542"/>
              <a:ext cx="5600700" cy="6629400"/>
            </a:xfrm>
            <a:prstGeom prst="rect">
              <a:avLst/>
            </a:prstGeom>
          </p:spPr>
        </p:pic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2BA1FD46-9EB3-2348-A52E-15ED67E9B613}"/>
                </a:ext>
              </a:extLst>
            </p:cNvPr>
            <p:cNvSpPr/>
            <p:nvPr/>
          </p:nvSpPr>
          <p:spPr>
            <a:xfrm>
              <a:off x="3949002" y="2733151"/>
              <a:ext cx="437103" cy="4371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5A2E108E-1741-7944-946B-3942966E1344}"/>
                </a:ext>
              </a:extLst>
            </p:cNvPr>
            <p:cNvSpPr/>
            <p:nvPr/>
          </p:nvSpPr>
          <p:spPr>
            <a:xfrm>
              <a:off x="5132300" y="3125036"/>
              <a:ext cx="590236" cy="6481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B865F3F6-64BD-7D4F-BAAA-51FB4B01CCA7}"/>
                </a:ext>
              </a:extLst>
            </p:cNvPr>
            <p:cNvSpPr/>
            <p:nvPr/>
          </p:nvSpPr>
          <p:spPr>
            <a:xfrm>
              <a:off x="4386105" y="3987309"/>
              <a:ext cx="590236" cy="6481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5" name="textruta 14">
            <a:extLst>
              <a:ext uri="{FF2B5EF4-FFF2-40B4-BE49-F238E27FC236}">
                <a16:creationId xmlns:a16="http://schemas.microsoft.com/office/drawing/2014/main" id="{3223C6DC-6200-6A48-AF5F-753129EB3240}"/>
              </a:ext>
            </a:extLst>
          </p:cNvPr>
          <p:cNvSpPr txBox="1"/>
          <p:nvPr/>
        </p:nvSpPr>
        <p:spPr>
          <a:xfrm>
            <a:off x="1542584" y="1717088"/>
            <a:ext cx="4976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b) (20 – 4 – 4,5 – 2,5) cm = </a:t>
            </a:r>
            <a:r>
              <a:rPr lang="sv-SE"/>
              <a:t>9 cm</a:t>
            </a:r>
            <a:endParaRPr lang="sv-SE" baseline="30000" dirty="0"/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9045A2FB-EE52-1342-8952-9EDFF34A21C9}"/>
              </a:ext>
            </a:extLst>
          </p:cNvPr>
          <p:cNvSpPr txBox="1"/>
          <p:nvPr/>
        </p:nvSpPr>
        <p:spPr>
          <a:xfrm>
            <a:off x="1548138" y="2190561"/>
            <a:ext cx="3405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c) Längden av triangelns sidor kan   </a:t>
            </a:r>
          </a:p>
          <a:p>
            <a:r>
              <a:rPr lang="sv-SE" dirty="0"/>
              <a:t>    beräknas med Pythagoras sats.</a:t>
            </a:r>
          </a:p>
        </p:txBody>
      </p:sp>
      <p:grpSp>
        <p:nvGrpSpPr>
          <p:cNvPr id="20" name="Grupp 19">
            <a:extLst>
              <a:ext uri="{FF2B5EF4-FFF2-40B4-BE49-F238E27FC236}">
                <a16:creationId xmlns:a16="http://schemas.microsoft.com/office/drawing/2014/main" id="{99B6086F-D086-704D-9328-703581845083}"/>
              </a:ext>
            </a:extLst>
          </p:cNvPr>
          <p:cNvGrpSpPr/>
          <p:nvPr/>
        </p:nvGrpSpPr>
        <p:grpSpPr>
          <a:xfrm>
            <a:off x="4195662" y="3150607"/>
            <a:ext cx="1250851" cy="686312"/>
            <a:chOff x="1114424" y="2893598"/>
            <a:chExt cx="6670678" cy="3416300"/>
          </a:xfrm>
        </p:grpSpPr>
        <p:pic>
          <p:nvPicPr>
            <p:cNvPr id="17" name="Bildobjekt 16">
              <a:extLst>
                <a:ext uri="{FF2B5EF4-FFF2-40B4-BE49-F238E27FC236}">
                  <a16:creationId xmlns:a16="http://schemas.microsoft.com/office/drawing/2014/main" id="{5E298433-0C1E-5149-BAD2-BDE26A404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564"/>
            <a:stretch/>
          </p:blipFill>
          <p:spPr>
            <a:xfrm>
              <a:off x="1114424" y="2893598"/>
              <a:ext cx="6670675" cy="3416300"/>
            </a:xfrm>
            <a:prstGeom prst="rect">
              <a:avLst/>
            </a:prstGeom>
          </p:spPr>
        </p:pic>
        <p:sp>
          <p:nvSpPr>
            <p:cNvPr id="18" name="Rätvinklig triangel 17">
              <a:extLst>
                <a:ext uri="{FF2B5EF4-FFF2-40B4-BE49-F238E27FC236}">
                  <a16:creationId xmlns:a16="http://schemas.microsoft.com/office/drawing/2014/main" id="{0AC7375F-9705-A141-A219-BB68B0760EA3}"/>
                </a:ext>
              </a:extLst>
            </p:cNvPr>
            <p:cNvSpPr/>
            <p:nvPr/>
          </p:nvSpPr>
          <p:spPr>
            <a:xfrm rot="16200000" flipH="1">
              <a:off x="2796173" y="1211849"/>
              <a:ext cx="3307180" cy="6670678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5A48ED6A-87D9-4C4B-9ABB-D1E53B17B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2697" y="3587750"/>
              <a:ext cx="1041400" cy="939800"/>
            </a:xfrm>
            <a:prstGeom prst="rect">
              <a:avLst/>
            </a:prstGeom>
          </p:spPr>
        </p:pic>
      </p:grpSp>
      <p:grpSp>
        <p:nvGrpSpPr>
          <p:cNvPr id="24" name="Grupp 23">
            <a:extLst>
              <a:ext uri="{FF2B5EF4-FFF2-40B4-BE49-F238E27FC236}">
                <a16:creationId xmlns:a16="http://schemas.microsoft.com/office/drawing/2014/main" id="{B915B883-4E1E-9942-86C0-E37EF0AE1A2C}"/>
              </a:ext>
            </a:extLst>
          </p:cNvPr>
          <p:cNvGrpSpPr/>
          <p:nvPr/>
        </p:nvGrpSpPr>
        <p:grpSpPr>
          <a:xfrm>
            <a:off x="7236361" y="2983400"/>
            <a:ext cx="402337" cy="1573200"/>
            <a:chOff x="6884234" y="2190561"/>
            <a:chExt cx="985012" cy="3845990"/>
          </a:xfrm>
        </p:grpSpPr>
        <p:pic>
          <p:nvPicPr>
            <p:cNvPr id="21" name="Bildobjekt 20">
              <a:extLst>
                <a:ext uri="{FF2B5EF4-FFF2-40B4-BE49-F238E27FC236}">
                  <a16:creationId xmlns:a16="http://schemas.microsoft.com/office/drawing/2014/main" id="{3FEB67BE-1F81-7343-A319-8FADC6704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2399" y="2190561"/>
              <a:ext cx="786847" cy="3845990"/>
            </a:xfrm>
            <a:prstGeom prst="rect">
              <a:avLst/>
            </a:prstGeom>
          </p:spPr>
        </p:pic>
        <p:sp>
          <p:nvSpPr>
            <p:cNvPr id="22" name="Rätvinklig triangel 21">
              <a:extLst>
                <a:ext uri="{FF2B5EF4-FFF2-40B4-BE49-F238E27FC236}">
                  <a16:creationId xmlns:a16="http://schemas.microsoft.com/office/drawing/2014/main" id="{A5BECE8B-A83F-7B4D-A822-7A1C415FEDE4}"/>
                </a:ext>
              </a:extLst>
            </p:cNvPr>
            <p:cNvSpPr/>
            <p:nvPr/>
          </p:nvSpPr>
          <p:spPr>
            <a:xfrm>
              <a:off x="7082398" y="2190561"/>
              <a:ext cx="734691" cy="3845990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id="{CADD7DD8-9AEA-F241-A22F-93D62D530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478"/>
            <a:stretch/>
          </p:blipFill>
          <p:spPr>
            <a:xfrm>
              <a:off x="6884234" y="3711541"/>
              <a:ext cx="455078" cy="652987"/>
            </a:xfrm>
            <a:prstGeom prst="rect">
              <a:avLst/>
            </a:prstGeom>
          </p:spPr>
        </p:pic>
      </p:grpSp>
      <p:grpSp>
        <p:nvGrpSpPr>
          <p:cNvPr id="28" name="Grupp 27">
            <a:extLst>
              <a:ext uri="{FF2B5EF4-FFF2-40B4-BE49-F238E27FC236}">
                <a16:creationId xmlns:a16="http://schemas.microsoft.com/office/drawing/2014/main" id="{989B39BE-E4BB-904B-A8D9-D90D389E1D15}"/>
              </a:ext>
            </a:extLst>
          </p:cNvPr>
          <p:cNvGrpSpPr/>
          <p:nvPr/>
        </p:nvGrpSpPr>
        <p:grpSpPr>
          <a:xfrm>
            <a:off x="3686260" y="4879185"/>
            <a:ext cx="885740" cy="948983"/>
            <a:chOff x="394408" y="2117198"/>
            <a:chExt cx="4094143" cy="4025903"/>
          </a:xfrm>
        </p:grpSpPr>
        <p:pic>
          <p:nvPicPr>
            <p:cNvPr id="25" name="Bildobjekt 24">
              <a:extLst>
                <a:ext uri="{FF2B5EF4-FFF2-40B4-BE49-F238E27FC236}">
                  <a16:creationId xmlns:a16="http://schemas.microsoft.com/office/drawing/2014/main" id="{6754EBDF-D95E-E34F-B78C-7E47EE5D7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4408" y="2117198"/>
              <a:ext cx="4013200" cy="4025900"/>
            </a:xfrm>
            <a:prstGeom prst="rect">
              <a:avLst/>
            </a:prstGeom>
          </p:spPr>
        </p:pic>
        <p:sp>
          <p:nvSpPr>
            <p:cNvPr id="26" name="Rätvinklig triangel 25">
              <a:extLst>
                <a:ext uri="{FF2B5EF4-FFF2-40B4-BE49-F238E27FC236}">
                  <a16:creationId xmlns:a16="http://schemas.microsoft.com/office/drawing/2014/main" id="{E7CC5884-C0DB-F347-B8FD-DD861AEB79A4}"/>
                </a:ext>
              </a:extLst>
            </p:cNvPr>
            <p:cNvSpPr/>
            <p:nvPr/>
          </p:nvSpPr>
          <p:spPr>
            <a:xfrm rot="16200000">
              <a:off x="504442" y="2158991"/>
              <a:ext cx="3983316" cy="398490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27" name="Bildobjekt 26">
              <a:extLst>
                <a:ext uri="{FF2B5EF4-FFF2-40B4-BE49-F238E27FC236}">
                  <a16:creationId xmlns:a16="http://schemas.microsoft.com/office/drawing/2014/main" id="{18733B28-64F0-654C-BEB8-E848ACFE1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68682" y="4347441"/>
              <a:ext cx="635000" cy="749300"/>
            </a:xfrm>
            <a:prstGeom prst="rect">
              <a:avLst/>
            </a:prstGeom>
          </p:spPr>
        </p:pic>
      </p:grpSp>
      <p:pic>
        <p:nvPicPr>
          <p:cNvPr id="30" name="Bildobjekt 29">
            <a:extLst>
              <a:ext uri="{FF2B5EF4-FFF2-40B4-BE49-F238E27FC236}">
                <a16:creationId xmlns:a16="http://schemas.microsoft.com/office/drawing/2014/main" id="{12FE6B44-F81F-E44C-84A6-0CB4BAA187B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87603" y="2857378"/>
            <a:ext cx="1874040" cy="2340914"/>
          </a:xfrm>
          <a:prstGeom prst="rect">
            <a:avLst/>
          </a:prstGeom>
        </p:spPr>
      </p:pic>
      <p:sp>
        <p:nvSpPr>
          <p:cNvPr id="31" name="textruta 30">
            <a:extLst>
              <a:ext uri="{FF2B5EF4-FFF2-40B4-BE49-F238E27FC236}">
                <a16:creationId xmlns:a16="http://schemas.microsoft.com/office/drawing/2014/main" id="{115D056F-774E-7443-A24C-6FED8D72AC2C}"/>
              </a:ext>
            </a:extLst>
          </p:cNvPr>
          <p:cNvSpPr txBox="1"/>
          <p:nvPr/>
        </p:nvSpPr>
        <p:spPr>
          <a:xfrm>
            <a:off x="4561905" y="3791704"/>
            <a:ext cx="353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4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72444E1C-F969-2541-9623-4695FF07FD33}"/>
              </a:ext>
            </a:extLst>
          </p:cNvPr>
          <p:cNvSpPr txBox="1"/>
          <p:nvPr/>
        </p:nvSpPr>
        <p:spPr>
          <a:xfrm>
            <a:off x="3891597" y="3309097"/>
            <a:ext cx="353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</a:t>
            </a: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21E1541B-37D9-CF49-B757-797585836A2A}"/>
              </a:ext>
            </a:extLst>
          </p:cNvPr>
          <p:cNvSpPr txBox="1"/>
          <p:nvPr/>
        </p:nvSpPr>
        <p:spPr>
          <a:xfrm>
            <a:off x="3619578" y="4216210"/>
            <a:ext cx="134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/>
              <a:t>x</a:t>
            </a:r>
            <a:r>
              <a:rPr lang="sv-SE" baseline="30000" dirty="0"/>
              <a:t>2</a:t>
            </a:r>
            <a:r>
              <a:rPr lang="sv-SE" dirty="0"/>
              <a:t> = 4</a:t>
            </a:r>
            <a:r>
              <a:rPr lang="sv-SE" baseline="30000" dirty="0"/>
              <a:t>2</a:t>
            </a:r>
            <a:r>
              <a:rPr lang="sv-SE" dirty="0"/>
              <a:t> + 2</a:t>
            </a:r>
            <a:r>
              <a:rPr lang="sv-SE" baseline="30000" dirty="0"/>
              <a:t>2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ruta 33">
                <a:extLst>
                  <a:ext uri="{FF2B5EF4-FFF2-40B4-BE49-F238E27FC236}">
                    <a16:creationId xmlns:a16="http://schemas.microsoft.com/office/drawing/2014/main" id="{C83C55AB-1968-6547-A79B-E70E5E773999}"/>
                  </a:ext>
                </a:extLst>
              </p:cNvPr>
              <p:cNvSpPr txBox="1"/>
              <p:nvPr/>
            </p:nvSpPr>
            <p:spPr>
              <a:xfrm>
                <a:off x="4915526" y="4189215"/>
                <a:ext cx="1343658" cy="39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i="1" dirty="0"/>
                  <a:t>x </a:t>
                </a:r>
                <a:r>
                  <a:rPr lang="sv-SE" dirty="0"/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sv-SE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20</m:t>
                        </m:r>
                        <m:r>
                          <a:rPr lang="sv-SE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</m:oMath>
                </a14:m>
                <a:endParaRPr lang="sv-SE" dirty="0"/>
              </a:p>
            </p:txBody>
          </p:sp>
        </mc:Choice>
        <mc:Fallback xmlns="">
          <p:sp>
            <p:nvSpPr>
              <p:cNvPr id="34" name="textruta 33">
                <a:extLst>
                  <a:ext uri="{FF2B5EF4-FFF2-40B4-BE49-F238E27FC236}">
                    <a16:creationId xmlns:a16="http://schemas.microsoft.com/office/drawing/2014/main" id="{C83C55AB-1968-6547-A79B-E70E5E773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5526" y="4189215"/>
                <a:ext cx="1343658" cy="396327"/>
              </a:xfrm>
              <a:prstGeom prst="rect">
                <a:avLst/>
              </a:prstGeom>
              <a:blipFill>
                <a:blip r:embed="rId10"/>
                <a:stretch>
                  <a:fillRect l="-2804" b="-21875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ruta 34">
            <a:extLst>
              <a:ext uri="{FF2B5EF4-FFF2-40B4-BE49-F238E27FC236}">
                <a16:creationId xmlns:a16="http://schemas.microsoft.com/office/drawing/2014/main" id="{6A87B78D-187C-5645-A8A7-CE474D906027}"/>
              </a:ext>
            </a:extLst>
          </p:cNvPr>
          <p:cNvSpPr txBox="1"/>
          <p:nvPr/>
        </p:nvSpPr>
        <p:spPr>
          <a:xfrm>
            <a:off x="7671478" y="3482856"/>
            <a:ext cx="353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5</a:t>
            </a: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B8BD90D2-7462-4C4E-96F2-BE37A79DF1F6}"/>
              </a:ext>
            </a:extLst>
          </p:cNvPr>
          <p:cNvSpPr txBox="1"/>
          <p:nvPr/>
        </p:nvSpPr>
        <p:spPr>
          <a:xfrm>
            <a:off x="7317303" y="2670779"/>
            <a:ext cx="353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1</a:t>
            </a:r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84ECDBA6-659D-E94A-95AC-B5307FA3AF45}"/>
              </a:ext>
            </a:extLst>
          </p:cNvPr>
          <p:cNvSpPr txBox="1"/>
          <p:nvPr/>
        </p:nvSpPr>
        <p:spPr>
          <a:xfrm>
            <a:off x="6412739" y="4630013"/>
            <a:ext cx="134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/>
              <a:t>y</a:t>
            </a:r>
            <a:r>
              <a:rPr lang="sv-SE" baseline="30000" dirty="0"/>
              <a:t>2</a:t>
            </a:r>
            <a:r>
              <a:rPr lang="sv-SE" dirty="0"/>
              <a:t> = 5</a:t>
            </a:r>
            <a:r>
              <a:rPr lang="sv-SE" baseline="30000" dirty="0"/>
              <a:t>2</a:t>
            </a:r>
            <a:r>
              <a:rPr lang="sv-SE" dirty="0"/>
              <a:t> + 1</a:t>
            </a:r>
            <a:r>
              <a:rPr lang="sv-SE" baseline="30000" dirty="0"/>
              <a:t>2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ruta 37">
                <a:extLst>
                  <a:ext uri="{FF2B5EF4-FFF2-40B4-BE49-F238E27FC236}">
                    <a16:creationId xmlns:a16="http://schemas.microsoft.com/office/drawing/2014/main" id="{49A60314-99E4-9344-983A-25FE5755DD80}"/>
                  </a:ext>
                </a:extLst>
              </p:cNvPr>
              <p:cNvSpPr txBox="1"/>
              <p:nvPr/>
            </p:nvSpPr>
            <p:spPr>
              <a:xfrm>
                <a:off x="7708687" y="4603018"/>
                <a:ext cx="1343658" cy="39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i="1" dirty="0"/>
                  <a:t>y </a:t>
                </a:r>
                <a:r>
                  <a:rPr lang="sv-SE" dirty="0"/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sv-SE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26</m:t>
                        </m:r>
                        <m:r>
                          <a:rPr lang="sv-SE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</m:oMath>
                </a14:m>
                <a:endParaRPr lang="sv-SE" dirty="0"/>
              </a:p>
            </p:txBody>
          </p:sp>
        </mc:Choice>
        <mc:Fallback xmlns="">
          <p:sp>
            <p:nvSpPr>
              <p:cNvPr id="38" name="textruta 37">
                <a:extLst>
                  <a:ext uri="{FF2B5EF4-FFF2-40B4-BE49-F238E27FC236}">
                    <a16:creationId xmlns:a16="http://schemas.microsoft.com/office/drawing/2014/main" id="{49A60314-99E4-9344-983A-25FE5755D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687" y="4603018"/>
                <a:ext cx="1343658" cy="396327"/>
              </a:xfrm>
              <a:prstGeom prst="rect">
                <a:avLst/>
              </a:prstGeom>
              <a:blipFill>
                <a:blip r:embed="rId11"/>
                <a:stretch>
                  <a:fillRect l="-3738" b="-21212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ruta 40">
            <a:extLst>
              <a:ext uri="{FF2B5EF4-FFF2-40B4-BE49-F238E27FC236}">
                <a16:creationId xmlns:a16="http://schemas.microsoft.com/office/drawing/2014/main" id="{29B34369-D4E0-6A49-B42B-FEBB018C526F}"/>
              </a:ext>
            </a:extLst>
          </p:cNvPr>
          <p:cNvSpPr txBox="1"/>
          <p:nvPr/>
        </p:nvSpPr>
        <p:spPr>
          <a:xfrm>
            <a:off x="3442767" y="5138578"/>
            <a:ext cx="353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3</a:t>
            </a:r>
          </a:p>
        </p:txBody>
      </p:sp>
      <p:sp>
        <p:nvSpPr>
          <p:cNvPr id="42" name="textruta 41">
            <a:extLst>
              <a:ext uri="{FF2B5EF4-FFF2-40B4-BE49-F238E27FC236}">
                <a16:creationId xmlns:a16="http://schemas.microsoft.com/office/drawing/2014/main" id="{96F2850A-6A00-6646-A2B8-3B6661801496}"/>
              </a:ext>
            </a:extLst>
          </p:cNvPr>
          <p:cNvSpPr txBox="1"/>
          <p:nvPr/>
        </p:nvSpPr>
        <p:spPr>
          <a:xfrm>
            <a:off x="4016985" y="4583833"/>
            <a:ext cx="353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3</a:t>
            </a:r>
          </a:p>
        </p:txBody>
      </p:sp>
      <p:sp>
        <p:nvSpPr>
          <p:cNvPr id="43" name="textruta 42">
            <a:extLst>
              <a:ext uri="{FF2B5EF4-FFF2-40B4-BE49-F238E27FC236}">
                <a16:creationId xmlns:a16="http://schemas.microsoft.com/office/drawing/2014/main" id="{0350EEC3-AB08-4A49-A6B2-B751130FC6B5}"/>
              </a:ext>
            </a:extLst>
          </p:cNvPr>
          <p:cNvSpPr txBox="1"/>
          <p:nvPr/>
        </p:nvSpPr>
        <p:spPr>
          <a:xfrm>
            <a:off x="4581356" y="5242155"/>
            <a:ext cx="134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/>
              <a:t>z</a:t>
            </a:r>
            <a:r>
              <a:rPr lang="sv-SE" baseline="30000" dirty="0"/>
              <a:t>2</a:t>
            </a:r>
            <a:r>
              <a:rPr lang="sv-SE" dirty="0"/>
              <a:t> = 3</a:t>
            </a:r>
            <a:r>
              <a:rPr lang="sv-SE" baseline="30000" dirty="0"/>
              <a:t>2</a:t>
            </a:r>
            <a:r>
              <a:rPr lang="sv-SE" dirty="0"/>
              <a:t> + 3</a:t>
            </a:r>
            <a:r>
              <a:rPr lang="sv-SE" baseline="30000" dirty="0"/>
              <a:t>2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ruta 43">
                <a:extLst>
                  <a:ext uri="{FF2B5EF4-FFF2-40B4-BE49-F238E27FC236}">
                    <a16:creationId xmlns:a16="http://schemas.microsoft.com/office/drawing/2014/main" id="{971D5639-1593-A14F-9401-0E4D46166803}"/>
                  </a:ext>
                </a:extLst>
              </p:cNvPr>
              <p:cNvSpPr txBox="1"/>
              <p:nvPr/>
            </p:nvSpPr>
            <p:spPr>
              <a:xfrm>
                <a:off x="5877304" y="5215160"/>
                <a:ext cx="1343658" cy="407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i="1" dirty="0"/>
                  <a:t>x </a:t>
                </a:r>
                <a:r>
                  <a:rPr lang="sv-SE" dirty="0"/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sv-SE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18</m:t>
                        </m:r>
                        <m:r>
                          <a:rPr lang="sv-SE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</m:oMath>
                </a14:m>
                <a:endParaRPr lang="sv-SE" dirty="0"/>
              </a:p>
            </p:txBody>
          </p:sp>
        </mc:Choice>
        <mc:Fallback xmlns="">
          <p:sp>
            <p:nvSpPr>
              <p:cNvPr id="44" name="textruta 43">
                <a:extLst>
                  <a:ext uri="{FF2B5EF4-FFF2-40B4-BE49-F238E27FC236}">
                    <a16:creationId xmlns:a16="http://schemas.microsoft.com/office/drawing/2014/main" id="{971D5639-1593-A14F-9401-0E4D46166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7304" y="5215160"/>
                <a:ext cx="1343658" cy="407804"/>
              </a:xfrm>
              <a:prstGeom prst="rect">
                <a:avLst/>
              </a:prstGeom>
              <a:blipFill>
                <a:blip r:embed="rId12"/>
                <a:stretch>
                  <a:fillRect l="-3738" b="-18182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ruta 44">
            <a:extLst>
              <a:ext uri="{FF2B5EF4-FFF2-40B4-BE49-F238E27FC236}">
                <a16:creationId xmlns:a16="http://schemas.microsoft.com/office/drawing/2014/main" id="{DA5D81C5-516C-EF4A-8699-9AFB0305E0B3}"/>
              </a:ext>
            </a:extLst>
          </p:cNvPr>
          <p:cNvSpPr txBox="1"/>
          <p:nvPr/>
        </p:nvSpPr>
        <p:spPr>
          <a:xfrm>
            <a:off x="921362" y="6262479"/>
            <a:ext cx="403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Det exakta värdet på omkretsen är alltså: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ruta 45">
                <a:extLst>
                  <a:ext uri="{FF2B5EF4-FFF2-40B4-BE49-F238E27FC236}">
                    <a16:creationId xmlns:a16="http://schemas.microsoft.com/office/drawing/2014/main" id="{C1C240F9-31E7-8A41-87B5-30CB8831BA61}"/>
                  </a:ext>
                </a:extLst>
              </p:cNvPr>
              <p:cNvSpPr txBox="1"/>
              <p:nvPr/>
            </p:nvSpPr>
            <p:spPr>
              <a:xfrm>
                <a:off x="4817887" y="6232113"/>
                <a:ext cx="2294132" cy="395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/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sv-SE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sv-SE" i="1">
                            <a:latin typeface="Cambria Math" panose="02040503050406030204" pitchFamily="18" charset="0"/>
                          </a:rPr>
                          <m:t>20 </m:t>
                        </m:r>
                      </m:e>
                    </m:rad>
                  </m:oMath>
                </a14:m>
                <a:r>
                  <a:rPr lang="sv-SE" dirty="0"/>
                  <a:t>+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sv-SE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sv-SE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sv-SE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  <m:r>
                      <a:rPr lang="sv-SE" b="0" i="0" smtClean="0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sv-SE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18</m:t>
                        </m:r>
                        <m:r>
                          <a:rPr lang="sv-SE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</m:oMath>
                </a14:m>
                <a:r>
                  <a:rPr lang="sv-SE" dirty="0"/>
                  <a:t>)</a:t>
                </a:r>
              </a:p>
            </p:txBody>
          </p:sp>
        </mc:Choice>
        <mc:Fallback xmlns="">
          <p:sp>
            <p:nvSpPr>
              <p:cNvPr id="46" name="textruta 45">
                <a:extLst>
                  <a:ext uri="{FF2B5EF4-FFF2-40B4-BE49-F238E27FC236}">
                    <a16:creationId xmlns:a16="http://schemas.microsoft.com/office/drawing/2014/main" id="{C1C240F9-31E7-8A41-87B5-30CB8831B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887" y="6232113"/>
                <a:ext cx="2294132" cy="395429"/>
              </a:xfrm>
              <a:prstGeom prst="rect">
                <a:avLst/>
              </a:prstGeom>
              <a:blipFill>
                <a:blip r:embed="rId13"/>
                <a:stretch>
                  <a:fillRect l="-1648" b="-21875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437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5" grpId="0"/>
      <p:bldP spid="16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ruta 1">
                <a:extLst>
                  <a:ext uri="{FF2B5EF4-FFF2-40B4-BE49-F238E27FC236}">
                    <a16:creationId xmlns:a16="http://schemas.microsoft.com/office/drawing/2014/main" id="{F35CADA4-D82B-714E-9B4A-09CB8F55BFAD}"/>
                  </a:ext>
                </a:extLst>
              </p:cNvPr>
              <p:cNvSpPr txBox="1"/>
              <p:nvPr/>
            </p:nvSpPr>
            <p:spPr>
              <a:xfrm>
                <a:off x="1542585" y="412618"/>
                <a:ext cx="4858216" cy="395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/>
                  <a:t>En kvadrat med arean 13 cm</a:t>
                </a:r>
                <a:r>
                  <a:rPr lang="sv-SE" baseline="30000" dirty="0"/>
                  <a:t>2</a:t>
                </a:r>
                <a:r>
                  <a:rPr lang="sv-SE" dirty="0"/>
                  <a:t> har sidan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sv-SE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13</m:t>
                        </m:r>
                        <m:r>
                          <a:rPr lang="sv-SE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</m:oMath>
                </a14:m>
                <a:r>
                  <a:rPr lang="sv-SE" dirty="0"/>
                  <a:t> cm.</a:t>
                </a:r>
              </a:p>
            </p:txBody>
          </p:sp>
        </mc:Choice>
        <mc:Fallback xmlns="">
          <p:sp>
            <p:nvSpPr>
              <p:cNvPr id="2" name="textruta 1">
                <a:extLst>
                  <a:ext uri="{FF2B5EF4-FFF2-40B4-BE49-F238E27FC236}">
                    <a16:creationId xmlns:a16="http://schemas.microsoft.com/office/drawing/2014/main" id="{F35CADA4-D82B-714E-9B4A-09CB8F55B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585" y="412618"/>
                <a:ext cx="4858216" cy="395429"/>
              </a:xfrm>
              <a:prstGeom prst="rect">
                <a:avLst/>
              </a:prstGeom>
              <a:blipFill>
                <a:blip r:embed="rId2"/>
                <a:stretch>
                  <a:fillRect l="-781" b="-21212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ruta 2">
            <a:extLst>
              <a:ext uri="{FF2B5EF4-FFF2-40B4-BE49-F238E27FC236}">
                <a16:creationId xmlns:a16="http://schemas.microsoft.com/office/drawing/2014/main" id="{EE554BBC-952D-B34A-BA99-E2C6F9F89972}"/>
              </a:ext>
            </a:extLst>
          </p:cNvPr>
          <p:cNvSpPr txBox="1"/>
          <p:nvPr/>
        </p:nvSpPr>
        <p:spPr>
          <a:xfrm>
            <a:off x="766513" y="367996"/>
            <a:ext cx="429875" cy="40011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ruta 3">
                <a:extLst>
                  <a:ext uri="{FF2B5EF4-FFF2-40B4-BE49-F238E27FC236}">
                    <a16:creationId xmlns:a16="http://schemas.microsoft.com/office/drawing/2014/main" id="{45694C13-F3E2-E74E-ABEA-533982E413B6}"/>
                  </a:ext>
                </a:extLst>
              </p:cNvPr>
              <p:cNvSpPr txBox="1"/>
              <p:nvPr/>
            </p:nvSpPr>
            <p:spPr>
              <a:xfrm>
                <a:off x="1542585" y="916710"/>
                <a:ext cx="4970757" cy="672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/>
                  <a:t>En rätvinklig triangel med kateterna 3 cm och 2 cm har hypotenusan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sv-SE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13</m:t>
                        </m:r>
                        <m:r>
                          <a:rPr lang="sv-SE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</m:oMath>
                </a14:m>
                <a:r>
                  <a:rPr lang="sv-SE" dirty="0"/>
                  <a:t> cm. (3</a:t>
                </a:r>
                <a:r>
                  <a:rPr lang="sv-SE" baseline="30000" dirty="0"/>
                  <a:t>2</a:t>
                </a:r>
                <a:r>
                  <a:rPr lang="sv-SE" dirty="0"/>
                  <a:t> + 2</a:t>
                </a:r>
                <a:r>
                  <a:rPr lang="sv-SE" baseline="30000" dirty="0"/>
                  <a:t>2</a:t>
                </a:r>
                <a:r>
                  <a:rPr lang="sv-SE" dirty="0"/>
                  <a:t> = 9 + 4 = 13)</a:t>
                </a:r>
              </a:p>
            </p:txBody>
          </p:sp>
        </mc:Choice>
        <mc:Fallback xmlns="">
          <p:sp>
            <p:nvSpPr>
              <p:cNvPr id="4" name="textruta 3">
                <a:extLst>
                  <a:ext uri="{FF2B5EF4-FFF2-40B4-BE49-F238E27FC236}">
                    <a16:creationId xmlns:a16="http://schemas.microsoft.com/office/drawing/2014/main" id="{45694C13-F3E2-E74E-ABEA-533982E41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585" y="916710"/>
                <a:ext cx="4970757" cy="672428"/>
              </a:xfrm>
              <a:prstGeom prst="rect">
                <a:avLst/>
              </a:prstGeom>
              <a:blipFill>
                <a:blip r:embed="rId3"/>
                <a:stretch>
                  <a:fillRect l="-763" t="-3774" r="-254" b="-13208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ruta 4">
            <a:extLst>
              <a:ext uri="{FF2B5EF4-FFF2-40B4-BE49-F238E27FC236}">
                <a16:creationId xmlns:a16="http://schemas.microsoft.com/office/drawing/2014/main" id="{E064B378-8B90-A742-839E-4A62D2EA9806}"/>
              </a:ext>
            </a:extLst>
          </p:cNvPr>
          <p:cNvSpPr txBox="1"/>
          <p:nvPr/>
        </p:nvSpPr>
        <p:spPr>
          <a:xfrm>
            <a:off x="1542585" y="2203543"/>
            <a:ext cx="6068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Kvadraten kan därför placeras på det sätt som bilden visar.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F5B15CA-4965-0F40-AF9B-6D2B8B4C2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635" y="3022550"/>
            <a:ext cx="2152853" cy="252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6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1415614" y="326980"/>
            <a:ext cx="7203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Värdera och redovisa – </a:t>
            </a:r>
            <a:r>
              <a:rPr lang="sv-SE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tunguskakatastrofen</a:t>
            </a:r>
            <a:endParaRPr lang="sv-SE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cs typeface="Chalkboard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1668285" y="1227074"/>
            <a:ext cx="5807429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000" dirty="0"/>
              <a:t>År 1908 exploderade en asteroid på 8,5 km höjd i Tunguskaområdet i Sibirien. Asteroiden hade färdats mot jorden med en hastighet av 50 000 km/h. 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C41D3EA-3734-1644-BA2C-C6BE015F9719}"/>
              </a:ext>
            </a:extLst>
          </p:cNvPr>
          <p:cNvSpPr/>
          <p:nvPr/>
        </p:nvSpPr>
        <p:spPr>
          <a:xfrm>
            <a:off x="1844194" y="4458345"/>
            <a:ext cx="5455609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000" dirty="0"/>
              <a:t>Hur länge till hade asteroiden behövt ”hålla ihop” för att nå jordytan? Avrunda till tiondels sekunder. 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2729AB17-6157-E145-8061-6E7C0B41B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285" y="2399655"/>
            <a:ext cx="2698374" cy="1654752"/>
          </a:xfrm>
          <a:prstGeom prst="ellipse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E6B72441-AA99-4244-B64E-90933DB12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343" y="2646675"/>
            <a:ext cx="2698374" cy="134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47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>
            <a:extLst>
              <a:ext uri="{FF2B5EF4-FFF2-40B4-BE49-F238E27FC236}">
                <a16:creationId xmlns:a16="http://schemas.microsoft.com/office/drawing/2014/main" id="{DBD371E2-728F-6640-B006-94E5DF6676CA}"/>
              </a:ext>
            </a:extLst>
          </p:cNvPr>
          <p:cNvSpPr txBox="1"/>
          <p:nvPr/>
        </p:nvSpPr>
        <p:spPr>
          <a:xfrm>
            <a:off x="2472535" y="883956"/>
            <a:ext cx="460909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– Vilken lösning är bäst?</a:t>
            </a:r>
          </a:p>
          <a:p>
            <a:r>
              <a:rPr lang="sv-SE" dirty="0"/>
              <a:t>– Vilka brister ser du i de andra lösningarna?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2271397" y="88131"/>
            <a:ext cx="501137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Hur länge till hade asteroiden behövt ”hålla ihop” för att nå jordytan? Avrunda till tiondels sekunder. 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2B91B770-4B31-9447-8701-67EB65DE2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" t="1" r="1223" b="934"/>
          <a:stretch/>
        </p:blipFill>
        <p:spPr>
          <a:xfrm>
            <a:off x="739672" y="1679781"/>
            <a:ext cx="2031029" cy="2866541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96D5933-CF94-E64A-AF38-396B03A150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45"/>
          <a:stretch/>
        </p:blipFill>
        <p:spPr>
          <a:xfrm>
            <a:off x="3473915" y="1679781"/>
            <a:ext cx="2196169" cy="3275532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21ADC13-3FB0-344D-AD0D-D1448EFFD2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" r="1102" b="553"/>
          <a:stretch/>
        </p:blipFill>
        <p:spPr>
          <a:xfrm>
            <a:off x="6430138" y="1679781"/>
            <a:ext cx="2243599" cy="3721653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A99AE4E7-852F-B941-BBFE-D4C765FE71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1" t="634"/>
          <a:stretch/>
        </p:blipFill>
        <p:spPr>
          <a:xfrm>
            <a:off x="2094552" y="5292721"/>
            <a:ext cx="4144699" cy="1362645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9162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2908866" y="2747205"/>
            <a:ext cx="332626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– Vem har löst uppgiften korrekt?</a:t>
            </a:r>
          </a:p>
          <a:p>
            <a:r>
              <a:rPr lang="sv-SE" dirty="0"/>
              <a:t>– Vilka fel har de andra gjort? 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5670" y="601853"/>
            <a:ext cx="1264920" cy="1295772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2661016" y="140188"/>
            <a:ext cx="444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Vems metod är korrekt?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2119344" y="836028"/>
            <a:ext cx="4706118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Trianglarna är likformiga. Hur lång är sidan </a:t>
            </a:r>
            <a:r>
              <a:rPr lang="sv-SE" i="1" dirty="0"/>
              <a:t>x</a:t>
            </a:r>
            <a:r>
              <a:rPr lang="sv-SE" dirty="0"/>
              <a:t>? 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F9EAFCC-4BB2-F542-8E5F-B90F25C1B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137" y="1307573"/>
            <a:ext cx="4346532" cy="1326732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FEB2A46A-41A3-7A4F-8269-D3EFBD6F4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312" y="3523680"/>
            <a:ext cx="1807656" cy="320275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6475900B-89B5-6A4D-AD4F-89D2ADEB4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8418" y="3515058"/>
            <a:ext cx="1807656" cy="3202754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BF578213-77E1-A84D-8F91-D45EFE3E6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4524" y="3515058"/>
            <a:ext cx="1977903" cy="321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5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/>
          <p:cNvSpPr txBox="1"/>
          <p:nvPr/>
        </p:nvSpPr>
        <p:spPr>
          <a:xfrm>
            <a:off x="2461167" y="304215"/>
            <a:ext cx="4500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Fyrfältsproblem – Hastighet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31C8165D-F605-1B42-B98C-3E2CC6828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299" y="3429000"/>
            <a:ext cx="5519401" cy="2948049"/>
          </a:xfrm>
          <a:prstGeom prst="rect">
            <a:avLst/>
          </a:prstGeom>
        </p:spPr>
      </p:pic>
      <p:grpSp>
        <p:nvGrpSpPr>
          <p:cNvPr id="4" name="Grupp 3">
            <a:extLst>
              <a:ext uri="{FF2B5EF4-FFF2-40B4-BE49-F238E27FC236}">
                <a16:creationId xmlns:a16="http://schemas.microsoft.com/office/drawing/2014/main" id="{D050DBAA-F2FB-B347-A2B8-670FFC75AD1D}"/>
              </a:ext>
            </a:extLst>
          </p:cNvPr>
          <p:cNvGrpSpPr/>
          <p:nvPr/>
        </p:nvGrpSpPr>
        <p:grpSpPr>
          <a:xfrm>
            <a:off x="980704" y="1022101"/>
            <a:ext cx="8029575" cy="2031325"/>
            <a:chOff x="838200" y="1070311"/>
            <a:chExt cx="8029575" cy="2031325"/>
          </a:xfrm>
        </p:grpSpPr>
        <p:sp>
          <p:nvSpPr>
            <p:cNvPr id="3" name="textruta 2"/>
            <p:cNvSpPr txBox="1"/>
            <p:nvPr/>
          </p:nvSpPr>
          <p:spPr>
            <a:xfrm>
              <a:off x="838200" y="1070311"/>
              <a:ext cx="6772275" cy="203132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v-SE" dirty="0"/>
                <a:t>Per och Jenny ska hälsa på farmor. Jenny startar först och cyklar med en medelhastighet av 18 km/h. Per startar en halvtimme senare på moped och kommer fram till farmor 10 min tidigare än Jenny.</a:t>
              </a:r>
            </a:p>
            <a:p>
              <a:r>
                <a:rPr lang="sv-SE" dirty="0"/>
                <a:t>Pers medelhastighet var 30 km/h. </a:t>
              </a:r>
            </a:p>
            <a:p>
              <a:endParaRPr lang="sv-SE" dirty="0"/>
            </a:p>
            <a:p>
              <a:r>
                <a:rPr lang="sv-SE" dirty="0"/>
                <a:t>a) Hur långt har de båda kommit när Per kör om Jenny? </a:t>
              </a:r>
            </a:p>
            <a:p>
              <a:r>
                <a:rPr lang="sv-SE" dirty="0"/>
                <a:t>b) Hur långt var det till farmor? </a:t>
              </a:r>
            </a:p>
          </p:txBody>
        </p:sp>
        <p:pic>
          <p:nvPicPr>
            <p:cNvPr id="2" name="Bildobjekt 1">
              <a:extLst>
                <a:ext uri="{FF2B5EF4-FFF2-40B4-BE49-F238E27FC236}">
                  <a16:creationId xmlns:a16="http://schemas.microsoft.com/office/drawing/2014/main" id="{D5E5156A-B075-044C-9AD3-C57538023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0075" y="1692144"/>
              <a:ext cx="1917700" cy="1276142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983" y="608200"/>
            <a:ext cx="9156697" cy="5322432"/>
          </a:xfrm>
          <a:prstGeom prst="rect">
            <a:avLst/>
          </a:prstGeom>
          <a:ln w="19050" cmpd="sng">
            <a:solidFill>
              <a:srgbClr val="660066"/>
            </a:solidFill>
          </a:ln>
        </p:spPr>
      </p:pic>
      <p:sp>
        <p:nvSpPr>
          <p:cNvPr id="9" name="Rektangel 8"/>
          <p:cNvSpPr/>
          <p:nvPr/>
        </p:nvSpPr>
        <p:spPr>
          <a:xfrm>
            <a:off x="4649161" y="3288975"/>
            <a:ext cx="4101690" cy="205232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600" dirty="0"/>
          </a:p>
          <a:p>
            <a:endParaRPr lang="sv-SE" sz="1600" dirty="0"/>
          </a:p>
          <a:p>
            <a:endParaRPr lang="sv-SE" sz="1050" dirty="0"/>
          </a:p>
          <a:p>
            <a:endParaRPr lang="sv-SE" sz="1100" i="1" dirty="0"/>
          </a:p>
          <a:p>
            <a:endParaRPr lang="sv-SE" sz="1050" dirty="0"/>
          </a:p>
          <a:p>
            <a:r>
              <a:rPr lang="sv-SE" sz="1600" dirty="0"/>
              <a:t>	</a:t>
            </a:r>
          </a:p>
          <a:p>
            <a:endParaRPr lang="sv-SE" sz="1600" dirty="0"/>
          </a:p>
          <a:p>
            <a:endParaRPr lang="sv-SE" sz="1600" dirty="0"/>
          </a:p>
        </p:txBody>
      </p:sp>
      <p:sp>
        <p:nvSpPr>
          <p:cNvPr id="6" name="Rektangel 5"/>
          <p:cNvSpPr/>
          <p:nvPr/>
        </p:nvSpPr>
        <p:spPr>
          <a:xfrm>
            <a:off x="492175" y="1135990"/>
            <a:ext cx="4028191" cy="205232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600" dirty="0"/>
          </a:p>
        </p:txBody>
      </p:sp>
      <p:sp>
        <p:nvSpPr>
          <p:cNvPr id="3" name="Rektangel 2"/>
          <p:cNvSpPr/>
          <p:nvPr/>
        </p:nvSpPr>
        <p:spPr>
          <a:xfrm>
            <a:off x="4648282" y="1136822"/>
            <a:ext cx="4084320" cy="205232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600" dirty="0"/>
          </a:p>
        </p:txBody>
      </p:sp>
      <p:sp>
        <p:nvSpPr>
          <p:cNvPr id="22" name="Rektangel 21"/>
          <p:cNvSpPr/>
          <p:nvPr/>
        </p:nvSpPr>
        <p:spPr>
          <a:xfrm>
            <a:off x="479441" y="3269416"/>
            <a:ext cx="4028191" cy="2048873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v-SE" sz="1200" dirty="0">
              <a:solidFill>
                <a:srgbClr val="FF0000"/>
              </a:solidFill>
            </a:endParaRPr>
          </a:p>
        </p:txBody>
      </p:sp>
      <p:sp>
        <p:nvSpPr>
          <p:cNvPr id="76" name="Rektangel 75">
            <a:extLst>
              <a:ext uri="{FF2B5EF4-FFF2-40B4-BE49-F238E27FC236}">
                <a16:creationId xmlns:a16="http://schemas.microsoft.com/office/drawing/2014/main" id="{10EA2AEB-8729-B54F-8276-810C0E601215}"/>
              </a:ext>
            </a:extLst>
          </p:cNvPr>
          <p:cNvSpPr/>
          <p:nvPr/>
        </p:nvSpPr>
        <p:spPr>
          <a:xfrm>
            <a:off x="557834" y="3622024"/>
            <a:ext cx="162646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Antag att Jenny cyklat i </a:t>
            </a:r>
            <a:r>
              <a:rPr lang="sv-SE" sz="1050" i="1" dirty="0"/>
              <a:t>x</a:t>
            </a:r>
            <a:r>
              <a:rPr lang="sv-SE" sz="1050" dirty="0"/>
              <a:t> h när Per körde om.</a:t>
            </a:r>
          </a:p>
        </p:txBody>
      </p:sp>
      <p:sp>
        <p:nvSpPr>
          <p:cNvPr id="78" name="textruta 77">
            <a:extLst>
              <a:ext uri="{FF2B5EF4-FFF2-40B4-BE49-F238E27FC236}">
                <a16:creationId xmlns:a16="http://schemas.microsoft.com/office/drawing/2014/main" id="{2B835717-D8B1-3848-8323-ECADECD906C2}"/>
              </a:ext>
            </a:extLst>
          </p:cNvPr>
          <p:cNvSpPr txBox="1"/>
          <p:nvPr/>
        </p:nvSpPr>
        <p:spPr>
          <a:xfrm>
            <a:off x="3414027" y="50838"/>
            <a:ext cx="29730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1" dirty="0">
                <a:solidFill>
                  <a:srgbClr val="C00000"/>
                </a:solidFill>
                <a:latin typeface="+mj-lt"/>
                <a:cs typeface="Comic Sans MS"/>
              </a:rPr>
              <a:t>Lösningsförslag</a:t>
            </a:r>
          </a:p>
        </p:txBody>
      </p:sp>
      <p:sp>
        <p:nvSpPr>
          <p:cNvPr id="66" name="Rektangel 65">
            <a:extLst>
              <a:ext uri="{FF2B5EF4-FFF2-40B4-BE49-F238E27FC236}">
                <a16:creationId xmlns:a16="http://schemas.microsoft.com/office/drawing/2014/main" id="{C78916FB-2FBF-1943-9634-386BA8FE05A9}"/>
              </a:ext>
            </a:extLst>
          </p:cNvPr>
          <p:cNvSpPr/>
          <p:nvPr/>
        </p:nvSpPr>
        <p:spPr>
          <a:xfrm>
            <a:off x="848806" y="2328145"/>
            <a:ext cx="35304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Medelhastigheten 18 km/h innebär att man hinner 3 km på 10 min. Alltså har Per hunnit 3 km längre än Jenny så är han framme hos farmor. Det skiljer 3 km mellan dem efter 1,5 h. Alltså är det </a:t>
            </a:r>
            <a:r>
              <a:rPr lang="sv-SE" sz="1200" dirty="0">
                <a:solidFill>
                  <a:srgbClr val="FF0000"/>
                </a:solidFill>
              </a:rPr>
              <a:t>30 km till farmor.</a:t>
            </a:r>
          </a:p>
        </p:txBody>
      </p:sp>
      <p:pic>
        <p:nvPicPr>
          <p:cNvPr id="20" name="Bildobjekt 19">
            <a:extLst>
              <a:ext uri="{FF2B5EF4-FFF2-40B4-BE49-F238E27FC236}">
                <a16:creationId xmlns:a16="http://schemas.microsoft.com/office/drawing/2014/main" id="{AF188460-EA1D-ED44-BAED-89EF4EA14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141" y="3302585"/>
            <a:ext cx="2006258" cy="240983"/>
          </a:xfrm>
          <a:prstGeom prst="rect">
            <a:avLst/>
          </a:prstGeom>
        </p:spPr>
      </p:pic>
      <p:pic>
        <p:nvPicPr>
          <p:cNvPr id="44" name="Bildobjekt 43">
            <a:extLst>
              <a:ext uri="{FF2B5EF4-FFF2-40B4-BE49-F238E27FC236}">
                <a16:creationId xmlns:a16="http://schemas.microsoft.com/office/drawing/2014/main" id="{1C527507-7DB9-2943-929D-44DF4C7B9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429" y="3340531"/>
            <a:ext cx="1668263" cy="19530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797D8FC4-F54D-2948-9368-3F3963428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2033" y="1179015"/>
            <a:ext cx="1752011" cy="207713"/>
          </a:xfrm>
          <a:prstGeom prst="rect">
            <a:avLst/>
          </a:prstGeom>
        </p:spPr>
      </p:pic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3E4FEB56-3593-E94C-8F26-2F9029FED0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841653"/>
              </p:ext>
            </p:extLst>
          </p:nvPr>
        </p:nvGraphicFramePr>
        <p:xfrm>
          <a:off x="1415554" y="1539711"/>
          <a:ext cx="2120671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394">
                  <a:extLst>
                    <a:ext uri="{9D8B030D-6E8A-4147-A177-3AD203B41FA5}">
                      <a16:colId xmlns:a16="http://schemas.microsoft.com/office/drawing/2014/main" val="3947208422"/>
                    </a:ext>
                  </a:extLst>
                </a:gridCol>
                <a:gridCol w="561759">
                  <a:extLst>
                    <a:ext uri="{9D8B030D-6E8A-4147-A177-3AD203B41FA5}">
                      <a16:colId xmlns:a16="http://schemas.microsoft.com/office/drawing/2014/main" val="2930823326"/>
                    </a:ext>
                  </a:extLst>
                </a:gridCol>
                <a:gridCol w="561759">
                  <a:extLst>
                    <a:ext uri="{9D8B030D-6E8A-4147-A177-3AD203B41FA5}">
                      <a16:colId xmlns:a16="http://schemas.microsoft.com/office/drawing/2014/main" val="1042249521"/>
                    </a:ext>
                  </a:extLst>
                </a:gridCol>
                <a:gridCol w="561759">
                  <a:extLst>
                    <a:ext uri="{9D8B030D-6E8A-4147-A177-3AD203B41FA5}">
                      <a16:colId xmlns:a16="http://schemas.microsoft.com/office/drawing/2014/main" val="2366922446"/>
                    </a:ext>
                  </a:extLst>
                </a:gridCol>
              </a:tblGrid>
              <a:tr h="177904">
                <a:tc>
                  <a:txBody>
                    <a:bodyPr/>
                    <a:lstStyle/>
                    <a:p>
                      <a:endParaRPr lang="sv-SE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013433"/>
                  </a:ext>
                </a:extLst>
              </a:tr>
              <a:tr h="177904"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951128"/>
                  </a:ext>
                </a:extLst>
              </a:tr>
              <a:tr h="177904"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9454749"/>
                  </a:ext>
                </a:extLst>
              </a:tr>
            </a:tbl>
          </a:graphicData>
        </a:graphic>
      </p:graphicFrame>
      <p:sp>
        <p:nvSpPr>
          <p:cNvPr id="65" name="Rektangel 64">
            <a:extLst>
              <a:ext uri="{FF2B5EF4-FFF2-40B4-BE49-F238E27FC236}">
                <a16:creationId xmlns:a16="http://schemas.microsoft.com/office/drawing/2014/main" id="{AB385620-A19C-0447-BE51-9190FDAD2E6A}"/>
              </a:ext>
            </a:extLst>
          </p:cNvPr>
          <p:cNvSpPr/>
          <p:nvPr/>
        </p:nvSpPr>
        <p:spPr>
          <a:xfrm>
            <a:off x="1370344" y="1763954"/>
            <a:ext cx="54586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Jenny</a:t>
            </a:r>
          </a:p>
        </p:txBody>
      </p:sp>
      <p:sp>
        <p:nvSpPr>
          <p:cNvPr id="120" name="Rektangel 119">
            <a:extLst>
              <a:ext uri="{FF2B5EF4-FFF2-40B4-BE49-F238E27FC236}">
                <a16:creationId xmlns:a16="http://schemas.microsoft.com/office/drawing/2014/main" id="{945D7392-C2FD-B04B-899E-ACF78AB35D24}"/>
              </a:ext>
            </a:extLst>
          </p:cNvPr>
          <p:cNvSpPr/>
          <p:nvPr/>
        </p:nvSpPr>
        <p:spPr>
          <a:xfrm>
            <a:off x="1854082" y="1777662"/>
            <a:ext cx="63392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18 km</a:t>
            </a:r>
          </a:p>
        </p:txBody>
      </p:sp>
      <p:sp>
        <p:nvSpPr>
          <p:cNvPr id="122" name="Rektangel 121">
            <a:extLst>
              <a:ext uri="{FF2B5EF4-FFF2-40B4-BE49-F238E27FC236}">
                <a16:creationId xmlns:a16="http://schemas.microsoft.com/office/drawing/2014/main" id="{28E3A687-E727-E741-A9CE-35475F78B538}"/>
              </a:ext>
            </a:extLst>
          </p:cNvPr>
          <p:cNvSpPr/>
          <p:nvPr/>
        </p:nvSpPr>
        <p:spPr>
          <a:xfrm>
            <a:off x="2429000" y="1768059"/>
            <a:ext cx="64105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27 km</a:t>
            </a:r>
          </a:p>
        </p:txBody>
      </p:sp>
      <p:sp>
        <p:nvSpPr>
          <p:cNvPr id="125" name="Rektangel 124">
            <a:extLst>
              <a:ext uri="{FF2B5EF4-FFF2-40B4-BE49-F238E27FC236}">
                <a16:creationId xmlns:a16="http://schemas.microsoft.com/office/drawing/2014/main" id="{0064AF09-32F9-9C48-B2D2-9FBEAAF652CA}"/>
              </a:ext>
            </a:extLst>
          </p:cNvPr>
          <p:cNvSpPr/>
          <p:nvPr/>
        </p:nvSpPr>
        <p:spPr>
          <a:xfrm>
            <a:off x="1439456" y="2000901"/>
            <a:ext cx="47168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Per</a:t>
            </a:r>
          </a:p>
        </p:txBody>
      </p:sp>
      <p:sp>
        <p:nvSpPr>
          <p:cNvPr id="126" name="Rektangel 125">
            <a:extLst>
              <a:ext uri="{FF2B5EF4-FFF2-40B4-BE49-F238E27FC236}">
                <a16:creationId xmlns:a16="http://schemas.microsoft.com/office/drawing/2014/main" id="{7F65C2E2-2F58-F448-89A4-E3FC00153092}"/>
              </a:ext>
            </a:extLst>
          </p:cNvPr>
          <p:cNvSpPr/>
          <p:nvPr/>
        </p:nvSpPr>
        <p:spPr>
          <a:xfrm>
            <a:off x="1864244" y="2029705"/>
            <a:ext cx="60963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15 km</a:t>
            </a:r>
          </a:p>
        </p:txBody>
      </p:sp>
      <p:sp>
        <p:nvSpPr>
          <p:cNvPr id="127" name="Rektangel 126">
            <a:extLst>
              <a:ext uri="{FF2B5EF4-FFF2-40B4-BE49-F238E27FC236}">
                <a16:creationId xmlns:a16="http://schemas.microsoft.com/office/drawing/2014/main" id="{7DAD99B6-AEF7-B341-A5DE-E041ADD7E40E}"/>
              </a:ext>
            </a:extLst>
          </p:cNvPr>
          <p:cNvSpPr/>
          <p:nvPr/>
        </p:nvSpPr>
        <p:spPr>
          <a:xfrm>
            <a:off x="2440210" y="2029990"/>
            <a:ext cx="56436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30 km</a:t>
            </a:r>
          </a:p>
        </p:txBody>
      </p:sp>
      <p:sp>
        <p:nvSpPr>
          <p:cNvPr id="165" name="Rektangel 164">
            <a:extLst>
              <a:ext uri="{FF2B5EF4-FFF2-40B4-BE49-F238E27FC236}">
                <a16:creationId xmlns:a16="http://schemas.microsoft.com/office/drawing/2014/main" id="{5209C80E-58DD-EA4D-93F5-515F744F18F6}"/>
              </a:ext>
            </a:extLst>
          </p:cNvPr>
          <p:cNvSpPr/>
          <p:nvPr/>
        </p:nvSpPr>
        <p:spPr>
          <a:xfrm>
            <a:off x="596796" y="4200364"/>
            <a:ext cx="154809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18</a:t>
            </a:r>
            <a:r>
              <a:rPr lang="sv-SE" sz="1050" i="1" dirty="0"/>
              <a:t>x </a:t>
            </a:r>
            <a:r>
              <a:rPr lang="sv-SE" sz="1050" dirty="0"/>
              <a:t>= 30(</a:t>
            </a:r>
            <a:r>
              <a:rPr lang="sv-SE" sz="1050" i="1" dirty="0"/>
              <a:t>x </a:t>
            </a:r>
            <a:r>
              <a:rPr lang="sv-SE" sz="1050" dirty="0"/>
              <a:t>– 0,5)</a:t>
            </a:r>
            <a:r>
              <a:rPr lang="sv-SE" sz="1050" i="1" dirty="0"/>
              <a:t> </a:t>
            </a:r>
            <a:endParaRPr lang="sv-SE" sz="1050" dirty="0"/>
          </a:p>
        </p:txBody>
      </p:sp>
      <p:sp>
        <p:nvSpPr>
          <p:cNvPr id="166" name="Rektangel 165">
            <a:extLst>
              <a:ext uri="{FF2B5EF4-FFF2-40B4-BE49-F238E27FC236}">
                <a16:creationId xmlns:a16="http://schemas.microsoft.com/office/drawing/2014/main" id="{F1680DE3-3671-A548-9C68-AA695484EF92}"/>
              </a:ext>
            </a:extLst>
          </p:cNvPr>
          <p:cNvSpPr/>
          <p:nvPr/>
        </p:nvSpPr>
        <p:spPr>
          <a:xfrm>
            <a:off x="596796" y="4382595"/>
            <a:ext cx="122153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18</a:t>
            </a:r>
            <a:r>
              <a:rPr lang="sv-SE" sz="1050" i="1" dirty="0"/>
              <a:t>x </a:t>
            </a:r>
            <a:r>
              <a:rPr lang="sv-SE" sz="1050" dirty="0"/>
              <a:t>= 30</a:t>
            </a:r>
            <a:r>
              <a:rPr lang="sv-SE" sz="1050" i="1" dirty="0"/>
              <a:t>x</a:t>
            </a:r>
            <a:r>
              <a:rPr lang="sv-SE" sz="1050" dirty="0"/>
              <a:t> – 15 </a:t>
            </a:r>
          </a:p>
        </p:txBody>
      </p:sp>
      <p:sp>
        <p:nvSpPr>
          <p:cNvPr id="180" name="Rektangel 179">
            <a:extLst>
              <a:ext uri="{FF2B5EF4-FFF2-40B4-BE49-F238E27FC236}">
                <a16:creationId xmlns:a16="http://schemas.microsoft.com/office/drawing/2014/main" id="{22397397-93AB-584F-A919-68D229062E90}"/>
              </a:ext>
            </a:extLst>
          </p:cNvPr>
          <p:cNvSpPr/>
          <p:nvPr/>
        </p:nvSpPr>
        <p:spPr>
          <a:xfrm>
            <a:off x="648599" y="4583699"/>
            <a:ext cx="44296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15</a:t>
            </a:r>
            <a:r>
              <a:rPr lang="sv-SE" sz="1050" i="1" dirty="0"/>
              <a:t> </a:t>
            </a:r>
            <a:r>
              <a:rPr lang="sv-SE" sz="1050" dirty="0"/>
              <a:t>=</a:t>
            </a:r>
          </a:p>
        </p:txBody>
      </p:sp>
      <p:sp>
        <p:nvSpPr>
          <p:cNvPr id="181" name="Rektangel 180">
            <a:extLst>
              <a:ext uri="{FF2B5EF4-FFF2-40B4-BE49-F238E27FC236}">
                <a16:creationId xmlns:a16="http://schemas.microsoft.com/office/drawing/2014/main" id="{04E4C8CA-D25A-F648-A4A8-AE3B5205048D}"/>
              </a:ext>
            </a:extLst>
          </p:cNvPr>
          <p:cNvSpPr/>
          <p:nvPr/>
        </p:nvSpPr>
        <p:spPr>
          <a:xfrm>
            <a:off x="909924" y="4584620"/>
            <a:ext cx="44296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12</a:t>
            </a:r>
            <a:r>
              <a:rPr lang="sv-SE" sz="1050" i="1" dirty="0"/>
              <a:t>x</a:t>
            </a:r>
            <a:endParaRPr lang="sv-SE" sz="1050" dirty="0"/>
          </a:p>
        </p:txBody>
      </p:sp>
      <p:sp>
        <p:nvSpPr>
          <p:cNvPr id="183" name="Rektangel 182">
            <a:extLst>
              <a:ext uri="{FF2B5EF4-FFF2-40B4-BE49-F238E27FC236}">
                <a16:creationId xmlns:a16="http://schemas.microsoft.com/office/drawing/2014/main" id="{3594C04E-139F-EE4A-BCFC-5E23C6771420}"/>
              </a:ext>
            </a:extLst>
          </p:cNvPr>
          <p:cNvSpPr/>
          <p:nvPr/>
        </p:nvSpPr>
        <p:spPr>
          <a:xfrm>
            <a:off x="5657641" y="3521283"/>
            <a:ext cx="20683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Kan till exempel vara </a:t>
            </a:r>
            <a:r>
              <a:rPr lang="sv-SE" sz="1050" i="1" dirty="0"/>
              <a:t>Steg för steg</a:t>
            </a:r>
            <a:r>
              <a:rPr lang="sv-SE" sz="1050" dirty="0"/>
              <a:t>.</a:t>
            </a:r>
          </a:p>
        </p:txBody>
      </p:sp>
      <p:sp>
        <p:nvSpPr>
          <p:cNvPr id="184" name="Rektangel 183">
            <a:extLst>
              <a:ext uri="{FF2B5EF4-FFF2-40B4-BE49-F238E27FC236}">
                <a16:creationId xmlns:a16="http://schemas.microsoft.com/office/drawing/2014/main" id="{7DE6869F-A163-6D47-AB9C-6765B23B4C1A}"/>
              </a:ext>
            </a:extLst>
          </p:cNvPr>
          <p:cNvSpPr/>
          <p:nvPr/>
        </p:nvSpPr>
        <p:spPr>
          <a:xfrm>
            <a:off x="5314765" y="3684307"/>
            <a:ext cx="34958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Vi kan anta att Jenny startar 12.00 och Per 12.30.</a:t>
            </a:r>
          </a:p>
        </p:txBody>
      </p:sp>
      <p:sp>
        <p:nvSpPr>
          <p:cNvPr id="185" name="Rektangel 184">
            <a:extLst>
              <a:ext uri="{FF2B5EF4-FFF2-40B4-BE49-F238E27FC236}">
                <a16:creationId xmlns:a16="http://schemas.microsoft.com/office/drawing/2014/main" id="{F53F3096-6B94-E84D-BCBA-7DB609072171}"/>
              </a:ext>
            </a:extLst>
          </p:cNvPr>
          <p:cNvSpPr/>
          <p:nvPr/>
        </p:nvSpPr>
        <p:spPr>
          <a:xfrm>
            <a:off x="514311" y="5064088"/>
            <a:ext cx="6577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Sträcka: </a:t>
            </a:r>
          </a:p>
        </p:txBody>
      </p:sp>
      <p:sp>
        <p:nvSpPr>
          <p:cNvPr id="186" name="Rektangel 185">
            <a:extLst>
              <a:ext uri="{FF2B5EF4-FFF2-40B4-BE49-F238E27FC236}">
                <a16:creationId xmlns:a16="http://schemas.microsoft.com/office/drawing/2014/main" id="{123CC831-E121-DA4D-9661-9393866755A0}"/>
              </a:ext>
            </a:extLst>
          </p:cNvPr>
          <p:cNvSpPr/>
          <p:nvPr/>
        </p:nvSpPr>
        <p:spPr>
          <a:xfrm>
            <a:off x="4703134" y="3924520"/>
            <a:ext cx="16752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Medelhastigheten 18 km/h innebär att Jenny hinner 3 km på 10 min och på 5 min hinner hon 1,5 km.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D2DE382-BCC8-584F-B4F1-B8352704A6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1814" y="1175143"/>
            <a:ext cx="1913493" cy="173954"/>
          </a:xfrm>
          <a:prstGeom prst="rect">
            <a:avLst/>
          </a:prstGeom>
        </p:spPr>
      </p:pic>
      <p:sp>
        <p:nvSpPr>
          <p:cNvPr id="117" name="Rektangel 116">
            <a:extLst>
              <a:ext uri="{FF2B5EF4-FFF2-40B4-BE49-F238E27FC236}">
                <a16:creationId xmlns:a16="http://schemas.microsoft.com/office/drawing/2014/main" id="{ACBD5063-09E9-E949-BE95-351EB4ED3ADD}"/>
              </a:ext>
            </a:extLst>
          </p:cNvPr>
          <p:cNvSpPr/>
          <p:nvPr/>
        </p:nvSpPr>
        <p:spPr>
          <a:xfrm>
            <a:off x="990241" y="5063703"/>
            <a:ext cx="99689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>
                <a:solidFill>
                  <a:srgbClr val="FF0000"/>
                </a:solidFill>
              </a:rPr>
              <a:t>1,25 </a:t>
            </a:r>
            <a:r>
              <a:rPr lang="sv-SE" sz="1050" dirty="0"/>
              <a:t>· 18 km =</a:t>
            </a:r>
          </a:p>
        </p:txBody>
      </p:sp>
      <p:sp>
        <p:nvSpPr>
          <p:cNvPr id="118" name="Rektangel 117">
            <a:extLst>
              <a:ext uri="{FF2B5EF4-FFF2-40B4-BE49-F238E27FC236}">
                <a16:creationId xmlns:a16="http://schemas.microsoft.com/office/drawing/2014/main" id="{1ECA4938-BB30-2E4E-913A-4A647AC9C6F9}"/>
              </a:ext>
            </a:extLst>
          </p:cNvPr>
          <p:cNvSpPr/>
          <p:nvPr/>
        </p:nvSpPr>
        <p:spPr>
          <a:xfrm>
            <a:off x="1786712" y="5072935"/>
            <a:ext cx="6213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22,5 km </a:t>
            </a:r>
          </a:p>
        </p:txBody>
      </p:sp>
      <p:sp>
        <p:nvSpPr>
          <p:cNvPr id="142" name="Rektangel 141">
            <a:extLst>
              <a:ext uri="{FF2B5EF4-FFF2-40B4-BE49-F238E27FC236}">
                <a16:creationId xmlns:a16="http://schemas.microsoft.com/office/drawing/2014/main" id="{BFB75E81-1DB7-A64D-9824-BA8EC4AA6834}"/>
              </a:ext>
            </a:extLst>
          </p:cNvPr>
          <p:cNvSpPr/>
          <p:nvPr/>
        </p:nvSpPr>
        <p:spPr>
          <a:xfrm>
            <a:off x="4738814" y="4812899"/>
            <a:ext cx="317702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Klockan 13.30 har Jenny 3 km kvar att cykla. Per är då</a:t>
            </a:r>
          </a:p>
          <a:p>
            <a:r>
              <a:rPr lang="sv-SE" sz="1050" dirty="0"/>
              <a:t>framme hos farmor. Till farmor är det alltså 30 km.</a:t>
            </a:r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18CA9E9B-EA63-5B4D-8221-231CBEE74258}"/>
              </a:ext>
            </a:extLst>
          </p:cNvPr>
          <p:cNvSpPr/>
          <p:nvPr/>
        </p:nvSpPr>
        <p:spPr>
          <a:xfrm>
            <a:off x="2967104" y="1773997"/>
            <a:ext cx="64105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22,5 km</a:t>
            </a:r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968F7D20-A9BC-414B-BA27-66950D4BA6C8}"/>
              </a:ext>
            </a:extLst>
          </p:cNvPr>
          <p:cNvSpPr/>
          <p:nvPr/>
        </p:nvSpPr>
        <p:spPr>
          <a:xfrm>
            <a:off x="2962190" y="2026113"/>
            <a:ext cx="63689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22,5 km</a:t>
            </a:r>
          </a:p>
        </p:txBody>
      </p:sp>
      <p:sp>
        <p:nvSpPr>
          <p:cNvPr id="63" name="Rektangel 62">
            <a:extLst>
              <a:ext uri="{FF2B5EF4-FFF2-40B4-BE49-F238E27FC236}">
                <a16:creationId xmlns:a16="http://schemas.microsoft.com/office/drawing/2014/main" id="{4ACB4D15-9033-C747-A317-4D7A511AD2A5}"/>
              </a:ext>
            </a:extLst>
          </p:cNvPr>
          <p:cNvSpPr/>
          <p:nvPr/>
        </p:nvSpPr>
        <p:spPr>
          <a:xfrm>
            <a:off x="673329" y="1479023"/>
            <a:ext cx="35095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a)</a:t>
            </a:r>
          </a:p>
        </p:txBody>
      </p:sp>
      <p:sp>
        <p:nvSpPr>
          <p:cNvPr id="64" name="Rektangel 63">
            <a:extLst>
              <a:ext uri="{FF2B5EF4-FFF2-40B4-BE49-F238E27FC236}">
                <a16:creationId xmlns:a16="http://schemas.microsoft.com/office/drawing/2014/main" id="{1D3A9127-EB1C-1F40-9AEB-D169D671201F}"/>
              </a:ext>
            </a:extLst>
          </p:cNvPr>
          <p:cNvSpPr/>
          <p:nvPr/>
        </p:nvSpPr>
        <p:spPr>
          <a:xfrm>
            <a:off x="608779" y="2339188"/>
            <a:ext cx="35095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b)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7F060E90-6523-BC41-BE11-7559306B2B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110"/>
          <a:stretch/>
        </p:blipFill>
        <p:spPr>
          <a:xfrm>
            <a:off x="4805207" y="1453654"/>
            <a:ext cx="3687597" cy="1695334"/>
          </a:xfrm>
          <a:prstGeom prst="rect">
            <a:avLst/>
          </a:prstGeom>
        </p:spPr>
      </p:pic>
      <p:sp>
        <p:nvSpPr>
          <p:cNvPr id="68" name="Rektangel 67">
            <a:extLst>
              <a:ext uri="{FF2B5EF4-FFF2-40B4-BE49-F238E27FC236}">
                <a16:creationId xmlns:a16="http://schemas.microsoft.com/office/drawing/2014/main" id="{8E06F9E3-B45C-314A-873C-566F119F69ED}"/>
              </a:ext>
            </a:extLst>
          </p:cNvPr>
          <p:cNvSpPr/>
          <p:nvPr/>
        </p:nvSpPr>
        <p:spPr>
          <a:xfrm>
            <a:off x="539862" y="3985578"/>
            <a:ext cx="17048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Per hade då åkt i (</a:t>
            </a:r>
            <a:r>
              <a:rPr lang="sv-SE" sz="1050" i="1" dirty="0"/>
              <a:t>x</a:t>
            </a:r>
            <a:r>
              <a:rPr lang="sv-SE" sz="1050" dirty="0"/>
              <a:t> – 0,5) h.</a:t>
            </a:r>
          </a:p>
        </p:txBody>
      </p:sp>
      <p:sp>
        <p:nvSpPr>
          <p:cNvPr id="69" name="Rektangel 68">
            <a:extLst>
              <a:ext uri="{FF2B5EF4-FFF2-40B4-BE49-F238E27FC236}">
                <a16:creationId xmlns:a16="http://schemas.microsoft.com/office/drawing/2014/main" id="{3DA63C66-10ED-F748-BB63-1ACBC3602255}"/>
              </a:ext>
            </a:extLst>
          </p:cNvPr>
          <p:cNvSpPr/>
          <p:nvPr/>
        </p:nvSpPr>
        <p:spPr>
          <a:xfrm>
            <a:off x="711713" y="4764359"/>
            <a:ext cx="34859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i="1" dirty="0"/>
              <a:t>x </a:t>
            </a:r>
            <a:r>
              <a:rPr lang="sv-SE" sz="1050" dirty="0"/>
              <a:t>=</a:t>
            </a:r>
          </a:p>
        </p:txBody>
      </p:sp>
      <p:sp>
        <p:nvSpPr>
          <p:cNvPr id="70" name="Rektangel 69">
            <a:extLst>
              <a:ext uri="{FF2B5EF4-FFF2-40B4-BE49-F238E27FC236}">
                <a16:creationId xmlns:a16="http://schemas.microsoft.com/office/drawing/2014/main" id="{6716D822-787E-AD48-977E-53ABB2DAD5EE}"/>
              </a:ext>
            </a:extLst>
          </p:cNvPr>
          <p:cNvSpPr/>
          <p:nvPr/>
        </p:nvSpPr>
        <p:spPr>
          <a:xfrm>
            <a:off x="909924" y="4762156"/>
            <a:ext cx="44296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1,25</a:t>
            </a:r>
          </a:p>
        </p:txBody>
      </p:sp>
      <p:sp>
        <p:nvSpPr>
          <p:cNvPr id="73" name="Rektangel 72">
            <a:extLst>
              <a:ext uri="{FF2B5EF4-FFF2-40B4-BE49-F238E27FC236}">
                <a16:creationId xmlns:a16="http://schemas.microsoft.com/office/drawing/2014/main" id="{3A0D14A4-6D5F-2047-A222-4BF224213E22}"/>
              </a:ext>
            </a:extLst>
          </p:cNvPr>
          <p:cNvSpPr/>
          <p:nvPr/>
        </p:nvSpPr>
        <p:spPr>
          <a:xfrm>
            <a:off x="4846702" y="1614578"/>
            <a:ext cx="35095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a)</a:t>
            </a:r>
          </a:p>
        </p:txBody>
      </p:sp>
      <p:sp>
        <p:nvSpPr>
          <p:cNvPr id="74" name="Rektangel 73">
            <a:extLst>
              <a:ext uri="{FF2B5EF4-FFF2-40B4-BE49-F238E27FC236}">
                <a16:creationId xmlns:a16="http://schemas.microsoft.com/office/drawing/2014/main" id="{2F6CDAEB-7EEF-8E4E-9FB1-295F47A717A2}"/>
              </a:ext>
            </a:extLst>
          </p:cNvPr>
          <p:cNvSpPr/>
          <p:nvPr/>
        </p:nvSpPr>
        <p:spPr>
          <a:xfrm>
            <a:off x="8082632" y="1412753"/>
            <a:ext cx="35095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b)</a:t>
            </a:r>
          </a:p>
        </p:txBody>
      </p:sp>
      <p:sp>
        <p:nvSpPr>
          <p:cNvPr id="75" name="Rektangel 74">
            <a:extLst>
              <a:ext uri="{FF2B5EF4-FFF2-40B4-BE49-F238E27FC236}">
                <a16:creationId xmlns:a16="http://schemas.microsoft.com/office/drawing/2014/main" id="{22C497E9-969B-1949-9C80-34FB4A5FFEF7}"/>
              </a:ext>
            </a:extLst>
          </p:cNvPr>
          <p:cNvSpPr/>
          <p:nvPr/>
        </p:nvSpPr>
        <p:spPr>
          <a:xfrm>
            <a:off x="420080" y="3605768"/>
            <a:ext cx="35095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a)</a:t>
            </a:r>
          </a:p>
        </p:txBody>
      </p:sp>
      <p:sp>
        <p:nvSpPr>
          <p:cNvPr id="77" name="Rektangel 76">
            <a:extLst>
              <a:ext uri="{FF2B5EF4-FFF2-40B4-BE49-F238E27FC236}">
                <a16:creationId xmlns:a16="http://schemas.microsoft.com/office/drawing/2014/main" id="{A3178422-24CF-1F49-B739-BD0891C21D88}"/>
              </a:ext>
            </a:extLst>
          </p:cNvPr>
          <p:cNvSpPr/>
          <p:nvPr/>
        </p:nvSpPr>
        <p:spPr>
          <a:xfrm>
            <a:off x="2543855" y="3578481"/>
            <a:ext cx="35095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b)</a:t>
            </a: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03652A49-2A63-DC4B-A5A1-35EE34C68617}"/>
              </a:ext>
            </a:extLst>
          </p:cNvPr>
          <p:cNvSpPr/>
          <p:nvPr/>
        </p:nvSpPr>
        <p:spPr>
          <a:xfrm>
            <a:off x="2755917" y="3579960"/>
            <a:ext cx="162646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Antag det tog Jenny cyklat </a:t>
            </a:r>
            <a:r>
              <a:rPr lang="sv-SE" sz="1050" i="1" dirty="0"/>
              <a:t>y</a:t>
            </a:r>
            <a:r>
              <a:rPr lang="sv-SE" sz="1050" dirty="0"/>
              <a:t> h att komma till farmor.</a:t>
            </a:r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5BCCF59D-3180-2748-80F0-6B4A624CA15A}"/>
              </a:ext>
            </a:extLst>
          </p:cNvPr>
          <p:cNvGrpSpPr/>
          <p:nvPr/>
        </p:nvGrpSpPr>
        <p:grpSpPr>
          <a:xfrm>
            <a:off x="2751960" y="3881769"/>
            <a:ext cx="1747751" cy="386540"/>
            <a:chOff x="2635068" y="4588111"/>
            <a:chExt cx="1747751" cy="386540"/>
          </a:xfrm>
        </p:grpSpPr>
        <p:sp>
          <p:nvSpPr>
            <p:cNvPr id="81" name="Rektangel 80">
              <a:extLst>
                <a:ext uri="{FF2B5EF4-FFF2-40B4-BE49-F238E27FC236}">
                  <a16:creationId xmlns:a16="http://schemas.microsoft.com/office/drawing/2014/main" id="{1917ADED-2A4D-3D4C-ABA0-A52DA32CCD3B}"/>
                </a:ext>
              </a:extLst>
            </p:cNvPr>
            <p:cNvSpPr/>
            <p:nvPr/>
          </p:nvSpPr>
          <p:spPr>
            <a:xfrm>
              <a:off x="2635068" y="4639066"/>
              <a:ext cx="1747751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1050" dirty="0"/>
                <a:t>För Per tog det då (</a:t>
              </a:r>
              <a:r>
                <a:rPr lang="sv-SE" sz="1050" i="1" dirty="0"/>
                <a:t>y</a:t>
              </a:r>
              <a:r>
                <a:rPr lang="sv-SE" sz="1050" dirty="0"/>
                <a:t> –     ) h.</a:t>
              </a:r>
            </a:p>
          </p:txBody>
        </p:sp>
        <p:grpSp>
          <p:nvGrpSpPr>
            <p:cNvPr id="14" name="Grupp 13">
              <a:extLst>
                <a:ext uri="{FF2B5EF4-FFF2-40B4-BE49-F238E27FC236}">
                  <a16:creationId xmlns:a16="http://schemas.microsoft.com/office/drawing/2014/main" id="{7137C808-581F-9B4B-8EA1-F4A311A56DA7}"/>
                </a:ext>
              </a:extLst>
            </p:cNvPr>
            <p:cNvGrpSpPr/>
            <p:nvPr/>
          </p:nvGrpSpPr>
          <p:grpSpPr>
            <a:xfrm>
              <a:off x="3876386" y="4588111"/>
              <a:ext cx="258424" cy="386540"/>
              <a:chOff x="3883809" y="4213590"/>
              <a:chExt cx="258424" cy="386540"/>
            </a:xfrm>
          </p:grpSpPr>
          <p:sp>
            <p:nvSpPr>
              <p:cNvPr id="82" name="textruta 8">
                <a:extLst>
                  <a:ext uri="{FF2B5EF4-FFF2-40B4-BE49-F238E27FC236}">
                    <a16:creationId xmlns:a16="http://schemas.microsoft.com/office/drawing/2014/main" id="{ECB2D037-4DBA-9645-90A6-464ADF26D6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3809" y="4213590"/>
                <a:ext cx="253596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sv-SE" sz="1050" dirty="0">
                    <a:latin typeface="+mn-lt"/>
                    <a:cs typeface="Bradley Hand Bold"/>
                  </a:rPr>
                  <a:t>2</a:t>
                </a:r>
              </a:p>
            </p:txBody>
          </p:sp>
          <p:sp>
            <p:nvSpPr>
              <p:cNvPr id="83" name="textruta 9">
                <a:extLst>
                  <a:ext uri="{FF2B5EF4-FFF2-40B4-BE49-F238E27FC236}">
                    <a16:creationId xmlns:a16="http://schemas.microsoft.com/office/drawing/2014/main" id="{B2D0DD3D-006F-734A-AC34-A12CFBFBCA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5431" y="4338520"/>
                <a:ext cx="256802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sv-SE" sz="1050" dirty="0">
                    <a:latin typeface="+mn-lt"/>
                    <a:cs typeface="Bradley Hand Bold"/>
                  </a:rPr>
                  <a:t>3</a:t>
                </a:r>
              </a:p>
            </p:txBody>
          </p:sp>
          <p:cxnSp>
            <p:nvCxnSpPr>
              <p:cNvPr id="84" name="Rak 83">
                <a:extLst>
                  <a:ext uri="{FF2B5EF4-FFF2-40B4-BE49-F238E27FC236}">
                    <a16:creationId xmlns:a16="http://schemas.microsoft.com/office/drawing/2014/main" id="{780F50F5-EBFB-B243-8709-E0A0325A8BF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959988" y="4401583"/>
                <a:ext cx="101237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upp 18">
            <a:extLst>
              <a:ext uri="{FF2B5EF4-FFF2-40B4-BE49-F238E27FC236}">
                <a16:creationId xmlns:a16="http://schemas.microsoft.com/office/drawing/2014/main" id="{DCC2E3D8-1DD5-CA40-AD78-14825BC95ACA}"/>
              </a:ext>
            </a:extLst>
          </p:cNvPr>
          <p:cNvGrpSpPr/>
          <p:nvPr/>
        </p:nvGrpSpPr>
        <p:grpSpPr>
          <a:xfrm>
            <a:off x="2924992" y="4092712"/>
            <a:ext cx="1548099" cy="386540"/>
            <a:chOff x="2885969" y="4218484"/>
            <a:chExt cx="1548099" cy="386540"/>
          </a:xfrm>
        </p:grpSpPr>
        <p:sp>
          <p:nvSpPr>
            <p:cNvPr id="80" name="Rektangel 79">
              <a:extLst>
                <a:ext uri="{FF2B5EF4-FFF2-40B4-BE49-F238E27FC236}">
                  <a16:creationId xmlns:a16="http://schemas.microsoft.com/office/drawing/2014/main" id="{93B3F10A-0A3C-5243-B08A-DA781B71FDFA}"/>
                </a:ext>
              </a:extLst>
            </p:cNvPr>
            <p:cNvSpPr/>
            <p:nvPr/>
          </p:nvSpPr>
          <p:spPr>
            <a:xfrm>
              <a:off x="2885969" y="4270276"/>
              <a:ext cx="1548099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1050" dirty="0"/>
                <a:t>18</a:t>
              </a:r>
              <a:r>
                <a:rPr lang="sv-SE" sz="1050" i="1" dirty="0"/>
                <a:t>y </a:t>
              </a:r>
              <a:r>
                <a:rPr lang="sv-SE" sz="1050" dirty="0"/>
                <a:t>= 30(</a:t>
              </a:r>
              <a:r>
                <a:rPr lang="sv-SE" sz="1050" i="1" dirty="0"/>
                <a:t>y </a:t>
              </a:r>
              <a:r>
                <a:rPr lang="sv-SE" sz="1050" dirty="0"/>
                <a:t>–     )</a:t>
              </a:r>
              <a:r>
                <a:rPr lang="sv-SE" sz="1050" i="1" dirty="0"/>
                <a:t> </a:t>
              </a:r>
              <a:endParaRPr lang="sv-SE" sz="1050" dirty="0"/>
            </a:p>
          </p:txBody>
        </p:sp>
        <p:grpSp>
          <p:nvGrpSpPr>
            <p:cNvPr id="87" name="Grupp 86">
              <a:extLst>
                <a:ext uri="{FF2B5EF4-FFF2-40B4-BE49-F238E27FC236}">
                  <a16:creationId xmlns:a16="http://schemas.microsoft.com/office/drawing/2014/main" id="{96F9D60C-AA96-7244-88BC-34794FFD0C36}"/>
                </a:ext>
              </a:extLst>
            </p:cNvPr>
            <p:cNvGrpSpPr/>
            <p:nvPr/>
          </p:nvGrpSpPr>
          <p:grpSpPr>
            <a:xfrm>
              <a:off x="3587490" y="4218484"/>
              <a:ext cx="258424" cy="386540"/>
              <a:chOff x="3883809" y="4213590"/>
              <a:chExt cx="258424" cy="386540"/>
            </a:xfrm>
          </p:grpSpPr>
          <p:sp>
            <p:nvSpPr>
              <p:cNvPr id="88" name="textruta 8">
                <a:extLst>
                  <a:ext uri="{FF2B5EF4-FFF2-40B4-BE49-F238E27FC236}">
                    <a16:creationId xmlns:a16="http://schemas.microsoft.com/office/drawing/2014/main" id="{B3FD6603-50CE-ED44-BECD-1355E6224A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3809" y="4213590"/>
                <a:ext cx="253596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sv-SE" sz="1050" dirty="0">
                    <a:latin typeface="+mn-lt"/>
                    <a:cs typeface="Bradley Hand Bold"/>
                  </a:rPr>
                  <a:t>2</a:t>
                </a:r>
              </a:p>
            </p:txBody>
          </p:sp>
          <p:sp>
            <p:nvSpPr>
              <p:cNvPr id="89" name="textruta 9">
                <a:extLst>
                  <a:ext uri="{FF2B5EF4-FFF2-40B4-BE49-F238E27FC236}">
                    <a16:creationId xmlns:a16="http://schemas.microsoft.com/office/drawing/2014/main" id="{1EB565EB-C033-994D-AF84-B11EC1C1A8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5431" y="4338520"/>
                <a:ext cx="256802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sv-SE" sz="1050" dirty="0">
                    <a:latin typeface="+mn-lt"/>
                    <a:cs typeface="Bradley Hand Bold"/>
                  </a:rPr>
                  <a:t>3</a:t>
                </a:r>
              </a:p>
            </p:txBody>
          </p:sp>
          <p:cxnSp>
            <p:nvCxnSpPr>
              <p:cNvPr id="90" name="Rak 89">
                <a:extLst>
                  <a:ext uri="{FF2B5EF4-FFF2-40B4-BE49-F238E27FC236}">
                    <a16:creationId xmlns:a16="http://schemas.microsoft.com/office/drawing/2014/main" id="{1D2AFCDE-306C-7246-8D95-6378A5A7BC5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959988" y="4401583"/>
                <a:ext cx="101237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0" name="Rektangel 109">
            <a:extLst>
              <a:ext uri="{FF2B5EF4-FFF2-40B4-BE49-F238E27FC236}">
                <a16:creationId xmlns:a16="http://schemas.microsoft.com/office/drawing/2014/main" id="{A5B95069-036E-AB48-8D5B-F008CAE335B1}"/>
              </a:ext>
            </a:extLst>
          </p:cNvPr>
          <p:cNvSpPr/>
          <p:nvPr/>
        </p:nvSpPr>
        <p:spPr>
          <a:xfrm>
            <a:off x="2920164" y="4326805"/>
            <a:ext cx="122153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18</a:t>
            </a:r>
            <a:r>
              <a:rPr lang="sv-SE" sz="1050" i="1" dirty="0"/>
              <a:t>y </a:t>
            </a:r>
            <a:r>
              <a:rPr lang="sv-SE" sz="1050" dirty="0"/>
              <a:t>= 30</a:t>
            </a:r>
            <a:r>
              <a:rPr lang="sv-SE" sz="1050" i="1" dirty="0"/>
              <a:t>y</a:t>
            </a:r>
            <a:r>
              <a:rPr lang="sv-SE" sz="1050" dirty="0"/>
              <a:t> – 20 </a:t>
            </a:r>
          </a:p>
        </p:txBody>
      </p:sp>
      <p:sp>
        <p:nvSpPr>
          <p:cNvPr id="111" name="Rektangel 110">
            <a:extLst>
              <a:ext uri="{FF2B5EF4-FFF2-40B4-BE49-F238E27FC236}">
                <a16:creationId xmlns:a16="http://schemas.microsoft.com/office/drawing/2014/main" id="{333763BB-A17A-3342-B818-81FFFFED792B}"/>
              </a:ext>
            </a:extLst>
          </p:cNvPr>
          <p:cNvSpPr/>
          <p:nvPr/>
        </p:nvSpPr>
        <p:spPr>
          <a:xfrm>
            <a:off x="2971237" y="4520236"/>
            <a:ext cx="44296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20</a:t>
            </a:r>
            <a:r>
              <a:rPr lang="sv-SE" sz="1050" i="1" dirty="0"/>
              <a:t> </a:t>
            </a:r>
            <a:r>
              <a:rPr lang="sv-SE" sz="1050" dirty="0"/>
              <a:t>=</a:t>
            </a:r>
          </a:p>
        </p:txBody>
      </p:sp>
      <p:sp>
        <p:nvSpPr>
          <p:cNvPr id="112" name="Rektangel 111">
            <a:extLst>
              <a:ext uri="{FF2B5EF4-FFF2-40B4-BE49-F238E27FC236}">
                <a16:creationId xmlns:a16="http://schemas.microsoft.com/office/drawing/2014/main" id="{6F430917-2881-BB4D-A09F-AA03CD8A157F}"/>
              </a:ext>
            </a:extLst>
          </p:cNvPr>
          <p:cNvSpPr/>
          <p:nvPr/>
        </p:nvSpPr>
        <p:spPr>
          <a:xfrm>
            <a:off x="3232562" y="4521157"/>
            <a:ext cx="44296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12</a:t>
            </a:r>
            <a:r>
              <a:rPr lang="sv-SE" sz="1050" i="1" dirty="0"/>
              <a:t>y</a:t>
            </a:r>
            <a:endParaRPr lang="sv-SE" sz="1050" dirty="0"/>
          </a:p>
        </p:txBody>
      </p:sp>
      <p:sp>
        <p:nvSpPr>
          <p:cNvPr id="113" name="Rektangel 112">
            <a:extLst>
              <a:ext uri="{FF2B5EF4-FFF2-40B4-BE49-F238E27FC236}">
                <a16:creationId xmlns:a16="http://schemas.microsoft.com/office/drawing/2014/main" id="{F719C9FF-E30A-7A48-A73F-02E8EB89FA29}"/>
              </a:ext>
            </a:extLst>
          </p:cNvPr>
          <p:cNvSpPr/>
          <p:nvPr/>
        </p:nvSpPr>
        <p:spPr>
          <a:xfrm>
            <a:off x="3034351" y="4700896"/>
            <a:ext cx="34859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i="1" dirty="0"/>
              <a:t>y </a:t>
            </a:r>
            <a:r>
              <a:rPr lang="sv-SE" sz="1050" dirty="0"/>
              <a:t>=</a:t>
            </a:r>
          </a:p>
        </p:txBody>
      </p:sp>
      <p:grpSp>
        <p:nvGrpSpPr>
          <p:cNvPr id="21" name="Grupp 20">
            <a:extLst>
              <a:ext uri="{FF2B5EF4-FFF2-40B4-BE49-F238E27FC236}">
                <a16:creationId xmlns:a16="http://schemas.microsoft.com/office/drawing/2014/main" id="{779A07A2-E4AA-9F4B-B029-343E6EC4FF5C}"/>
              </a:ext>
            </a:extLst>
          </p:cNvPr>
          <p:cNvGrpSpPr/>
          <p:nvPr/>
        </p:nvGrpSpPr>
        <p:grpSpPr>
          <a:xfrm>
            <a:off x="3230091" y="4647625"/>
            <a:ext cx="323272" cy="391214"/>
            <a:chOff x="3608161" y="4589672"/>
            <a:chExt cx="323272" cy="391214"/>
          </a:xfrm>
        </p:grpSpPr>
        <p:grpSp>
          <p:nvGrpSpPr>
            <p:cNvPr id="106" name="Grupp 105">
              <a:extLst>
                <a:ext uri="{FF2B5EF4-FFF2-40B4-BE49-F238E27FC236}">
                  <a16:creationId xmlns:a16="http://schemas.microsoft.com/office/drawing/2014/main" id="{67C3CA81-0B46-C54D-AC86-45750DC3A5D0}"/>
                </a:ext>
              </a:extLst>
            </p:cNvPr>
            <p:cNvGrpSpPr/>
            <p:nvPr/>
          </p:nvGrpSpPr>
          <p:grpSpPr>
            <a:xfrm>
              <a:off x="3674631" y="4589672"/>
              <a:ext cx="256802" cy="391214"/>
              <a:chOff x="3883757" y="4213590"/>
              <a:chExt cx="256802" cy="391214"/>
            </a:xfrm>
          </p:grpSpPr>
          <p:sp>
            <p:nvSpPr>
              <p:cNvPr id="107" name="textruta 8">
                <a:extLst>
                  <a:ext uri="{FF2B5EF4-FFF2-40B4-BE49-F238E27FC236}">
                    <a16:creationId xmlns:a16="http://schemas.microsoft.com/office/drawing/2014/main" id="{E49386E1-425C-A741-992F-96C2447C8D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3809" y="4213590"/>
                <a:ext cx="253596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sv-SE" sz="1050" dirty="0">
                    <a:latin typeface="+mn-lt"/>
                    <a:cs typeface="Bradley Hand Bold"/>
                  </a:rPr>
                  <a:t>2</a:t>
                </a:r>
              </a:p>
            </p:txBody>
          </p:sp>
          <p:sp>
            <p:nvSpPr>
              <p:cNvPr id="108" name="textruta 9">
                <a:extLst>
                  <a:ext uri="{FF2B5EF4-FFF2-40B4-BE49-F238E27FC236}">
                    <a16:creationId xmlns:a16="http://schemas.microsoft.com/office/drawing/2014/main" id="{3820B266-B9D7-3C46-AA6D-66EADB57E5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3757" y="4343194"/>
                <a:ext cx="256802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sv-SE" sz="1050" dirty="0">
                    <a:latin typeface="+mn-lt"/>
                    <a:cs typeface="Bradley Hand Bold"/>
                  </a:rPr>
                  <a:t>3</a:t>
                </a:r>
              </a:p>
            </p:txBody>
          </p:sp>
          <p:cxnSp>
            <p:nvCxnSpPr>
              <p:cNvPr id="109" name="Rak 108">
                <a:extLst>
                  <a:ext uri="{FF2B5EF4-FFF2-40B4-BE49-F238E27FC236}">
                    <a16:creationId xmlns:a16="http://schemas.microsoft.com/office/drawing/2014/main" id="{446F5369-8730-2E47-AFCF-34C91CF0B60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959988" y="4401583"/>
                <a:ext cx="101237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5" name="textruta 9">
              <a:extLst>
                <a:ext uri="{FF2B5EF4-FFF2-40B4-BE49-F238E27FC236}">
                  <a16:creationId xmlns:a16="http://schemas.microsoft.com/office/drawing/2014/main" id="{96B9808C-EE4E-0D42-AF30-DB5B4B49A1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8161" y="4650403"/>
              <a:ext cx="15073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050" dirty="0">
                  <a:latin typeface="+mn-lt"/>
                  <a:cs typeface="Bradley Hand Bold"/>
                </a:rPr>
                <a:t>1</a:t>
              </a:r>
            </a:p>
          </p:txBody>
        </p:sp>
      </p:grpSp>
      <p:sp>
        <p:nvSpPr>
          <p:cNvPr id="119" name="Rektangel 118">
            <a:extLst>
              <a:ext uri="{FF2B5EF4-FFF2-40B4-BE49-F238E27FC236}">
                <a16:creationId xmlns:a16="http://schemas.microsoft.com/office/drawing/2014/main" id="{6F294F2A-03C3-2242-B4CC-6FB1BB549DDB}"/>
              </a:ext>
            </a:extLst>
          </p:cNvPr>
          <p:cNvSpPr/>
          <p:nvPr/>
        </p:nvSpPr>
        <p:spPr>
          <a:xfrm>
            <a:off x="2616680" y="5076531"/>
            <a:ext cx="79315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Till farmor: </a:t>
            </a:r>
          </a:p>
        </p:txBody>
      </p:sp>
      <p:sp>
        <p:nvSpPr>
          <p:cNvPr id="123" name="Rektangel 122">
            <a:extLst>
              <a:ext uri="{FF2B5EF4-FFF2-40B4-BE49-F238E27FC236}">
                <a16:creationId xmlns:a16="http://schemas.microsoft.com/office/drawing/2014/main" id="{79DF483F-AE50-054D-ACEC-72F5B7370C00}"/>
              </a:ext>
            </a:extLst>
          </p:cNvPr>
          <p:cNvSpPr/>
          <p:nvPr/>
        </p:nvSpPr>
        <p:spPr>
          <a:xfrm>
            <a:off x="4000964" y="5079685"/>
            <a:ext cx="6213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30 km </a:t>
            </a:r>
          </a:p>
        </p:txBody>
      </p:sp>
      <p:grpSp>
        <p:nvGrpSpPr>
          <p:cNvPr id="23" name="Grupp 22">
            <a:extLst>
              <a:ext uri="{FF2B5EF4-FFF2-40B4-BE49-F238E27FC236}">
                <a16:creationId xmlns:a16="http://schemas.microsoft.com/office/drawing/2014/main" id="{852B2589-4718-DB45-95F2-FE52B0BE4A81}"/>
              </a:ext>
            </a:extLst>
          </p:cNvPr>
          <p:cNvGrpSpPr/>
          <p:nvPr/>
        </p:nvGrpSpPr>
        <p:grpSpPr>
          <a:xfrm>
            <a:off x="3268998" y="5026471"/>
            <a:ext cx="996893" cy="398340"/>
            <a:chOff x="3089834" y="5010489"/>
            <a:chExt cx="996893" cy="398340"/>
          </a:xfrm>
        </p:grpSpPr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819DF21A-B0CA-9543-B70A-01667221FAFF}"/>
                </a:ext>
              </a:extLst>
            </p:cNvPr>
            <p:cNvSpPr/>
            <p:nvPr/>
          </p:nvSpPr>
          <p:spPr>
            <a:xfrm>
              <a:off x="3089834" y="5065881"/>
              <a:ext cx="99689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1050" dirty="0"/>
                <a:t>       · 18 km =</a:t>
              </a:r>
            </a:p>
          </p:txBody>
        </p:sp>
        <p:grpSp>
          <p:nvGrpSpPr>
            <p:cNvPr id="124" name="Grupp 123">
              <a:extLst>
                <a:ext uri="{FF2B5EF4-FFF2-40B4-BE49-F238E27FC236}">
                  <a16:creationId xmlns:a16="http://schemas.microsoft.com/office/drawing/2014/main" id="{934BC4B9-33BE-4148-B417-071B590874A7}"/>
                </a:ext>
              </a:extLst>
            </p:cNvPr>
            <p:cNvGrpSpPr/>
            <p:nvPr/>
          </p:nvGrpSpPr>
          <p:grpSpPr>
            <a:xfrm>
              <a:off x="3117397" y="5010489"/>
              <a:ext cx="328937" cy="398340"/>
              <a:chOff x="3608161" y="4589672"/>
              <a:chExt cx="328937" cy="398340"/>
            </a:xfrm>
          </p:grpSpPr>
          <p:grpSp>
            <p:nvGrpSpPr>
              <p:cNvPr id="128" name="Grupp 127">
                <a:extLst>
                  <a:ext uri="{FF2B5EF4-FFF2-40B4-BE49-F238E27FC236}">
                    <a16:creationId xmlns:a16="http://schemas.microsoft.com/office/drawing/2014/main" id="{C2158374-158D-C644-9373-A097C4306B40}"/>
                  </a:ext>
                </a:extLst>
              </p:cNvPr>
              <p:cNvGrpSpPr/>
              <p:nvPr/>
            </p:nvGrpSpPr>
            <p:grpSpPr>
              <a:xfrm>
                <a:off x="3674683" y="4589672"/>
                <a:ext cx="262415" cy="398340"/>
                <a:chOff x="3883809" y="4213590"/>
                <a:chExt cx="262415" cy="398340"/>
              </a:xfrm>
            </p:grpSpPr>
            <p:sp>
              <p:nvSpPr>
                <p:cNvPr id="133" name="textruta 8">
                  <a:extLst>
                    <a:ext uri="{FF2B5EF4-FFF2-40B4-BE49-F238E27FC236}">
                      <a16:creationId xmlns:a16="http://schemas.microsoft.com/office/drawing/2014/main" id="{6924A47B-3D8E-E44E-BA06-ED51267C7AF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83809" y="4213590"/>
                  <a:ext cx="253596" cy="2539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1050" dirty="0">
                      <a:solidFill>
                        <a:srgbClr val="FF0000"/>
                      </a:solidFill>
                      <a:latin typeface="+mn-lt"/>
                      <a:cs typeface="Bradley Hand Bold"/>
                    </a:rPr>
                    <a:t>2</a:t>
                  </a:r>
                </a:p>
              </p:txBody>
            </p:sp>
            <p:sp>
              <p:nvSpPr>
                <p:cNvPr id="137" name="textruta 9">
                  <a:extLst>
                    <a:ext uri="{FF2B5EF4-FFF2-40B4-BE49-F238E27FC236}">
                      <a16:creationId xmlns:a16="http://schemas.microsoft.com/office/drawing/2014/main" id="{9282E803-9CDF-5842-B193-822EE54E6B4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89422" y="4350320"/>
                  <a:ext cx="256802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1050" dirty="0">
                      <a:solidFill>
                        <a:srgbClr val="FF0000"/>
                      </a:solidFill>
                      <a:latin typeface="+mn-lt"/>
                      <a:cs typeface="Bradley Hand Bold"/>
                    </a:rPr>
                    <a:t>3</a:t>
                  </a:r>
                </a:p>
              </p:txBody>
            </p:sp>
            <p:cxnSp>
              <p:nvCxnSpPr>
                <p:cNvPr id="138" name="Rak 137">
                  <a:extLst>
                    <a:ext uri="{FF2B5EF4-FFF2-40B4-BE49-F238E27FC236}">
                      <a16:creationId xmlns:a16="http://schemas.microsoft.com/office/drawing/2014/main" id="{726BC61F-77B3-0540-BDB6-5DFD0044E0C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3959988" y="4401583"/>
                  <a:ext cx="101237" cy="0"/>
                </a:xfrm>
                <a:prstGeom prst="line">
                  <a:avLst/>
                </a:prstGeom>
                <a:ln w="9525" cmpd="sng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" name="textruta 9">
                <a:extLst>
                  <a:ext uri="{FF2B5EF4-FFF2-40B4-BE49-F238E27FC236}">
                    <a16:creationId xmlns:a16="http://schemas.microsoft.com/office/drawing/2014/main" id="{3B3F7191-2C94-B74D-BBD6-F93CFF10CC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8161" y="4650403"/>
                <a:ext cx="150737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sv-SE" sz="1050" dirty="0">
                    <a:solidFill>
                      <a:srgbClr val="FF0000"/>
                    </a:solidFill>
                    <a:latin typeface="+mn-lt"/>
                    <a:cs typeface="Bradley Hand Bold"/>
                  </a:rPr>
                  <a:t>1</a:t>
                </a:r>
              </a:p>
            </p:txBody>
          </p:sp>
        </p:grpSp>
      </p:grpSp>
      <p:graphicFrame>
        <p:nvGraphicFramePr>
          <p:cNvPr id="152" name="Tabell 151">
            <a:extLst>
              <a:ext uri="{FF2B5EF4-FFF2-40B4-BE49-F238E27FC236}">
                <a16:creationId xmlns:a16="http://schemas.microsoft.com/office/drawing/2014/main" id="{F4400BEB-63E4-714E-AF4A-23806CABC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39917"/>
              </p:ext>
            </p:extLst>
          </p:nvPr>
        </p:nvGraphicFramePr>
        <p:xfrm>
          <a:off x="6367763" y="3909901"/>
          <a:ext cx="2309857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532">
                  <a:extLst>
                    <a:ext uri="{9D8B030D-6E8A-4147-A177-3AD203B41FA5}">
                      <a16:colId xmlns:a16="http://schemas.microsoft.com/office/drawing/2014/main" val="39472084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930823326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1042249521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2366922446"/>
                    </a:ext>
                  </a:extLst>
                </a:gridCol>
                <a:gridCol w="514925">
                  <a:extLst>
                    <a:ext uri="{9D8B030D-6E8A-4147-A177-3AD203B41FA5}">
                      <a16:colId xmlns:a16="http://schemas.microsoft.com/office/drawing/2014/main" val="4124822296"/>
                    </a:ext>
                  </a:extLst>
                </a:gridCol>
              </a:tblGrid>
              <a:tr h="242853">
                <a:tc>
                  <a:txBody>
                    <a:bodyPr/>
                    <a:lstStyle/>
                    <a:p>
                      <a:endParaRPr lang="sv-SE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9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9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9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013433"/>
                  </a:ext>
                </a:extLst>
              </a:tr>
              <a:tr h="242853"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951128"/>
                  </a:ext>
                </a:extLst>
              </a:tr>
              <a:tr h="242853"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9454749"/>
                  </a:ext>
                </a:extLst>
              </a:tr>
            </a:tbl>
          </a:graphicData>
        </a:graphic>
      </p:graphicFrame>
      <p:sp>
        <p:nvSpPr>
          <p:cNvPr id="153" name="Rektangel 152">
            <a:extLst>
              <a:ext uri="{FF2B5EF4-FFF2-40B4-BE49-F238E27FC236}">
                <a16:creationId xmlns:a16="http://schemas.microsoft.com/office/drawing/2014/main" id="{AF2BE537-A322-BE41-8083-F7957506B25E}"/>
              </a:ext>
            </a:extLst>
          </p:cNvPr>
          <p:cNvSpPr/>
          <p:nvPr/>
        </p:nvSpPr>
        <p:spPr>
          <a:xfrm>
            <a:off x="6337056" y="4171400"/>
            <a:ext cx="54586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900" dirty="0"/>
              <a:t>Jenny</a:t>
            </a:r>
          </a:p>
        </p:txBody>
      </p:sp>
      <p:sp>
        <p:nvSpPr>
          <p:cNvPr id="154" name="Rektangel 153">
            <a:extLst>
              <a:ext uri="{FF2B5EF4-FFF2-40B4-BE49-F238E27FC236}">
                <a16:creationId xmlns:a16="http://schemas.microsoft.com/office/drawing/2014/main" id="{CB0DC33F-3A39-5347-8837-DCB03E94A489}"/>
              </a:ext>
            </a:extLst>
          </p:cNvPr>
          <p:cNvSpPr/>
          <p:nvPr/>
        </p:nvSpPr>
        <p:spPr>
          <a:xfrm>
            <a:off x="6719153" y="4158546"/>
            <a:ext cx="63392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900" dirty="0"/>
              <a:t>18 km</a:t>
            </a:r>
          </a:p>
        </p:txBody>
      </p:sp>
      <p:sp>
        <p:nvSpPr>
          <p:cNvPr id="155" name="Rektangel 154">
            <a:extLst>
              <a:ext uri="{FF2B5EF4-FFF2-40B4-BE49-F238E27FC236}">
                <a16:creationId xmlns:a16="http://schemas.microsoft.com/office/drawing/2014/main" id="{B006891C-9464-FC47-A174-F454159B8B2B}"/>
              </a:ext>
            </a:extLst>
          </p:cNvPr>
          <p:cNvSpPr/>
          <p:nvPr/>
        </p:nvSpPr>
        <p:spPr>
          <a:xfrm>
            <a:off x="7217400" y="4160042"/>
            <a:ext cx="64105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900" dirty="0"/>
              <a:t>27 km</a:t>
            </a:r>
          </a:p>
        </p:txBody>
      </p:sp>
      <p:sp>
        <p:nvSpPr>
          <p:cNvPr id="156" name="Rektangel 155">
            <a:extLst>
              <a:ext uri="{FF2B5EF4-FFF2-40B4-BE49-F238E27FC236}">
                <a16:creationId xmlns:a16="http://schemas.microsoft.com/office/drawing/2014/main" id="{A67060F3-6D15-3E47-83EE-B2EF4CD43521}"/>
              </a:ext>
            </a:extLst>
          </p:cNvPr>
          <p:cNvSpPr/>
          <p:nvPr/>
        </p:nvSpPr>
        <p:spPr>
          <a:xfrm>
            <a:off x="6406168" y="4408347"/>
            <a:ext cx="4716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900" dirty="0"/>
              <a:t>Per</a:t>
            </a:r>
          </a:p>
        </p:txBody>
      </p:sp>
      <p:sp>
        <p:nvSpPr>
          <p:cNvPr id="157" name="Rektangel 156">
            <a:extLst>
              <a:ext uri="{FF2B5EF4-FFF2-40B4-BE49-F238E27FC236}">
                <a16:creationId xmlns:a16="http://schemas.microsoft.com/office/drawing/2014/main" id="{941E60B7-ED2E-4F4E-85BF-AD71726417ED}"/>
              </a:ext>
            </a:extLst>
          </p:cNvPr>
          <p:cNvSpPr/>
          <p:nvPr/>
        </p:nvSpPr>
        <p:spPr>
          <a:xfrm>
            <a:off x="6729316" y="4410589"/>
            <a:ext cx="4695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900" dirty="0"/>
              <a:t>15 km</a:t>
            </a:r>
          </a:p>
        </p:txBody>
      </p:sp>
      <p:sp>
        <p:nvSpPr>
          <p:cNvPr id="158" name="Rektangel 157">
            <a:extLst>
              <a:ext uri="{FF2B5EF4-FFF2-40B4-BE49-F238E27FC236}">
                <a16:creationId xmlns:a16="http://schemas.microsoft.com/office/drawing/2014/main" id="{F1EE9D44-18E1-4540-A5C4-F9268BB6AA03}"/>
              </a:ext>
            </a:extLst>
          </p:cNvPr>
          <p:cNvSpPr/>
          <p:nvPr/>
        </p:nvSpPr>
        <p:spPr>
          <a:xfrm>
            <a:off x="7228610" y="4403436"/>
            <a:ext cx="4695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900" dirty="0"/>
              <a:t>30 km</a:t>
            </a:r>
          </a:p>
        </p:txBody>
      </p:sp>
      <p:sp>
        <p:nvSpPr>
          <p:cNvPr id="159" name="Rektangel 158">
            <a:extLst>
              <a:ext uri="{FF2B5EF4-FFF2-40B4-BE49-F238E27FC236}">
                <a16:creationId xmlns:a16="http://schemas.microsoft.com/office/drawing/2014/main" id="{99E84BFC-4E49-C14A-9AB3-7CA687FABD50}"/>
              </a:ext>
            </a:extLst>
          </p:cNvPr>
          <p:cNvSpPr/>
          <p:nvPr/>
        </p:nvSpPr>
        <p:spPr>
          <a:xfrm>
            <a:off x="7650889" y="4166669"/>
            <a:ext cx="64105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900" dirty="0"/>
              <a:t>21 km</a:t>
            </a:r>
          </a:p>
        </p:txBody>
      </p:sp>
      <p:sp>
        <p:nvSpPr>
          <p:cNvPr id="160" name="Rektangel 159">
            <a:extLst>
              <a:ext uri="{FF2B5EF4-FFF2-40B4-BE49-F238E27FC236}">
                <a16:creationId xmlns:a16="http://schemas.microsoft.com/office/drawing/2014/main" id="{589EA44F-F718-4143-B98F-CB98CC2BF56F}"/>
              </a:ext>
            </a:extLst>
          </p:cNvPr>
          <p:cNvSpPr/>
          <p:nvPr/>
        </p:nvSpPr>
        <p:spPr>
          <a:xfrm>
            <a:off x="7662098" y="4410063"/>
            <a:ext cx="5228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900" dirty="0"/>
              <a:t>20 km</a:t>
            </a:r>
          </a:p>
        </p:txBody>
      </p:sp>
      <p:sp>
        <p:nvSpPr>
          <p:cNvPr id="161" name="Rektangel 160">
            <a:extLst>
              <a:ext uri="{FF2B5EF4-FFF2-40B4-BE49-F238E27FC236}">
                <a16:creationId xmlns:a16="http://schemas.microsoft.com/office/drawing/2014/main" id="{286E12FC-1FA5-2640-B588-7F8F926B403D}"/>
              </a:ext>
            </a:extLst>
          </p:cNvPr>
          <p:cNvSpPr/>
          <p:nvPr/>
        </p:nvSpPr>
        <p:spPr>
          <a:xfrm>
            <a:off x="8126448" y="4154107"/>
            <a:ext cx="64105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900" dirty="0"/>
              <a:t>22,5 km</a:t>
            </a:r>
          </a:p>
        </p:txBody>
      </p:sp>
      <p:sp>
        <p:nvSpPr>
          <p:cNvPr id="162" name="Rektangel 161">
            <a:extLst>
              <a:ext uri="{FF2B5EF4-FFF2-40B4-BE49-F238E27FC236}">
                <a16:creationId xmlns:a16="http://schemas.microsoft.com/office/drawing/2014/main" id="{F31FA7EF-4339-1E41-9A0B-D51CBFC3082C}"/>
              </a:ext>
            </a:extLst>
          </p:cNvPr>
          <p:cNvSpPr/>
          <p:nvPr/>
        </p:nvSpPr>
        <p:spPr>
          <a:xfrm>
            <a:off x="8139442" y="4407742"/>
            <a:ext cx="56592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900" dirty="0"/>
              <a:t>22,5 km</a:t>
            </a:r>
          </a:p>
        </p:txBody>
      </p:sp>
      <p:sp>
        <p:nvSpPr>
          <p:cNvPr id="163" name="Rektangel 162">
            <a:extLst>
              <a:ext uri="{FF2B5EF4-FFF2-40B4-BE49-F238E27FC236}">
                <a16:creationId xmlns:a16="http://schemas.microsoft.com/office/drawing/2014/main" id="{5D85C6A2-3126-A444-BB6C-AFD0609C2492}"/>
              </a:ext>
            </a:extLst>
          </p:cNvPr>
          <p:cNvSpPr/>
          <p:nvPr/>
        </p:nvSpPr>
        <p:spPr>
          <a:xfrm>
            <a:off x="4563337" y="3932724"/>
            <a:ext cx="35095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a)</a:t>
            </a:r>
          </a:p>
        </p:txBody>
      </p:sp>
      <p:sp>
        <p:nvSpPr>
          <p:cNvPr id="164" name="Rektangel 163">
            <a:extLst>
              <a:ext uri="{FF2B5EF4-FFF2-40B4-BE49-F238E27FC236}">
                <a16:creationId xmlns:a16="http://schemas.microsoft.com/office/drawing/2014/main" id="{912B68C6-261E-AB43-B631-1D4DEEB1E19B}"/>
              </a:ext>
            </a:extLst>
          </p:cNvPr>
          <p:cNvSpPr/>
          <p:nvPr/>
        </p:nvSpPr>
        <p:spPr>
          <a:xfrm>
            <a:off x="4574102" y="4809787"/>
            <a:ext cx="35095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b)</a:t>
            </a:r>
          </a:p>
        </p:txBody>
      </p:sp>
      <p:sp>
        <p:nvSpPr>
          <p:cNvPr id="169" name="Rektangel 168">
            <a:extLst>
              <a:ext uri="{FF2B5EF4-FFF2-40B4-BE49-F238E27FC236}">
                <a16:creationId xmlns:a16="http://schemas.microsoft.com/office/drawing/2014/main" id="{5DECBE76-5E50-EB4E-9274-72A8753C48B2}"/>
              </a:ext>
            </a:extLst>
          </p:cNvPr>
          <p:cNvSpPr/>
          <p:nvPr/>
        </p:nvSpPr>
        <p:spPr>
          <a:xfrm>
            <a:off x="6719607" y="3917054"/>
            <a:ext cx="4695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900" dirty="0"/>
              <a:t>12.30</a:t>
            </a:r>
          </a:p>
        </p:txBody>
      </p:sp>
      <p:sp>
        <p:nvSpPr>
          <p:cNvPr id="170" name="Rektangel 169">
            <a:extLst>
              <a:ext uri="{FF2B5EF4-FFF2-40B4-BE49-F238E27FC236}">
                <a16:creationId xmlns:a16="http://schemas.microsoft.com/office/drawing/2014/main" id="{1BB12AA2-CE31-7047-AAED-494667D70C83}"/>
              </a:ext>
            </a:extLst>
          </p:cNvPr>
          <p:cNvSpPr/>
          <p:nvPr/>
        </p:nvSpPr>
        <p:spPr>
          <a:xfrm>
            <a:off x="7193205" y="3922047"/>
            <a:ext cx="4695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900" dirty="0"/>
              <a:t>12.50</a:t>
            </a:r>
          </a:p>
        </p:txBody>
      </p:sp>
      <p:sp>
        <p:nvSpPr>
          <p:cNvPr id="171" name="Rektangel 170">
            <a:extLst>
              <a:ext uri="{FF2B5EF4-FFF2-40B4-BE49-F238E27FC236}">
                <a16:creationId xmlns:a16="http://schemas.microsoft.com/office/drawing/2014/main" id="{1738FE51-78C2-3B4E-B566-F306DC33E207}"/>
              </a:ext>
            </a:extLst>
          </p:cNvPr>
          <p:cNvSpPr/>
          <p:nvPr/>
        </p:nvSpPr>
        <p:spPr>
          <a:xfrm>
            <a:off x="7677624" y="3919758"/>
            <a:ext cx="5228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900" dirty="0"/>
              <a:t>13.10</a:t>
            </a:r>
          </a:p>
        </p:txBody>
      </p:sp>
      <p:sp>
        <p:nvSpPr>
          <p:cNvPr id="172" name="Rektangel 171">
            <a:extLst>
              <a:ext uri="{FF2B5EF4-FFF2-40B4-BE49-F238E27FC236}">
                <a16:creationId xmlns:a16="http://schemas.microsoft.com/office/drawing/2014/main" id="{198C67D9-6C22-7245-A9EA-ED27D531AC4F}"/>
              </a:ext>
            </a:extLst>
          </p:cNvPr>
          <p:cNvSpPr/>
          <p:nvPr/>
        </p:nvSpPr>
        <p:spPr>
          <a:xfrm>
            <a:off x="8184931" y="3922887"/>
            <a:ext cx="56592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900" dirty="0"/>
              <a:t>13.15</a:t>
            </a:r>
          </a:p>
        </p:txBody>
      </p:sp>
      <p:sp>
        <p:nvSpPr>
          <p:cNvPr id="173" name="Rektangel 172">
            <a:extLst>
              <a:ext uri="{FF2B5EF4-FFF2-40B4-BE49-F238E27FC236}">
                <a16:creationId xmlns:a16="http://schemas.microsoft.com/office/drawing/2014/main" id="{E4A2E193-256F-6648-AE81-93D385A1B8DF}"/>
              </a:ext>
            </a:extLst>
          </p:cNvPr>
          <p:cNvSpPr/>
          <p:nvPr/>
        </p:nvSpPr>
        <p:spPr>
          <a:xfrm>
            <a:off x="1926625" y="1527036"/>
            <a:ext cx="43859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1 h</a:t>
            </a:r>
          </a:p>
        </p:txBody>
      </p:sp>
      <p:sp>
        <p:nvSpPr>
          <p:cNvPr id="174" name="Rektangel 173">
            <a:extLst>
              <a:ext uri="{FF2B5EF4-FFF2-40B4-BE49-F238E27FC236}">
                <a16:creationId xmlns:a16="http://schemas.microsoft.com/office/drawing/2014/main" id="{741220FD-DC08-E946-84BC-EF323DDB233B}"/>
              </a:ext>
            </a:extLst>
          </p:cNvPr>
          <p:cNvSpPr/>
          <p:nvPr/>
        </p:nvSpPr>
        <p:spPr>
          <a:xfrm>
            <a:off x="2464306" y="1532017"/>
            <a:ext cx="48842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1,5 h</a:t>
            </a:r>
          </a:p>
        </p:txBody>
      </p:sp>
      <p:sp>
        <p:nvSpPr>
          <p:cNvPr id="175" name="Rektangel 174">
            <a:extLst>
              <a:ext uri="{FF2B5EF4-FFF2-40B4-BE49-F238E27FC236}">
                <a16:creationId xmlns:a16="http://schemas.microsoft.com/office/drawing/2014/main" id="{52F3407F-1803-F443-A020-E0774E9CBDB6}"/>
              </a:ext>
            </a:extLst>
          </p:cNvPr>
          <p:cNvSpPr/>
          <p:nvPr/>
        </p:nvSpPr>
        <p:spPr>
          <a:xfrm>
            <a:off x="3018930" y="1529952"/>
            <a:ext cx="53740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dirty="0"/>
              <a:t>1,25 h</a:t>
            </a:r>
          </a:p>
        </p:txBody>
      </p:sp>
    </p:spTree>
    <p:extLst>
      <p:ext uri="{BB962C8B-B14F-4D97-AF65-F5344CB8AC3E}">
        <p14:creationId xmlns:p14="http://schemas.microsoft.com/office/powerpoint/2010/main" val="409401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66" grpId="0"/>
      <p:bldP spid="65" grpId="0"/>
      <p:bldP spid="120" grpId="0"/>
      <p:bldP spid="122" grpId="0"/>
      <p:bldP spid="125" grpId="0"/>
      <p:bldP spid="126" grpId="0"/>
      <p:bldP spid="127" grpId="0"/>
      <p:bldP spid="165" grpId="0"/>
      <p:bldP spid="166" grpId="0"/>
      <p:bldP spid="180" grpId="0"/>
      <p:bldP spid="181" grpId="0"/>
      <p:bldP spid="183" grpId="0"/>
      <p:bldP spid="184" grpId="0"/>
      <p:bldP spid="185" grpId="0"/>
      <p:bldP spid="186" grpId="0"/>
      <p:bldP spid="117" grpId="0"/>
      <p:bldP spid="118" grpId="0"/>
      <p:bldP spid="142" grpId="0"/>
      <p:bldP spid="61" grpId="0"/>
      <p:bldP spid="62" grpId="0"/>
      <p:bldP spid="63" grpId="0"/>
      <p:bldP spid="64" grpId="0"/>
      <p:bldP spid="68" grpId="0"/>
      <p:bldP spid="69" grpId="0"/>
      <p:bldP spid="70" grpId="0"/>
      <p:bldP spid="73" grpId="0"/>
      <p:bldP spid="74" grpId="0"/>
      <p:bldP spid="75" grpId="0"/>
      <p:bldP spid="77" grpId="0"/>
      <p:bldP spid="79" grpId="0"/>
      <p:bldP spid="110" grpId="0"/>
      <p:bldP spid="111" grpId="0"/>
      <p:bldP spid="112" grpId="0"/>
      <p:bldP spid="113" grpId="0"/>
      <p:bldP spid="119" grpId="0"/>
      <p:bldP spid="123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9" grpId="0"/>
      <p:bldP spid="170" grpId="0"/>
      <p:bldP spid="171" grpId="0"/>
      <p:bldP spid="172" grpId="0"/>
      <p:bldP spid="173" grpId="0"/>
      <p:bldP spid="174" grpId="0"/>
      <p:bldP spid="1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ruta 16"/>
          <p:cNvSpPr txBox="1"/>
          <p:nvPr/>
        </p:nvSpPr>
        <p:spPr>
          <a:xfrm>
            <a:off x="1773237" y="91048"/>
            <a:ext cx="712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Räkna och häpna – Hur högt stiger värnen?</a:t>
            </a:r>
          </a:p>
        </p:txBody>
      </p:sp>
      <p:grpSp>
        <p:nvGrpSpPr>
          <p:cNvPr id="11" name="Grupp 10">
            <a:extLst>
              <a:ext uri="{FF2B5EF4-FFF2-40B4-BE49-F238E27FC236}">
                <a16:creationId xmlns:a16="http://schemas.microsoft.com/office/drawing/2014/main" id="{0A7A14B9-0BEF-B245-9695-8018B23F8618}"/>
              </a:ext>
            </a:extLst>
          </p:cNvPr>
          <p:cNvGrpSpPr/>
          <p:nvPr/>
        </p:nvGrpSpPr>
        <p:grpSpPr>
          <a:xfrm>
            <a:off x="1296888" y="3429000"/>
            <a:ext cx="6058879" cy="400110"/>
            <a:chOff x="1985203" y="3725673"/>
            <a:chExt cx="6058879" cy="400110"/>
          </a:xfrm>
        </p:grpSpPr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DE8E6817-AA01-744D-9210-6653B99B69A6}"/>
                </a:ext>
              </a:extLst>
            </p:cNvPr>
            <p:cNvSpPr txBox="1"/>
            <p:nvPr/>
          </p:nvSpPr>
          <p:spPr>
            <a:xfrm>
              <a:off x="1985203" y="3725673"/>
              <a:ext cx="429875" cy="40011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B.</a:t>
              </a:r>
            </a:p>
          </p:txBody>
        </p: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B4131CEB-30FD-6446-A56B-365E06801244}"/>
                </a:ext>
              </a:extLst>
            </p:cNvPr>
            <p:cNvSpPr txBox="1"/>
            <p:nvPr/>
          </p:nvSpPr>
          <p:spPr>
            <a:xfrm>
              <a:off x="2454222" y="3756451"/>
              <a:ext cx="5589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Räkna ut hur mycket vattenytan stiger. </a:t>
              </a:r>
            </a:p>
          </p:txBody>
        </p:sp>
      </p:grpSp>
      <p:grpSp>
        <p:nvGrpSpPr>
          <p:cNvPr id="8" name="Grupp 7">
            <a:extLst>
              <a:ext uri="{FF2B5EF4-FFF2-40B4-BE49-F238E27FC236}">
                <a16:creationId xmlns:a16="http://schemas.microsoft.com/office/drawing/2014/main" id="{73CD2DD4-EC18-6B4D-B657-D5E14F4C8FEE}"/>
              </a:ext>
            </a:extLst>
          </p:cNvPr>
          <p:cNvGrpSpPr/>
          <p:nvPr/>
        </p:nvGrpSpPr>
        <p:grpSpPr>
          <a:xfrm>
            <a:off x="1300721" y="2585584"/>
            <a:ext cx="5274658" cy="646331"/>
            <a:chOff x="1773238" y="3625086"/>
            <a:chExt cx="5274658" cy="646331"/>
          </a:xfrm>
        </p:grpSpPr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422356E6-D7AF-534A-B9F8-764F880B40A7}"/>
                </a:ext>
              </a:extLst>
            </p:cNvPr>
            <p:cNvSpPr txBox="1"/>
            <p:nvPr/>
          </p:nvSpPr>
          <p:spPr>
            <a:xfrm>
              <a:off x="1773238" y="3714820"/>
              <a:ext cx="429875" cy="40011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A.</a:t>
              </a:r>
            </a:p>
          </p:txBody>
        </p:sp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32590A73-791B-214A-BC22-4B216A54EFAB}"/>
                </a:ext>
              </a:extLst>
            </p:cNvPr>
            <p:cNvSpPr txBox="1"/>
            <p:nvPr/>
          </p:nvSpPr>
          <p:spPr>
            <a:xfrm>
              <a:off x="2250247" y="3625086"/>
              <a:ext cx="47976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Börja med att göra en gissning. </a:t>
              </a:r>
            </a:p>
            <a:p>
              <a:r>
                <a:rPr lang="sv-SE" dirty="0"/>
                <a:t>Hur mycket tror du att vattenytan stiger? </a:t>
              </a:r>
            </a:p>
          </p:txBody>
        </p:sp>
      </p:grpSp>
      <p:grpSp>
        <p:nvGrpSpPr>
          <p:cNvPr id="15" name="Grupp 14">
            <a:extLst>
              <a:ext uri="{FF2B5EF4-FFF2-40B4-BE49-F238E27FC236}">
                <a16:creationId xmlns:a16="http://schemas.microsoft.com/office/drawing/2014/main" id="{27A1BC9D-C6DD-2941-936E-7D8CCD01B349}"/>
              </a:ext>
            </a:extLst>
          </p:cNvPr>
          <p:cNvGrpSpPr/>
          <p:nvPr/>
        </p:nvGrpSpPr>
        <p:grpSpPr>
          <a:xfrm>
            <a:off x="1349312" y="980538"/>
            <a:ext cx="7664684" cy="1477328"/>
            <a:chOff x="1349312" y="980538"/>
            <a:chExt cx="7664684" cy="1477328"/>
          </a:xfrm>
        </p:grpSpPr>
        <p:sp>
          <p:nvSpPr>
            <p:cNvPr id="3" name="textruta 2"/>
            <p:cNvSpPr txBox="1"/>
            <p:nvPr/>
          </p:nvSpPr>
          <p:spPr>
            <a:xfrm>
              <a:off x="1349312" y="980538"/>
              <a:ext cx="5110712" cy="147732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sv-SE" dirty="0"/>
                <a:t>Tänk dig att hela jordens befolkning samtidigt dyker ner i Vänern. Hur mycket skulle vattenytan stiga? </a:t>
              </a:r>
            </a:p>
            <a:p>
              <a:endParaRPr lang="sv-SE" dirty="0"/>
            </a:p>
            <a:p>
              <a:r>
                <a:rPr lang="sv-SE" dirty="0"/>
                <a:t>Vi förutsätter då att sidokanterna är lodräta så att inte vatten rinner ut åt sidorna. </a:t>
              </a:r>
            </a:p>
          </p:txBody>
        </p:sp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0EB2EFB4-E158-9344-8414-0C0A28200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5379" y="1001241"/>
              <a:ext cx="2438617" cy="1365626"/>
            </a:xfrm>
            <a:prstGeom prst="ellipse">
              <a:avLst/>
            </a:prstGeom>
          </p:spPr>
        </p:pic>
      </p:grpSp>
      <p:sp>
        <p:nvSpPr>
          <p:cNvPr id="21" name="textruta 20">
            <a:extLst>
              <a:ext uri="{FF2B5EF4-FFF2-40B4-BE49-F238E27FC236}">
                <a16:creationId xmlns:a16="http://schemas.microsoft.com/office/drawing/2014/main" id="{FA54B859-99C3-2049-8D0E-EA5C4F30E52A}"/>
              </a:ext>
            </a:extLst>
          </p:cNvPr>
          <p:cNvSpPr txBox="1"/>
          <p:nvPr/>
        </p:nvSpPr>
        <p:spPr>
          <a:xfrm>
            <a:off x="1773237" y="3873645"/>
            <a:ext cx="314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Här får du lite hjälp på vägen. 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EBD9664D-D063-1347-8BF7-D57F9F2058BA}"/>
              </a:ext>
            </a:extLst>
          </p:cNvPr>
          <p:cNvSpPr txBox="1"/>
          <p:nvPr/>
        </p:nvSpPr>
        <p:spPr>
          <a:xfrm>
            <a:off x="1773237" y="4209793"/>
            <a:ext cx="6165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– Räkna med att en människa har densiteten 1 kg/dm</a:t>
            </a:r>
            <a:r>
              <a:rPr lang="sv-SE" baseline="30000" dirty="0"/>
              <a:t>3</a:t>
            </a:r>
            <a:r>
              <a:rPr lang="sv-SE" dirty="0"/>
              <a:t>. 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F27CD8CF-CF23-FB40-AE9E-5DF7AC8D1C13}"/>
              </a:ext>
            </a:extLst>
          </p:cNvPr>
          <p:cNvSpPr txBox="1"/>
          <p:nvPr/>
        </p:nvSpPr>
        <p:spPr>
          <a:xfrm>
            <a:off x="1773237" y="4543544"/>
            <a:ext cx="526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– 1 km</a:t>
            </a:r>
            <a:r>
              <a:rPr lang="sv-SE" baseline="30000" dirty="0"/>
              <a:t>2</a:t>
            </a:r>
            <a:r>
              <a:rPr lang="sv-SE" dirty="0"/>
              <a:t> = 1 000 m · 1 000 m = 10</a:t>
            </a:r>
            <a:r>
              <a:rPr lang="sv-SE" baseline="30000" dirty="0"/>
              <a:t>6</a:t>
            </a:r>
            <a:r>
              <a:rPr lang="sv-SE" dirty="0"/>
              <a:t> m</a:t>
            </a:r>
            <a:r>
              <a:rPr lang="sv-SE" baseline="30000" dirty="0"/>
              <a:t>2</a:t>
            </a:r>
            <a:r>
              <a:rPr lang="sv-SE" dirty="0"/>
              <a:t> .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3131556B-ABD9-BE4D-857D-8863981A52CB}"/>
              </a:ext>
            </a:extLst>
          </p:cNvPr>
          <p:cNvSpPr txBox="1"/>
          <p:nvPr/>
        </p:nvSpPr>
        <p:spPr>
          <a:xfrm>
            <a:off x="1773237" y="4912876"/>
            <a:ext cx="7417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– Använd dig av formeln för ett prismas volym, </a:t>
            </a:r>
            <a:r>
              <a:rPr lang="sv-SE" i="1" dirty="0"/>
              <a:t>V </a:t>
            </a:r>
            <a:r>
              <a:rPr lang="sv-SE" dirty="0"/>
              <a:t>= </a:t>
            </a:r>
            <a:r>
              <a:rPr lang="sv-SE" i="1" dirty="0"/>
              <a:t>B </a:t>
            </a:r>
            <a:r>
              <a:rPr lang="sv-SE" dirty="0"/>
              <a:t>· </a:t>
            </a:r>
            <a:r>
              <a:rPr lang="sv-SE" i="1" dirty="0"/>
              <a:t>h </a:t>
            </a:r>
            <a:r>
              <a:rPr lang="sv-SE" dirty="0"/>
              <a:t>där </a:t>
            </a:r>
            <a:r>
              <a:rPr lang="sv-SE" i="1" dirty="0"/>
              <a:t>V </a:t>
            </a:r>
            <a:r>
              <a:rPr lang="sv-SE" dirty="0"/>
              <a:t>= volymen,  </a:t>
            </a:r>
          </a:p>
          <a:p>
            <a:r>
              <a:rPr lang="sv-SE" i="1" dirty="0"/>
              <a:t>   B </a:t>
            </a:r>
            <a:r>
              <a:rPr lang="sv-SE" dirty="0"/>
              <a:t>= basytans area och </a:t>
            </a:r>
            <a:r>
              <a:rPr lang="sv-SE" i="1" dirty="0"/>
              <a:t>h </a:t>
            </a:r>
            <a:r>
              <a:rPr lang="sv-SE" dirty="0"/>
              <a:t>= höjden. Höjden är då så mycket vattenytan stiger. 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FEE2E3AD-51E4-5541-934D-B7E78B63615F}"/>
              </a:ext>
            </a:extLst>
          </p:cNvPr>
          <p:cNvGrpSpPr/>
          <p:nvPr/>
        </p:nvGrpSpPr>
        <p:grpSpPr>
          <a:xfrm>
            <a:off x="1292125" y="5909113"/>
            <a:ext cx="6058879" cy="400110"/>
            <a:chOff x="1985203" y="3725673"/>
            <a:chExt cx="6058879" cy="400110"/>
          </a:xfrm>
        </p:grpSpPr>
        <p:sp>
          <p:nvSpPr>
            <p:cNvPr id="26" name="textruta 25">
              <a:extLst>
                <a:ext uri="{FF2B5EF4-FFF2-40B4-BE49-F238E27FC236}">
                  <a16:creationId xmlns:a16="http://schemas.microsoft.com/office/drawing/2014/main" id="{D1C7B73F-18E3-8F40-B1F4-329255500028}"/>
                </a:ext>
              </a:extLst>
            </p:cNvPr>
            <p:cNvSpPr txBox="1"/>
            <p:nvPr/>
          </p:nvSpPr>
          <p:spPr>
            <a:xfrm>
              <a:off x="1985203" y="3725673"/>
              <a:ext cx="429875" cy="40011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v-SE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C.</a:t>
              </a:r>
            </a:p>
          </p:txBody>
        </p:sp>
        <p:sp>
          <p:nvSpPr>
            <p:cNvPr id="27" name="textruta 26">
              <a:extLst>
                <a:ext uri="{FF2B5EF4-FFF2-40B4-BE49-F238E27FC236}">
                  <a16:creationId xmlns:a16="http://schemas.microsoft.com/office/drawing/2014/main" id="{6A8DC95F-C43D-D042-8DFD-B16883DF754D}"/>
                </a:ext>
              </a:extLst>
            </p:cNvPr>
            <p:cNvSpPr txBox="1"/>
            <p:nvPr/>
          </p:nvSpPr>
          <p:spPr>
            <a:xfrm>
              <a:off x="2454222" y="3756451"/>
              <a:ext cx="5589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Vad kommer du fram till?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ruta 14"/>
          <p:cNvSpPr txBox="1"/>
          <p:nvPr/>
        </p:nvSpPr>
        <p:spPr>
          <a:xfrm>
            <a:off x="3194767" y="103548"/>
            <a:ext cx="29730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1" dirty="0">
                <a:solidFill>
                  <a:srgbClr val="C00000"/>
                </a:solidFill>
                <a:latin typeface="+mj-lt"/>
                <a:cs typeface="Comic Sans MS"/>
              </a:rPr>
              <a:t>Lösningsförslag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E3D5673E-AE7A-7E4C-B815-35645E8B74FA}"/>
              </a:ext>
            </a:extLst>
          </p:cNvPr>
          <p:cNvSpPr/>
          <p:nvPr/>
        </p:nvSpPr>
        <p:spPr>
          <a:xfrm>
            <a:off x="1633052" y="1616840"/>
            <a:ext cx="3839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Varje människa får 6 · 10</a:t>
            </a:r>
            <a:r>
              <a:rPr lang="sv-SE" baseline="30000" dirty="0"/>
              <a:t>9</a:t>
            </a:r>
            <a:r>
              <a:rPr lang="sv-SE" dirty="0"/>
              <a:t> / 8 ∙ 10</a:t>
            </a:r>
            <a:r>
              <a:rPr lang="sv-SE" baseline="30000" dirty="0"/>
              <a:t>9</a:t>
            </a:r>
            <a:r>
              <a:rPr lang="sv-SE" dirty="0"/>
              <a:t> m</a:t>
            </a:r>
            <a:r>
              <a:rPr lang="sv-SE" baseline="30000" dirty="0"/>
              <a:t>2</a:t>
            </a:r>
            <a:r>
              <a:rPr lang="sv-SE" dirty="0"/>
              <a:t> =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9C457FE7-C682-5F4B-AE9C-5E3DADE1317B}"/>
              </a:ext>
            </a:extLst>
          </p:cNvPr>
          <p:cNvSpPr/>
          <p:nvPr/>
        </p:nvSpPr>
        <p:spPr>
          <a:xfrm>
            <a:off x="5374889" y="1616840"/>
            <a:ext cx="3256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solidFill>
                  <a:srgbClr val="FF0000"/>
                </a:solidFill>
              </a:rPr>
              <a:t>0,75 m</a:t>
            </a:r>
            <a:r>
              <a:rPr lang="sv-SE" baseline="30000" dirty="0">
                <a:solidFill>
                  <a:srgbClr val="FF0000"/>
                </a:solidFill>
              </a:rPr>
              <a:t>2 </a:t>
            </a:r>
            <a:r>
              <a:rPr lang="sv-SE" dirty="0">
                <a:solidFill>
                  <a:srgbClr val="FF0000"/>
                </a:solidFill>
              </a:rPr>
              <a:t>av Värnens yta.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C16FFC55-1120-AC4B-A18B-D8612955084D}"/>
              </a:ext>
            </a:extLst>
          </p:cNvPr>
          <p:cNvSpPr/>
          <p:nvPr/>
        </p:nvSpPr>
        <p:spPr>
          <a:xfrm>
            <a:off x="1657703" y="725516"/>
            <a:ext cx="65109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Vänerns area är ungefär 6 000 km</a:t>
            </a:r>
            <a:r>
              <a:rPr lang="sv-SE" baseline="30000" dirty="0"/>
              <a:t>2</a:t>
            </a:r>
            <a:r>
              <a:rPr lang="sv-SE" dirty="0"/>
              <a:t> = 6 · 10</a:t>
            </a:r>
            <a:r>
              <a:rPr lang="sv-SE" baseline="30000" dirty="0"/>
              <a:t>3</a:t>
            </a:r>
            <a:r>
              <a:rPr lang="sv-SE" dirty="0"/>
              <a:t> km</a:t>
            </a:r>
            <a:r>
              <a:rPr lang="sv-SE" baseline="30000" dirty="0"/>
              <a:t>2</a:t>
            </a:r>
            <a:r>
              <a:rPr lang="sv-SE" dirty="0"/>
              <a:t> = 6 · 10</a:t>
            </a:r>
            <a:r>
              <a:rPr lang="sv-SE" baseline="30000" dirty="0"/>
              <a:t>9</a:t>
            </a:r>
            <a:r>
              <a:rPr lang="sv-SE" dirty="0"/>
              <a:t> m</a:t>
            </a:r>
            <a:r>
              <a:rPr lang="sv-SE" baseline="30000" dirty="0"/>
              <a:t>2</a:t>
            </a:r>
            <a:r>
              <a:rPr lang="sv-SE" dirty="0"/>
              <a:t>.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FD64918E-D83C-8D46-88B5-B5E649EAB249}"/>
              </a:ext>
            </a:extLst>
          </p:cNvPr>
          <p:cNvSpPr/>
          <p:nvPr/>
        </p:nvSpPr>
        <p:spPr>
          <a:xfrm>
            <a:off x="2485574" y="1121755"/>
            <a:ext cx="65109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Det finns ca 8 ∙ 10</a:t>
            </a:r>
            <a:r>
              <a:rPr lang="sv-SE" baseline="30000" dirty="0"/>
              <a:t>9</a:t>
            </a:r>
            <a:r>
              <a:rPr lang="sv-SE" dirty="0"/>
              <a:t> människor på jorden.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C40A122C-EB49-5045-9D71-86BF40BF0EEE}"/>
              </a:ext>
            </a:extLst>
          </p:cNvPr>
          <p:cNvSpPr/>
          <p:nvPr/>
        </p:nvSpPr>
        <p:spPr>
          <a:xfrm>
            <a:off x="868277" y="2056467"/>
            <a:ext cx="7885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(Det motsvarar ungefär arean av en luftmadrass som är 1,6 m lång och 0,5 m bred. Alla människor på jorden kan alltså flyta på en luftmadrass på Vänerns yta.)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EDB94879-ED6F-0447-A0C1-D72F57224703}"/>
              </a:ext>
            </a:extLst>
          </p:cNvPr>
          <p:cNvSpPr/>
          <p:nvPr/>
        </p:nvSpPr>
        <p:spPr>
          <a:xfrm>
            <a:off x="1657703" y="2836347"/>
            <a:ext cx="7242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Eftersom vi nästan flyter på vatten är </a:t>
            </a:r>
            <a:r>
              <a:rPr lang="sv-SE" dirty="0">
                <a:solidFill>
                  <a:srgbClr val="FF0000"/>
                </a:solidFill>
              </a:rPr>
              <a:t>vår densitet ca 1 kg/dm</a:t>
            </a:r>
            <a:r>
              <a:rPr lang="sv-SE" baseline="30000" dirty="0">
                <a:solidFill>
                  <a:srgbClr val="FF0000"/>
                </a:solidFill>
              </a:rPr>
              <a:t>3</a:t>
            </a:r>
            <a:r>
              <a:rPr lang="sv-SE" dirty="0"/>
              <a:t>.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8CD75B5B-CF00-BA4C-9CDB-E14CC37574E7}"/>
              </a:ext>
            </a:extLst>
          </p:cNvPr>
          <p:cNvSpPr/>
          <p:nvPr/>
        </p:nvSpPr>
        <p:spPr>
          <a:xfrm>
            <a:off x="539897" y="3213630"/>
            <a:ext cx="8542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Om en genomsnittsmänniska väger 50 kg så är en människas volym ca 50 dm</a:t>
            </a:r>
            <a:r>
              <a:rPr lang="sv-SE" baseline="30000" dirty="0"/>
              <a:t>3</a:t>
            </a:r>
            <a:r>
              <a:rPr lang="sv-SE" dirty="0"/>
              <a:t> = </a:t>
            </a:r>
            <a:r>
              <a:rPr lang="sv-SE" dirty="0">
                <a:solidFill>
                  <a:srgbClr val="FF0000"/>
                </a:solidFill>
              </a:rPr>
              <a:t>0,05 m</a:t>
            </a:r>
            <a:r>
              <a:rPr lang="sv-SE" baseline="30000" dirty="0">
                <a:solidFill>
                  <a:srgbClr val="FF0000"/>
                </a:solidFill>
              </a:rPr>
              <a:t>3</a:t>
            </a:r>
            <a:r>
              <a:rPr lang="sv-SE" dirty="0"/>
              <a:t>.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D0C5A90A-05D4-CA44-B8A2-CAD8C83BF142}"/>
              </a:ext>
            </a:extLst>
          </p:cNvPr>
          <p:cNvSpPr/>
          <p:nvPr/>
        </p:nvSpPr>
        <p:spPr>
          <a:xfrm>
            <a:off x="1657703" y="3663704"/>
            <a:ext cx="2372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Alla människors volym: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9069C9DC-05AC-294E-BC63-B20B08F2232C}"/>
              </a:ext>
            </a:extLst>
          </p:cNvPr>
          <p:cNvSpPr/>
          <p:nvPr/>
        </p:nvSpPr>
        <p:spPr>
          <a:xfrm>
            <a:off x="3935920" y="3663704"/>
            <a:ext cx="2253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8 ∙ 10</a:t>
            </a:r>
            <a:r>
              <a:rPr lang="sv-SE" baseline="30000" dirty="0"/>
              <a:t>9</a:t>
            </a:r>
            <a:r>
              <a:rPr lang="sv-SE" dirty="0"/>
              <a:t> · 0,05 m</a:t>
            </a:r>
            <a:r>
              <a:rPr lang="sv-SE" baseline="30000" dirty="0"/>
              <a:t>3</a:t>
            </a:r>
            <a:r>
              <a:rPr lang="sv-SE" dirty="0"/>
              <a:t> =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DB2D75DD-8245-FF4D-B0FB-279CBE2D75BD}"/>
              </a:ext>
            </a:extLst>
          </p:cNvPr>
          <p:cNvSpPr/>
          <p:nvPr/>
        </p:nvSpPr>
        <p:spPr>
          <a:xfrm>
            <a:off x="5747856" y="3663704"/>
            <a:ext cx="1430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solidFill>
                  <a:srgbClr val="FF0000"/>
                </a:solidFill>
              </a:rPr>
              <a:t>0,4 · 10</a:t>
            </a:r>
            <a:r>
              <a:rPr lang="sv-SE" baseline="30000" dirty="0">
                <a:solidFill>
                  <a:srgbClr val="FF0000"/>
                </a:solidFill>
              </a:rPr>
              <a:t>9</a:t>
            </a:r>
            <a:r>
              <a:rPr lang="sv-SE" dirty="0">
                <a:solidFill>
                  <a:srgbClr val="FF0000"/>
                </a:solidFill>
              </a:rPr>
              <a:t> m</a:t>
            </a:r>
            <a:r>
              <a:rPr lang="sv-SE" baseline="30000" dirty="0">
                <a:solidFill>
                  <a:srgbClr val="FF0000"/>
                </a:solidFill>
              </a:rPr>
              <a:t>3</a:t>
            </a:r>
            <a:r>
              <a:rPr lang="sv-SE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54C67211-343F-724E-907C-11BDFED58FCC}"/>
              </a:ext>
            </a:extLst>
          </p:cNvPr>
          <p:cNvSpPr/>
          <p:nvPr/>
        </p:nvSpPr>
        <p:spPr>
          <a:xfrm>
            <a:off x="1920244" y="4286969"/>
            <a:ext cx="11141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V </a:t>
            </a:r>
            <a:r>
              <a:rPr lang="sv-SE" dirty="0"/>
              <a:t>= </a:t>
            </a:r>
            <a:r>
              <a:rPr lang="sv-SE" i="1" dirty="0"/>
              <a:t>B ∙ h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6CB7EB12-94A0-EC42-B262-9A1538138768}"/>
              </a:ext>
            </a:extLst>
          </p:cNvPr>
          <p:cNvSpPr/>
          <p:nvPr/>
        </p:nvSpPr>
        <p:spPr>
          <a:xfrm>
            <a:off x="3353038" y="4297254"/>
            <a:ext cx="2119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V </a:t>
            </a:r>
            <a:r>
              <a:rPr lang="sv-SE" dirty="0"/>
              <a:t>= 0,4 · 10</a:t>
            </a:r>
            <a:r>
              <a:rPr lang="sv-SE" baseline="30000" dirty="0"/>
              <a:t>9</a:t>
            </a:r>
            <a:r>
              <a:rPr lang="sv-SE" dirty="0"/>
              <a:t> m</a:t>
            </a:r>
            <a:r>
              <a:rPr lang="sv-SE" baseline="30000" dirty="0"/>
              <a:t>3</a:t>
            </a:r>
            <a:endParaRPr lang="sv-SE" i="1" dirty="0"/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2130092B-140F-FA4E-81F7-D2AED72702BA}"/>
              </a:ext>
            </a:extLst>
          </p:cNvPr>
          <p:cNvSpPr/>
          <p:nvPr/>
        </p:nvSpPr>
        <p:spPr>
          <a:xfrm>
            <a:off x="5342884" y="4297254"/>
            <a:ext cx="2119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B </a:t>
            </a:r>
            <a:r>
              <a:rPr lang="sv-SE" dirty="0"/>
              <a:t>= 6 · 10</a:t>
            </a:r>
            <a:r>
              <a:rPr lang="sv-SE" baseline="30000" dirty="0"/>
              <a:t>9</a:t>
            </a:r>
            <a:r>
              <a:rPr lang="sv-SE" dirty="0"/>
              <a:t> m</a:t>
            </a:r>
            <a:r>
              <a:rPr lang="sv-SE" baseline="30000" dirty="0"/>
              <a:t>2</a:t>
            </a:r>
            <a:endParaRPr lang="sv-SE" i="1" dirty="0"/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248C9A2B-0DC3-634D-A0F4-E48945979A87}"/>
              </a:ext>
            </a:extLst>
          </p:cNvPr>
          <p:cNvSpPr/>
          <p:nvPr/>
        </p:nvSpPr>
        <p:spPr>
          <a:xfrm>
            <a:off x="3042211" y="4871828"/>
            <a:ext cx="1126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0,4 ∙ 10</a:t>
            </a:r>
            <a:r>
              <a:rPr lang="sv-SE" baseline="30000" dirty="0"/>
              <a:t>9</a:t>
            </a:r>
            <a:r>
              <a:rPr lang="sv-SE" dirty="0"/>
              <a:t> =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2331A921-A730-D04D-B2A1-8ACF96D3CBD7}"/>
              </a:ext>
            </a:extLst>
          </p:cNvPr>
          <p:cNvSpPr/>
          <p:nvPr/>
        </p:nvSpPr>
        <p:spPr>
          <a:xfrm>
            <a:off x="4046815" y="4871828"/>
            <a:ext cx="1126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6 · 10</a:t>
            </a:r>
            <a:r>
              <a:rPr lang="sv-SE" baseline="30000" dirty="0"/>
              <a:t>9 </a:t>
            </a:r>
            <a:r>
              <a:rPr lang="sv-SE" dirty="0"/>
              <a:t>· </a:t>
            </a:r>
            <a:r>
              <a:rPr lang="sv-SE" i="1" dirty="0"/>
              <a:t>h</a:t>
            </a:r>
            <a:endParaRPr lang="sv-SE" dirty="0"/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082B67F6-14A2-E449-A00D-D876E14E16FD}"/>
              </a:ext>
            </a:extLst>
          </p:cNvPr>
          <p:cNvSpPr/>
          <p:nvPr/>
        </p:nvSpPr>
        <p:spPr>
          <a:xfrm>
            <a:off x="3687945" y="5261736"/>
            <a:ext cx="654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h </a:t>
            </a:r>
            <a:r>
              <a:rPr lang="sv-SE" dirty="0"/>
              <a:t>≈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AD53604-AABA-7245-B48A-F502B64B5D61}"/>
              </a:ext>
            </a:extLst>
          </p:cNvPr>
          <p:cNvSpPr/>
          <p:nvPr/>
        </p:nvSpPr>
        <p:spPr>
          <a:xfrm>
            <a:off x="4099454" y="5261736"/>
            <a:ext cx="1430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solidFill>
                  <a:srgbClr val="FF0000"/>
                </a:solidFill>
              </a:rPr>
              <a:t>0,07 m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0E249C92-A905-D243-A3A4-235CBC3AE457}"/>
              </a:ext>
            </a:extLst>
          </p:cNvPr>
          <p:cNvSpPr/>
          <p:nvPr/>
        </p:nvSpPr>
        <p:spPr>
          <a:xfrm>
            <a:off x="2839798" y="5947818"/>
            <a:ext cx="3145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Vattnet stiger alltså ca </a:t>
            </a:r>
            <a:r>
              <a:rPr lang="sv-SE" sz="2800" b="1" dirty="0">
                <a:solidFill>
                  <a:srgbClr val="FF0000"/>
                </a:solidFill>
              </a:rPr>
              <a:t>7 cm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612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7" grpId="0"/>
      <p:bldP spid="14" grpId="0"/>
      <p:bldP spid="18" grpId="0"/>
      <p:bldP spid="20" grpId="0"/>
      <p:bldP spid="22" grpId="0"/>
      <p:bldP spid="29" grpId="0"/>
      <p:bldP spid="31" grpId="0"/>
      <p:bldP spid="32" grpId="0"/>
      <p:bldP spid="33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/>
        </p:nvSpPr>
        <p:spPr>
          <a:xfrm>
            <a:off x="689940" y="1399962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1337227" y="736330"/>
            <a:ext cx="7515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Avståndet mellan alla prickar är 1 cm. Du ska därför inte använda dig av någon linjal. 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0B21561A-B52E-E141-9808-C9422F90AD43}"/>
              </a:ext>
            </a:extLst>
          </p:cNvPr>
          <p:cNvSpPr txBox="1"/>
          <p:nvPr/>
        </p:nvSpPr>
        <p:spPr>
          <a:xfrm>
            <a:off x="1003141" y="1376524"/>
            <a:ext cx="3956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 Titta på rektangeln i figur 1. 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693F2BF1-A0E7-2645-80FB-C8F8C97F1757}"/>
              </a:ext>
            </a:extLst>
          </p:cNvPr>
          <p:cNvSpPr txBox="1"/>
          <p:nvPr/>
        </p:nvSpPr>
        <p:spPr>
          <a:xfrm>
            <a:off x="675813" y="3150053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A507B621-286C-6443-A92B-8C2445C8CFE5}"/>
              </a:ext>
            </a:extLst>
          </p:cNvPr>
          <p:cNvSpPr txBox="1"/>
          <p:nvPr/>
        </p:nvSpPr>
        <p:spPr>
          <a:xfrm>
            <a:off x="1017594" y="3128966"/>
            <a:ext cx="7295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a) Rita en rektangel med samma area, men med längre omkrets. 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D09B4F07-40E9-4248-878E-7EE8C99A322C}"/>
              </a:ext>
            </a:extLst>
          </p:cNvPr>
          <p:cNvSpPr txBox="1"/>
          <p:nvPr/>
        </p:nvSpPr>
        <p:spPr>
          <a:xfrm>
            <a:off x="675813" y="4467221"/>
            <a:ext cx="270748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A8FA0AFB-B0B4-CD47-BBDE-7445F8AE7D53}"/>
              </a:ext>
            </a:extLst>
          </p:cNvPr>
          <p:cNvSpPr txBox="1"/>
          <p:nvPr/>
        </p:nvSpPr>
        <p:spPr>
          <a:xfrm>
            <a:off x="1017594" y="4467221"/>
            <a:ext cx="3674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Hur stor area har triangeln i figur 2? </a:t>
            </a:r>
          </a:p>
        </p:txBody>
      </p:sp>
      <p:sp>
        <p:nvSpPr>
          <p:cNvPr id="19" name="textruta 18"/>
          <p:cNvSpPr txBox="1"/>
          <p:nvPr/>
        </p:nvSpPr>
        <p:spPr>
          <a:xfrm>
            <a:off x="1003141" y="138005"/>
            <a:ext cx="855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Chalkboard"/>
              </a:rPr>
              <a:t>Resonerna och utveckla – Geometri på prickpapper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36244B94-14B1-1E40-8E40-3A047586504F}"/>
              </a:ext>
            </a:extLst>
          </p:cNvPr>
          <p:cNvSpPr txBox="1"/>
          <p:nvPr/>
        </p:nvSpPr>
        <p:spPr>
          <a:xfrm>
            <a:off x="1003141" y="1803071"/>
            <a:ext cx="3956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a) Hur lång är omkretsen? 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A0B62E9D-B38C-A74E-AA89-0EF30D0851BD}"/>
              </a:ext>
            </a:extLst>
          </p:cNvPr>
          <p:cNvSpPr txBox="1"/>
          <p:nvPr/>
        </p:nvSpPr>
        <p:spPr>
          <a:xfrm>
            <a:off x="1003141" y="2151582"/>
            <a:ext cx="3956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b) Hur stor är arean? </a:t>
            </a: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8F7B281F-F974-6842-B4D8-792BD61FC694}"/>
              </a:ext>
            </a:extLst>
          </p:cNvPr>
          <p:cNvSpPr txBox="1"/>
          <p:nvPr/>
        </p:nvSpPr>
        <p:spPr>
          <a:xfrm>
            <a:off x="1017594" y="3493919"/>
            <a:ext cx="7310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b) Hur långa sidor har en kvadrat med samma area? Motivera ditt svar. 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8F15D9C-2905-664C-918D-09DC06F08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122" y="1159551"/>
            <a:ext cx="2172396" cy="1963512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C87E06B5-F538-E54E-BDBF-9731BAC0D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196" y="4461588"/>
            <a:ext cx="2652322" cy="1912592"/>
          </a:xfrm>
          <a:prstGeom prst="rect">
            <a:avLst/>
          </a:prstGeom>
        </p:spPr>
      </p:pic>
      <p:sp>
        <p:nvSpPr>
          <p:cNvPr id="25" name="textruta 24">
            <a:extLst>
              <a:ext uri="{FF2B5EF4-FFF2-40B4-BE49-F238E27FC236}">
                <a16:creationId xmlns:a16="http://schemas.microsoft.com/office/drawing/2014/main" id="{0C8A7740-7FE2-CD44-9362-294CA850C137}"/>
              </a:ext>
            </a:extLst>
          </p:cNvPr>
          <p:cNvSpPr txBox="1"/>
          <p:nvPr/>
        </p:nvSpPr>
        <p:spPr>
          <a:xfrm>
            <a:off x="675813" y="5250257"/>
            <a:ext cx="270748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48BCF9D8-E08F-7640-B300-F5A66501305C}"/>
              </a:ext>
            </a:extLst>
          </p:cNvPr>
          <p:cNvSpPr txBox="1"/>
          <p:nvPr/>
        </p:nvSpPr>
        <p:spPr>
          <a:xfrm>
            <a:off x="1017594" y="5250257"/>
            <a:ext cx="3674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Rita en triangel med arean 6 cm</a:t>
            </a:r>
            <a:r>
              <a:rPr lang="sv-SE" sz="1600" baseline="30000" dirty="0"/>
              <a:t>2</a:t>
            </a:r>
            <a:r>
              <a:rPr lang="sv-SE" sz="16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126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8" grpId="0"/>
      <p:bldP spid="20" grpId="0" animBg="1"/>
      <p:bldP spid="21" grpId="0"/>
      <p:bldP spid="22" grpId="0" animBg="1"/>
      <p:bldP spid="23" grpId="0"/>
      <p:bldP spid="30" grpId="0"/>
      <p:bldP spid="31" grpId="0"/>
      <p:bldP spid="33" grpId="0"/>
      <p:bldP spid="25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/>
          <p:cNvSpPr txBox="1"/>
          <p:nvPr/>
        </p:nvSpPr>
        <p:spPr>
          <a:xfrm>
            <a:off x="675813" y="475933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0B21561A-B52E-E141-9808-C9422F90AD43}"/>
              </a:ext>
            </a:extLst>
          </p:cNvPr>
          <p:cNvSpPr txBox="1"/>
          <p:nvPr/>
        </p:nvSpPr>
        <p:spPr>
          <a:xfrm>
            <a:off x="1017920" y="494131"/>
            <a:ext cx="3956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 Titta på rektangeln i figur 3. 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693F2BF1-A0E7-2645-80FB-C8F8C97F1757}"/>
              </a:ext>
            </a:extLst>
          </p:cNvPr>
          <p:cNvSpPr txBox="1"/>
          <p:nvPr/>
        </p:nvSpPr>
        <p:spPr>
          <a:xfrm>
            <a:off x="675813" y="3150053"/>
            <a:ext cx="256621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A507B621-286C-6443-A92B-8C2445C8CFE5}"/>
              </a:ext>
            </a:extLst>
          </p:cNvPr>
          <p:cNvSpPr txBox="1"/>
          <p:nvPr/>
        </p:nvSpPr>
        <p:spPr>
          <a:xfrm>
            <a:off x="1017594" y="3128966"/>
            <a:ext cx="7295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Rita en kvadrat som har arean 13 cm</a:t>
            </a:r>
            <a:r>
              <a:rPr lang="sv-SE" sz="1600" baseline="30000" dirty="0"/>
              <a:t>2</a:t>
            </a:r>
            <a:r>
              <a:rPr lang="sv-SE" sz="1600" dirty="0"/>
              <a:t>. 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36244B94-14B1-1E40-8E40-3A047586504F}"/>
              </a:ext>
            </a:extLst>
          </p:cNvPr>
          <p:cNvSpPr txBox="1"/>
          <p:nvPr/>
        </p:nvSpPr>
        <p:spPr>
          <a:xfrm>
            <a:off x="1017919" y="920678"/>
            <a:ext cx="4487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a) Förklara med ord hur arean kan beräknas. 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A0B62E9D-B38C-A74E-AA89-0EF30D0851BD}"/>
              </a:ext>
            </a:extLst>
          </p:cNvPr>
          <p:cNvSpPr txBox="1"/>
          <p:nvPr/>
        </p:nvSpPr>
        <p:spPr>
          <a:xfrm>
            <a:off x="1017920" y="1269189"/>
            <a:ext cx="3956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b) Hur stor är arean? </a:t>
            </a: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8F7B281F-F974-6842-B4D8-792BD61FC694}"/>
              </a:ext>
            </a:extLst>
          </p:cNvPr>
          <p:cNvSpPr txBox="1"/>
          <p:nvPr/>
        </p:nvSpPr>
        <p:spPr>
          <a:xfrm>
            <a:off x="1017594" y="3493919"/>
            <a:ext cx="7310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Kvadratens hörn ska ligga på varsin prick.  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BB89952-6E67-1C44-AD83-1B5A023A7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693" y="378395"/>
            <a:ext cx="2102605" cy="2665574"/>
          </a:xfrm>
          <a:prstGeom prst="rect">
            <a:avLst/>
          </a:prstGeom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B60A488A-7498-D245-ADFA-9747EC3E3343}"/>
              </a:ext>
            </a:extLst>
          </p:cNvPr>
          <p:cNvSpPr txBox="1"/>
          <p:nvPr/>
        </p:nvSpPr>
        <p:spPr>
          <a:xfrm>
            <a:off x="1017920" y="1662762"/>
            <a:ext cx="448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c) Förklara med ord hur omkretsen kan beräknas. 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973A7581-FA36-974B-8EC5-73F9CAC62DC5}"/>
              </a:ext>
            </a:extLst>
          </p:cNvPr>
          <p:cNvSpPr txBox="1"/>
          <p:nvPr/>
        </p:nvSpPr>
        <p:spPr>
          <a:xfrm>
            <a:off x="1017920" y="2086313"/>
            <a:ext cx="448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d) Räkna ut ett </a:t>
            </a:r>
            <a:r>
              <a:rPr lang="sv-SE" sz="1600" i="1" dirty="0"/>
              <a:t>exakt </a:t>
            </a:r>
            <a:r>
              <a:rPr lang="sv-SE" sz="1600" dirty="0"/>
              <a:t>värde på omkretsen. 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9F1E0AEB-7B5E-9449-ABCF-CA73E6DAD948}"/>
              </a:ext>
            </a:extLst>
          </p:cNvPr>
          <p:cNvSpPr txBox="1"/>
          <p:nvPr/>
        </p:nvSpPr>
        <p:spPr>
          <a:xfrm>
            <a:off x="1017594" y="3867035"/>
            <a:ext cx="2785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Visa att arean är 13 cm</a:t>
            </a:r>
            <a:r>
              <a:rPr lang="sv-SE" sz="1600" baseline="30000" dirty="0"/>
              <a:t>2</a:t>
            </a:r>
            <a:r>
              <a:rPr lang="sv-SE" sz="16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22210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20" grpId="0" animBg="1"/>
      <p:bldP spid="21" grpId="0"/>
      <p:bldP spid="30" grpId="0"/>
      <p:bldP spid="31" grpId="0"/>
      <p:bldP spid="33" grpId="0"/>
      <p:bldP spid="24" grpId="0"/>
      <p:bldP spid="27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ruta 14"/>
          <p:cNvSpPr txBox="1"/>
          <p:nvPr/>
        </p:nvSpPr>
        <p:spPr>
          <a:xfrm>
            <a:off x="3994974" y="4269"/>
            <a:ext cx="19152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1" dirty="0">
                <a:solidFill>
                  <a:srgbClr val="C00000"/>
                </a:solidFill>
                <a:latin typeface="+mj-lt"/>
                <a:cs typeface="Comic Sans MS"/>
              </a:rPr>
              <a:t>Lösningar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F77ED1E1-18B5-4F4F-A955-6C8E65C86999}"/>
              </a:ext>
            </a:extLst>
          </p:cNvPr>
          <p:cNvSpPr txBox="1"/>
          <p:nvPr/>
        </p:nvSpPr>
        <p:spPr>
          <a:xfrm>
            <a:off x="762474" y="754163"/>
            <a:ext cx="429875" cy="40011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1631A6B8-BD30-D843-BFA0-B6759C29C338}"/>
              </a:ext>
            </a:extLst>
          </p:cNvPr>
          <p:cNvSpPr txBox="1"/>
          <p:nvPr/>
        </p:nvSpPr>
        <p:spPr>
          <a:xfrm>
            <a:off x="1516150" y="728197"/>
            <a:ext cx="13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a) 	 14 cm</a:t>
            </a:r>
          </a:p>
        </p:txBody>
      </p:sp>
      <p:sp>
        <p:nvSpPr>
          <p:cNvPr id="94" name="textruta 93">
            <a:extLst>
              <a:ext uri="{FF2B5EF4-FFF2-40B4-BE49-F238E27FC236}">
                <a16:creationId xmlns:a16="http://schemas.microsoft.com/office/drawing/2014/main" id="{15A398E3-C0AD-8441-A277-48CF5388DE51}"/>
              </a:ext>
            </a:extLst>
          </p:cNvPr>
          <p:cNvSpPr txBox="1"/>
          <p:nvPr/>
        </p:nvSpPr>
        <p:spPr>
          <a:xfrm>
            <a:off x="762289" y="2246134"/>
            <a:ext cx="429875" cy="40011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</a:t>
            </a:r>
          </a:p>
        </p:txBody>
      </p:sp>
      <p:sp>
        <p:nvSpPr>
          <p:cNvPr id="106" name="textruta 105">
            <a:extLst>
              <a:ext uri="{FF2B5EF4-FFF2-40B4-BE49-F238E27FC236}">
                <a16:creationId xmlns:a16="http://schemas.microsoft.com/office/drawing/2014/main" id="{CA98D598-7DB2-7D4B-8031-56E21667D31C}"/>
              </a:ext>
            </a:extLst>
          </p:cNvPr>
          <p:cNvSpPr txBox="1"/>
          <p:nvPr/>
        </p:nvSpPr>
        <p:spPr>
          <a:xfrm>
            <a:off x="762474" y="3541602"/>
            <a:ext cx="429875" cy="40011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3549E77D-EF61-7F41-9E13-D1A5D38BA036}"/>
              </a:ext>
            </a:extLst>
          </p:cNvPr>
          <p:cNvSpPr txBox="1"/>
          <p:nvPr/>
        </p:nvSpPr>
        <p:spPr>
          <a:xfrm>
            <a:off x="1516150" y="1052369"/>
            <a:ext cx="1691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b)	 12 cm</a:t>
            </a:r>
            <a:r>
              <a:rPr lang="sv-SE" baseline="30000" dirty="0"/>
              <a:t>2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B7FA2094-821F-9F4D-9886-0596AFFDCCDB}"/>
              </a:ext>
            </a:extLst>
          </p:cNvPr>
          <p:cNvSpPr txBox="1"/>
          <p:nvPr/>
        </p:nvSpPr>
        <p:spPr>
          <a:xfrm>
            <a:off x="1515965" y="2160616"/>
            <a:ext cx="5792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a)  Tex en rektangel med sidorna 6 cm och 2 cm.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ruta 25">
                <a:extLst>
                  <a:ext uri="{FF2B5EF4-FFF2-40B4-BE49-F238E27FC236}">
                    <a16:creationId xmlns:a16="http://schemas.microsoft.com/office/drawing/2014/main" id="{D982EFC9-1704-C14B-9CF7-CD0137C16B08}"/>
                  </a:ext>
                </a:extLst>
              </p:cNvPr>
              <p:cNvSpPr txBox="1"/>
              <p:nvPr/>
            </p:nvSpPr>
            <p:spPr>
              <a:xfrm>
                <a:off x="1515964" y="2576434"/>
                <a:ext cx="7915233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/>
                  <a:t>b) Eftersom arean är 12 cm</a:t>
                </a:r>
                <a:r>
                  <a:rPr lang="sv-SE" baseline="30000" dirty="0"/>
                  <a:t>2</a:t>
                </a:r>
                <a:r>
                  <a:rPr lang="sv-SE" dirty="0"/>
                  <a:t> så är kvadratens sida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sv-SE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sv-SE" b="0" i="1" smtClean="0">
                            <a:latin typeface="Cambria Math" panose="02040503050406030204" pitchFamily="18" charset="0"/>
                          </a:rPr>
                          <m:t>12 </m:t>
                        </m:r>
                      </m:e>
                    </m:rad>
                  </m:oMath>
                </a14:m>
                <a:r>
                  <a:rPr lang="sv-SE" dirty="0"/>
                  <a:t>cm.</a:t>
                </a:r>
              </a:p>
            </p:txBody>
          </p:sp>
        </mc:Choice>
        <mc:Fallback xmlns="">
          <p:sp>
            <p:nvSpPr>
              <p:cNvPr id="26" name="textruta 25">
                <a:extLst>
                  <a:ext uri="{FF2B5EF4-FFF2-40B4-BE49-F238E27FC236}">
                    <a16:creationId xmlns:a16="http://schemas.microsoft.com/office/drawing/2014/main" id="{D982EFC9-1704-C14B-9CF7-CD0137C16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964" y="2576434"/>
                <a:ext cx="7915233" cy="408253"/>
              </a:xfrm>
              <a:prstGeom prst="rect">
                <a:avLst/>
              </a:prstGeom>
              <a:blipFill>
                <a:blip r:embed="rId2"/>
                <a:stretch>
                  <a:fillRect l="-480" b="-18182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ruta 30">
            <a:extLst>
              <a:ext uri="{FF2B5EF4-FFF2-40B4-BE49-F238E27FC236}">
                <a16:creationId xmlns:a16="http://schemas.microsoft.com/office/drawing/2014/main" id="{DEBD273E-0CC2-B74E-8D45-C51A1C565194}"/>
              </a:ext>
            </a:extLst>
          </p:cNvPr>
          <p:cNvSpPr txBox="1"/>
          <p:nvPr/>
        </p:nvSpPr>
        <p:spPr>
          <a:xfrm>
            <a:off x="1515964" y="3555657"/>
            <a:ext cx="6865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7,5 cm</a:t>
            </a:r>
            <a:r>
              <a:rPr lang="sv-SE" baseline="30000" dirty="0"/>
              <a:t>2</a:t>
            </a: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A767D9CD-CFED-384F-BC43-D935DE98B829}"/>
              </a:ext>
            </a:extLst>
          </p:cNvPr>
          <p:cNvSpPr txBox="1"/>
          <p:nvPr/>
        </p:nvSpPr>
        <p:spPr>
          <a:xfrm>
            <a:off x="1515964" y="4616793"/>
            <a:ext cx="4356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 ex kan basen vara 4 cm och höjden 3 cm.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C3745709-61F3-7644-B336-EFD8269D2FBE}"/>
              </a:ext>
            </a:extLst>
          </p:cNvPr>
          <p:cNvSpPr txBox="1"/>
          <p:nvPr/>
        </p:nvSpPr>
        <p:spPr>
          <a:xfrm>
            <a:off x="762474" y="4586015"/>
            <a:ext cx="429875" cy="40011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91733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  <p:bldP spid="94" grpId="0" animBg="1"/>
      <p:bldP spid="106" grpId="0" animBg="1"/>
      <p:bldP spid="21" grpId="0"/>
      <p:bldP spid="25" grpId="0"/>
      <p:bldP spid="26" grpId="0"/>
      <p:bldP spid="31" grpId="0"/>
      <p:bldP spid="36" grpId="0"/>
      <p:bldP spid="24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46672</TotalTime>
  <Words>1278</Words>
  <Application>Microsoft Macintosh PowerPoint</Application>
  <PresentationFormat>Bildspel på skärmen (4:3)</PresentationFormat>
  <Paragraphs>203</Paragraphs>
  <Slides>13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7" baseType="lpstr">
      <vt:lpstr>Arial</vt:lpstr>
      <vt:lpstr>Calibri</vt:lpstr>
      <vt:lpstr>Cambria Math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Kristina Johnson Förvaltning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Gemensamma Uppgifter (GU)</dc:title>
  <dc:creator>Kristina Johnson</dc:creator>
  <cp:lastModifiedBy>Kristina Johnson</cp:lastModifiedBy>
  <cp:revision>309</cp:revision>
  <dcterms:created xsi:type="dcterms:W3CDTF">2017-04-10T07:17:33Z</dcterms:created>
  <dcterms:modified xsi:type="dcterms:W3CDTF">2020-02-25T12:39:18Z</dcterms:modified>
</cp:coreProperties>
</file>