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1"/>
    <a:srgbClr val="764875"/>
    <a:srgbClr val="AA8188"/>
    <a:srgbClr val="BC75BB"/>
    <a:srgbClr val="985D96"/>
    <a:srgbClr val="8B5589"/>
    <a:srgbClr val="007737"/>
    <a:srgbClr val="FFE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/>
    <p:restoredTop sz="98405" autoAdjust="0"/>
  </p:normalViewPr>
  <p:slideViewPr>
    <p:cSldViewPr snapToGrid="0" snapToObjects="1">
      <p:cViewPr varScale="1">
        <p:scale>
          <a:sx n="114" d="100"/>
          <a:sy n="114" d="100"/>
        </p:scale>
        <p:origin x="18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754BE323-5DC3-1845-8235-AD20B67E9B24}"/>
              </a:ext>
            </a:extLst>
          </p:cNvPr>
          <p:cNvSpPr/>
          <p:nvPr/>
        </p:nvSpPr>
        <p:spPr>
          <a:xfrm>
            <a:off x="1067140" y="2669790"/>
            <a:ext cx="7009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båda ekvationerna motsvaras av linjer i ett ekvationssystem och alla punkter på linjerna ger lösningar till respektive ekvation.  </a:t>
            </a:r>
          </a:p>
        </p:txBody>
      </p:sp>
      <p:grpSp>
        <p:nvGrpSpPr>
          <p:cNvPr id="85" name="Grupp 84">
            <a:extLst>
              <a:ext uri="{FF2B5EF4-FFF2-40B4-BE49-F238E27FC236}">
                <a16:creationId xmlns:a16="http://schemas.microsoft.com/office/drawing/2014/main" id="{8121119C-0846-384C-98EE-72CCA7DD145C}"/>
              </a:ext>
            </a:extLst>
          </p:cNvPr>
          <p:cNvGrpSpPr/>
          <p:nvPr/>
        </p:nvGrpSpPr>
        <p:grpSpPr>
          <a:xfrm>
            <a:off x="2910148" y="3245287"/>
            <a:ext cx="3779032" cy="3253254"/>
            <a:chOff x="2910148" y="3245287"/>
            <a:chExt cx="3779032" cy="3253254"/>
          </a:xfrm>
        </p:grpSpPr>
        <p:grpSp>
          <p:nvGrpSpPr>
            <p:cNvPr id="70" name="Grupp 69">
              <a:extLst>
                <a:ext uri="{FF2B5EF4-FFF2-40B4-BE49-F238E27FC236}">
                  <a16:creationId xmlns:a16="http://schemas.microsoft.com/office/drawing/2014/main" id="{9B0599F8-21B6-0A4E-ACA9-8E40332D5F69}"/>
                </a:ext>
              </a:extLst>
            </p:cNvPr>
            <p:cNvGrpSpPr/>
            <p:nvPr/>
          </p:nvGrpSpPr>
          <p:grpSpPr>
            <a:xfrm>
              <a:off x="2910148" y="3245287"/>
              <a:ext cx="3779032" cy="3253254"/>
              <a:chOff x="2910148" y="3245287"/>
              <a:chExt cx="3779032" cy="3253254"/>
            </a:xfrm>
          </p:grpSpPr>
          <p:pic>
            <p:nvPicPr>
              <p:cNvPr id="61" name="Bildobjekt 60">
                <a:extLst>
                  <a:ext uri="{FF2B5EF4-FFF2-40B4-BE49-F238E27FC236}">
                    <a16:creationId xmlns:a16="http://schemas.microsoft.com/office/drawing/2014/main" id="{F71F3E37-AB04-D44D-ADDA-36149C054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10148" y="3245287"/>
                <a:ext cx="3779032" cy="3253254"/>
              </a:xfrm>
              <a:prstGeom prst="rect">
                <a:avLst/>
              </a:prstGeom>
            </p:spPr>
          </p:pic>
          <p:sp>
            <p:nvSpPr>
              <p:cNvPr id="66" name="Ellips 65">
                <a:extLst>
                  <a:ext uri="{FF2B5EF4-FFF2-40B4-BE49-F238E27FC236}">
                    <a16:creationId xmlns:a16="http://schemas.microsoft.com/office/drawing/2014/main" id="{772B0237-5040-2B43-BC58-85D08688078D}"/>
                  </a:ext>
                </a:extLst>
              </p:cNvPr>
              <p:cNvSpPr/>
              <p:nvPr/>
            </p:nvSpPr>
            <p:spPr>
              <a:xfrm>
                <a:off x="4218230" y="4141436"/>
                <a:ext cx="56368" cy="5091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200"/>
              </a:p>
            </p:txBody>
          </p:sp>
          <p:sp>
            <p:nvSpPr>
              <p:cNvPr id="67" name="textruta 29">
                <a:extLst>
                  <a:ext uri="{FF2B5EF4-FFF2-40B4-BE49-F238E27FC236}">
                    <a16:creationId xmlns:a16="http://schemas.microsoft.com/office/drawing/2014/main" id="{2108BDBB-946B-4D4E-9641-85B15726EC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414" y="3986204"/>
                <a:ext cx="45397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sv-SE" sz="1000" dirty="0"/>
                  <a:t>(2, 7)</a:t>
                </a:r>
              </a:p>
            </p:txBody>
          </p:sp>
          <p:sp>
            <p:nvSpPr>
              <p:cNvPr id="68" name="Ellips 67">
                <a:extLst>
                  <a:ext uri="{FF2B5EF4-FFF2-40B4-BE49-F238E27FC236}">
                    <a16:creationId xmlns:a16="http://schemas.microsoft.com/office/drawing/2014/main" id="{0BCA11F2-4F05-A04A-9B27-1D646559BE48}"/>
                  </a:ext>
                </a:extLst>
              </p:cNvPr>
              <p:cNvSpPr/>
              <p:nvPr/>
            </p:nvSpPr>
            <p:spPr>
              <a:xfrm>
                <a:off x="5321094" y="5229482"/>
                <a:ext cx="56368" cy="5091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200"/>
              </a:p>
            </p:txBody>
          </p:sp>
          <p:sp>
            <p:nvSpPr>
              <p:cNvPr id="69" name="textruta 29">
                <a:extLst>
                  <a:ext uri="{FF2B5EF4-FFF2-40B4-BE49-F238E27FC236}">
                    <a16:creationId xmlns:a16="http://schemas.microsoft.com/office/drawing/2014/main" id="{55DE9862-13E3-FC4E-88C1-F717EA2CA6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9278" y="5074250"/>
                <a:ext cx="45397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sv-SE" sz="1000" dirty="0"/>
                  <a:t>(8, 1)</a:t>
                </a:r>
              </a:p>
            </p:txBody>
          </p:sp>
        </p:grpSp>
        <p:sp>
          <p:nvSpPr>
            <p:cNvPr id="83" name="textruta 29">
              <a:extLst>
                <a:ext uri="{FF2B5EF4-FFF2-40B4-BE49-F238E27FC236}">
                  <a16:creationId xmlns:a16="http://schemas.microsoft.com/office/drawing/2014/main" id="{630E6291-F569-AD45-9FDE-5BA50EFBE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749" y="3626775"/>
              <a:ext cx="76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sv-SE" sz="1200" i="1" dirty="0">
                  <a:solidFill>
                    <a:srgbClr val="C00000"/>
                  </a:solidFill>
                </a:rPr>
                <a:t>y </a:t>
              </a:r>
              <a:r>
                <a:rPr lang="sv-SE" sz="1200" dirty="0">
                  <a:solidFill>
                    <a:srgbClr val="C00000"/>
                  </a:solidFill>
                </a:rPr>
                <a:t>= 9 – </a:t>
              </a:r>
              <a:r>
                <a:rPr lang="sv-SE" sz="1200" i="1" dirty="0">
                  <a:solidFill>
                    <a:srgbClr val="C00000"/>
                  </a:solidFill>
                </a:rPr>
                <a:t>x</a:t>
              </a:r>
              <a:r>
                <a:rPr lang="sv-SE" sz="1200" dirty="0">
                  <a:solidFill>
                    <a:srgbClr val="C00000"/>
                  </a:solidFill>
                </a:rPr>
                <a:t>  </a:t>
              </a:r>
            </a:p>
          </p:txBody>
        </p:sp>
      </p:grpSp>
      <p:grpSp>
        <p:nvGrpSpPr>
          <p:cNvPr id="88" name="Grupp 87">
            <a:extLst>
              <a:ext uri="{FF2B5EF4-FFF2-40B4-BE49-F238E27FC236}">
                <a16:creationId xmlns:a16="http://schemas.microsoft.com/office/drawing/2014/main" id="{A6C9D995-617A-C042-B9B1-AD0B5D42AA5A}"/>
              </a:ext>
            </a:extLst>
          </p:cNvPr>
          <p:cNvGrpSpPr/>
          <p:nvPr/>
        </p:nvGrpSpPr>
        <p:grpSpPr>
          <a:xfrm>
            <a:off x="3059736" y="3286228"/>
            <a:ext cx="3779032" cy="3302855"/>
            <a:chOff x="3059736" y="3276801"/>
            <a:chExt cx="3779032" cy="3302855"/>
          </a:xfrm>
        </p:grpSpPr>
        <p:grpSp>
          <p:nvGrpSpPr>
            <p:cNvPr id="79" name="Grupp 78">
              <a:extLst>
                <a:ext uri="{FF2B5EF4-FFF2-40B4-BE49-F238E27FC236}">
                  <a16:creationId xmlns:a16="http://schemas.microsoft.com/office/drawing/2014/main" id="{8711DF99-C09D-3549-BF11-C6833D679523}"/>
                </a:ext>
              </a:extLst>
            </p:cNvPr>
            <p:cNvGrpSpPr/>
            <p:nvPr/>
          </p:nvGrpSpPr>
          <p:grpSpPr>
            <a:xfrm>
              <a:off x="3059736" y="3276801"/>
              <a:ext cx="3779032" cy="3302855"/>
              <a:chOff x="3059736" y="3276801"/>
              <a:chExt cx="3779032" cy="3302855"/>
            </a:xfrm>
          </p:grpSpPr>
          <p:pic>
            <p:nvPicPr>
              <p:cNvPr id="63" name="Bildobjekt 62">
                <a:extLst>
                  <a:ext uri="{FF2B5EF4-FFF2-40B4-BE49-F238E27FC236}">
                    <a16:creationId xmlns:a16="http://schemas.microsoft.com/office/drawing/2014/main" id="{8B8FA126-A391-C84F-BBB8-B9DA87E614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 t="2826"/>
              <a:stretch/>
            </p:blipFill>
            <p:spPr>
              <a:xfrm>
                <a:off x="3059736" y="3276801"/>
                <a:ext cx="3779032" cy="3302855"/>
              </a:xfrm>
              <a:prstGeom prst="rect">
                <a:avLst/>
              </a:prstGeom>
            </p:spPr>
          </p:pic>
          <p:sp>
            <p:nvSpPr>
              <p:cNvPr id="71" name="Ellips 70">
                <a:extLst>
                  <a:ext uri="{FF2B5EF4-FFF2-40B4-BE49-F238E27FC236}">
                    <a16:creationId xmlns:a16="http://schemas.microsoft.com/office/drawing/2014/main" id="{3324D495-9133-BE4A-8686-B43DF84B2C7F}"/>
                  </a:ext>
                </a:extLst>
              </p:cNvPr>
              <p:cNvSpPr/>
              <p:nvPr/>
            </p:nvSpPr>
            <p:spPr>
              <a:xfrm>
                <a:off x="3857518" y="5972734"/>
                <a:ext cx="56368" cy="5091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200"/>
              </a:p>
            </p:txBody>
          </p:sp>
          <p:sp>
            <p:nvSpPr>
              <p:cNvPr id="72" name="textruta 29">
                <a:extLst>
                  <a:ext uri="{FF2B5EF4-FFF2-40B4-BE49-F238E27FC236}">
                    <a16:creationId xmlns:a16="http://schemas.microsoft.com/office/drawing/2014/main" id="{D677012A-EF08-F44E-8A3B-10BC00F4DB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5702" y="5841977"/>
                <a:ext cx="49244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sv-SE" sz="1000" dirty="0"/>
                  <a:t>(0, -3)</a:t>
                </a:r>
              </a:p>
            </p:txBody>
          </p:sp>
          <p:sp>
            <p:nvSpPr>
              <p:cNvPr id="73" name="Ellips 72">
                <a:extLst>
                  <a:ext uri="{FF2B5EF4-FFF2-40B4-BE49-F238E27FC236}">
                    <a16:creationId xmlns:a16="http://schemas.microsoft.com/office/drawing/2014/main" id="{00776451-A305-E244-AC86-18609EBA22C2}"/>
                  </a:ext>
                </a:extLst>
              </p:cNvPr>
              <p:cNvSpPr/>
              <p:nvPr/>
            </p:nvSpPr>
            <p:spPr>
              <a:xfrm>
                <a:off x="4409772" y="4871557"/>
                <a:ext cx="56368" cy="5091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200"/>
              </a:p>
            </p:txBody>
          </p:sp>
          <p:sp>
            <p:nvSpPr>
              <p:cNvPr id="74" name="textruta 29">
                <a:extLst>
                  <a:ext uri="{FF2B5EF4-FFF2-40B4-BE49-F238E27FC236}">
                    <a16:creationId xmlns:a16="http://schemas.microsoft.com/office/drawing/2014/main" id="{5F88A898-11C3-A64D-9906-124C03E464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7956" y="4716325"/>
                <a:ext cx="45397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sv-SE" sz="1000" dirty="0"/>
                  <a:t>(3, 3)</a:t>
                </a:r>
              </a:p>
            </p:txBody>
          </p:sp>
          <p:sp>
            <p:nvSpPr>
              <p:cNvPr id="75" name="Ellips 74">
                <a:extLst>
                  <a:ext uri="{FF2B5EF4-FFF2-40B4-BE49-F238E27FC236}">
                    <a16:creationId xmlns:a16="http://schemas.microsoft.com/office/drawing/2014/main" id="{7237FFE0-49A5-7F4B-BEF5-2DB3D046948C}"/>
                  </a:ext>
                </a:extLst>
              </p:cNvPr>
              <p:cNvSpPr/>
              <p:nvPr/>
            </p:nvSpPr>
            <p:spPr>
              <a:xfrm>
                <a:off x="4224296" y="4139980"/>
                <a:ext cx="56368" cy="5091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200"/>
              </a:p>
            </p:txBody>
          </p:sp>
          <p:sp>
            <p:nvSpPr>
              <p:cNvPr id="76" name="textruta 29">
                <a:extLst>
                  <a:ext uri="{FF2B5EF4-FFF2-40B4-BE49-F238E27FC236}">
                    <a16:creationId xmlns:a16="http://schemas.microsoft.com/office/drawing/2014/main" id="{6360D06C-74F4-9D45-AF41-F79014D863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2480" y="3984748"/>
                <a:ext cx="45397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sv-SE" sz="1000" dirty="0"/>
                  <a:t>(2, 7)</a:t>
                </a:r>
              </a:p>
            </p:txBody>
          </p:sp>
          <p:sp>
            <p:nvSpPr>
              <p:cNvPr id="77" name="Ellips 76">
                <a:extLst>
                  <a:ext uri="{FF2B5EF4-FFF2-40B4-BE49-F238E27FC236}">
                    <a16:creationId xmlns:a16="http://schemas.microsoft.com/office/drawing/2014/main" id="{343E3D91-F1DA-D84B-8A54-64E7CD2981A1}"/>
                  </a:ext>
                </a:extLst>
              </p:cNvPr>
              <p:cNvSpPr/>
              <p:nvPr/>
            </p:nvSpPr>
            <p:spPr>
              <a:xfrm>
                <a:off x="5308605" y="5229482"/>
                <a:ext cx="56368" cy="5091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200"/>
              </a:p>
            </p:txBody>
          </p:sp>
          <p:sp>
            <p:nvSpPr>
              <p:cNvPr id="78" name="textruta 29">
                <a:extLst>
                  <a:ext uri="{FF2B5EF4-FFF2-40B4-BE49-F238E27FC236}">
                    <a16:creationId xmlns:a16="http://schemas.microsoft.com/office/drawing/2014/main" id="{17F4ACD7-9F46-D847-86D5-BB6D55F0F6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6789" y="5074250"/>
                <a:ext cx="45397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sv-SE" sz="1000" dirty="0"/>
                  <a:t>(8, 1)</a:t>
                </a:r>
              </a:p>
            </p:txBody>
          </p:sp>
        </p:grpSp>
        <p:sp>
          <p:nvSpPr>
            <p:cNvPr id="86" name="textruta 29">
              <a:extLst>
                <a:ext uri="{FF2B5EF4-FFF2-40B4-BE49-F238E27FC236}">
                  <a16:creationId xmlns:a16="http://schemas.microsoft.com/office/drawing/2014/main" id="{31DF4A8F-F5F0-724E-940D-B677199C1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749" y="3628205"/>
              <a:ext cx="76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sv-SE" sz="1200" i="1" dirty="0">
                  <a:solidFill>
                    <a:srgbClr val="C00000"/>
                  </a:solidFill>
                </a:rPr>
                <a:t>y </a:t>
              </a:r>
              <a:r>
                <a:rPr lang="sv-SE" sz="1200" dirty="0">
                  <a:solidFill>
                    <a:srgbClr val="C00000"/>
                  </a:solidFill>
                </a:rPr>
                <a:t>= 9 – </a:t>
              </a:r>
              <a:r>
                <a:rPr lang="sv-SE" sz="1200" i="1" dirty="0">
                  <a:solidFill>
                    <a:srgbClr val="C00000"/>
                  </a:solidFill>
                </a:rPr>
                <a:t>x</a:t>
              </a:r>
              <a:r>
                <a:rPr lang="sv-SE" sz="1200" dirty="0">
                  <a:solidFill>
                    <a:srgbClr val="C00000"/>
                  </a:solidFill>
                </a:rPr>
                <a:t>  </a:t>
              </a:r>
            </a:p>
          </p:txBody>
        </p:sp>
        <p:sp>
          <p:nvSpPr>
            <p:cNvPr id="87" name="textruta 29">
              <a:extLst>
                <a:ext uri="{FF2B5EF4-FFF2-40B4-BE49-F238E27FC236}">
                  <a16:creationId xmlns:a16="http://schemas.microsoft.com/office/drawing/2014/main" id="{22246F1F-8D34-9A48-9466-EA2D83E5E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8295" y="3628205"/>
              <a:ext cx="8435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sv-SE" sz="1200" i="1" dirty="0">
                  <a:solidFill>
                    <a:schemeClr val="tx2">
                      <a:lumMod val="75000"/>
                    </a:schemeClr>
                  </a:solidFill>
                </a:rPr>
                <a:t>y </a:t>
              </a:r>
              <a:r>
                <a:rPr lang="sv-SE" sz="1200" dirty="0">
                  <a:solidFill>
                    <a:schemeClr val="tx2">
                      <a:lumMod val="75000"/>
                    </a:schemeClr>
                  </a:solidFill>
                </a:rPr>
                <a:t>= 2</a:t>
              </a:r>
              <a:r>
                <a:rPr lang="sv-SE" sz="1200" i="1" dirty="0">
                  <a:solidFill>
                    <a:schemeClr val="tx2">
                      <a:lumMod val="75000"/>
                    </a:schemeClr>
                  </a:solidFill>
                </a:rPr>
                <a:t>x</a:t>
              </a:r>
              <a:r>
                <a:rPr lang="sv-SE" sz="1200" dirty="0">
                  <a:solidFill>
                    <a:schemeClr val="tx2">
                      <a:lumMod val="75000"/>
                    </a:schemeClr>
                  </a:solidFill>
                </a:rPr>
                <a:t> – 3  </a:t>
              </a:r>
            </a:p>
          </p:txBody>
        </p: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D4AC6B89-CB68-FE47-89B6-BDB9BD39C6EB}"/>
              </a:ext>
            </a:extLst>
          </p:cNvPr>
          <p:cNvGrpSpPr/>
          <p:nvPr/>
        </p:nvGrpSpPr>
        <p:grpSpPr>
          <a:xfrm>
            <a:off x="270233" y="4057053"/>
            <a:ext cx="4301767" cy="923330"/>
            <a:chOff x="6513272" y="3722806"/>
            <a:chExt cx="4301767" cy="923330"/>
          </a:xfrm>
        </p:grpSpPr>
        <p:cxnSp>
          <p:nvCxnSpPr>
            <p:cNvPr id="38" name="Rak pil 37">
              <a:extLst>
                <a:ext uri="{FF2B5EF4-FFF2-40B4-BE49-F238E27FC236}">
                  <a16:creationId xmlns:a16="http://schemas.microsoft.com/office/drawing/2014/main" id="{1D0D9B0D-62F4-BA42-BC96-553E13FB54BD}"/>
                </a:ext>
              </a:extLst>
            </p:cNvPr>
            <p:cNvCxnSpPr>
              <a:cxnSpLocks/>
            </p:cNvCxnSpPr>
            <p:nvPr/>
          </p:nvCxnSpPr>
          <p:spPr>
            <a:xfrm>
              <a:off x="8920524" y="4202411"/>
              <a:ext cx="1894515" cy="2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05185A40-E509-BD43-99E5-F86510A8C553}"/>
                </a:ext>
              </a:extLst>
            </p:cNvPr>
            <p:cNvSpPr/>
            <p:nvPr/>
          </p:nvSpPr>
          <p:spPr>
            <a:xfrm>
              <a:off x="6513272" y="3722806"/>
              <a:ext cx="2407252" cy="923330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Skärningspunktens </a:t>
              </a:r>
              <a:r>
                <a:rPr lang="sv-SE" i="1" dirty="0"/>
                <a:t>koordinater</a:t>
              </a:r>
              <a:r>
                <a:rPr lang="sv-SE" dirty="0"/>
                <a:t> är lösning till båda ekvationerna.  </a:t>
              </a:r>
            </a:p>
          </p:txBody>
        </p:sp>
      </p:grpSp>
      <p:grpSp>
        <p:nvGrpSpPr>
          <p:cNvPr id="82" name="Grupp 81">
            <a:extLst>
              <a:ext uri="{FF2B5EF4-FFF2-40B4-BE49-F238E27FC236}">
                <a16:creationId xmlns:a16="http://schemas.microsoft.com/office/drawing/2014/main" id="{F14EE1E2-CF3D-894A-85F8-A67CA8709804}"/>
              </a:ext>
            </a:extLst>
          </p:cNvPr>
          <p:cNvGrpSpPr/>
          <p:nvPr/>
        </p:nvGrpSpPr>
        <p:grpSpPr>
          <a:xfrm>
            <a:off x="4589757" y="4401622"/>
            <a:ext cx="486293" cy="246221"/>
            <a:chOff x="4589757" y="4401622"/>
            <a:chExt cx="486293" cy="246221"/>
          </a:xfrm>
        </p:grpSpPr>
        <p:sp>
          <p:nvSpPr>
            <p:cNvPr id="80" name="Ellips 79">
              <a:extLst>
                <a:ext uri="{FF2B5EF4-FFF2-40B4-BE49-F238E27FC236}">
                  <a16:creationId xmlns:a16="http://schemas.microsoft.com/office/drawing/2014/main" id="{E69FF87B-115E-EB46-BA2D-6A5A7076C7EF}"/>
                </a:ext>
              </a:extLst>
            </p:cNvPr>
            <p:cNvSpPr/>
            <p:nvPr/>
          </p:nvSpPr>
          <p:spPr>
            <a:xfrm>
              <a:off x="4589757" y="4499711"/>
              <a:ext cx="69722" cy="7875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200"/>
            </a:p>
          </p:txBody>
        </p:sp>
        <p:sp>
          <p:nvSpPr>
            <p:cNvPr id="81" name="textruta 29">
              <a:extLst>
                <a:ext uri="{FF2B5EF4-FFF2-40B4-BE49-F238E27FC236}">
                  <a16:creationId xmlns:a16="http://schemas.microsoft.com/office/drawing/2014/main" id="{808EADA3-9E8A-1844-B275-334D92ACC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7270" y="4401622"/>
              <a:ext cx="4587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sv-SE" sz="1000" b="1" dirty="0">
                  <a:solidFill>
                    <a:srgbClr val="7030A0"/>
                  </a:solidFill>
                </a:rPr>
                <a:t>(4, 5)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0FD273B2-B71E-C149-97C5-C87691828C76}"/>
              </a:ext>
            </a:extLst>
          </p:cNvPr>
          <p:cNvSpPr/>
          <p:nvPr/>
        </p:nvSpPr>
        <p:spPr>
          <a:xfrm>
            <a:off x="270233" y="211249"/>
            <a:ext cx="8715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Z 3.6						Ekvationssystem</a:t>
            </a:r>
            <a:endParaRPr lang="sv-SE" sz="24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19C1CE8-1CBA-8342-852E-068D092B237D}"/>
              </a:ext>
            </a:extLst>
          </p:cNvPr>
          <p:cNvSpPr/>
          <p:nvPr/>
        </p:nvSpPr>
        <p:spPr>
          <a:xfrm>
            <a:off x="104597" y="948895"/>
            <a:ext cx="4241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C00000"/>
                </a:solidFill>
              </a:rPr>
              <a:t>y </a:t>
            </a:r>
            <a:r>
              <a:rPr lang="sv-SE" b="1" dirty="0">
                <a:solidFill>
                  <a:srgbClr val="C00000"/>
                </a:solidFill>
              </a:rPr>
              <a:t>= 9 – </a:t>
            </a:r>
            <a:r>
              <a:rPr lang="sv-SE" b="1" i="1" dirty="0">
                <a:solidFill>
                  <a:srgbClr val="C00000"/>
                </a:solidFill>
              </a:rPr>
              <a:t>x</a:t>
            </a:r>
            <a:r>
              <a:rPr lang="sv-SE" i="1" dirty="0">
                <a:solidFill>
                  <a:srgbClr val="C00000"/>
                </a:solidFill>
              </a:rPr>
              <a:t> </a:t>
            </a:r>
            <a:r>
              <a:rPr lang="sv-SE" dirty="0"/>
              <a:t>är en ekvation med två obekanta. </a:t>
            </a:r>
            <a:r>
              <a:rPr lang="sv-SE" sz="1400" dirty="0"/>
              <a:t>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37C44FD-33D8-6A4C-978A-F06DD9C533F7}"/>
              </a:ext>
            </a:extLst>
          </p:cNvPr>
          <p:cNvSpPr/>
          <p:nvPr/>
        </p:nvSpPr>
        <p:spPr>
          <a:xfrm>
            <a:off x="139255" y="1303574"/>
            <a:ext cx="3909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har oändligt många lösningar, t ex: </a:t>
            </a:r>
            <a:r>
              <a:rPr lang="sv-SE" sz="1400" dirty="0"/>
              <a:t> 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BB6C5FC0-F4E7-0E4F-BB65-E52043737FDE}"/>
              </a:ext>
            </a:extLst>
          </p:cNvPr>
          <p:cNvGrpSpPr/>
          <p:nvPr/>
        </p:nvGrpSpPr>
        <p:grpSpPr>
          <a:xfrm>
            <a:off x="676137" y="1783177"/>
            <a:ext cx="855345" cy="738665"/>
            <a:chOff x="2953261" y="1840358"/>
            <a:chExt cx="855345" cy="738665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5733ECAF-2B5D-A742-A9AE-8C6A4CD55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0216" y="1840358"/>
              <a:ext cx="678390" cy="738665"/>
              <a:chOff x="3930399" y="1699487"/>
              <a:chExt cx="678075" cy="738872"/>
            </a:xfrm>
          </p:grpSpPr>
          <p:sp>
            <p:nvSpPr>
              <p:cNvPr id="10" name="textruta 29">
                <a:extLst>
                  <a:ext uri="{FF2B5EF4-FFF2-40B4-BE49-F238E27FC236}">
                    <a16:creationId xmlns:a16="http://schemas.microsoft.com/office/drawing/2014/main" id="{5C21F281-4D26-DA4B-B58A-BD73BAE562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0399" y="1699487"/>
                <a:ext cx="674871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sv-SE" sz="1800" i="1" dirty="0"/>
                  <a:t>x </a:t>
                </a:r>
                <a:r>
                  <a:rPr lang="sv-SE" sz="1800" dirty="0"/>
                  <a:t>= 2 </a:t>
                </a:r>
              </a:p>
            </p:txBody>
          </p:sp>
          <p:sp>
            <p:nvSpPr>
              <p:cNvPr id="11" name="textruta 30">
                <a:extLst>
                  <a:ext uri="{FF2B5EF4-FFF2-40B4-BE49-F238E27FC236}">
                    <a16:creationId xmlns:a16="http://schemas.microsoft.com/office/drawing/2014/main" id="{2F439AC1-CA55-7F43-9E16-52CD2DEBA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0399" y="2068923"/>
                <a:ext cx="6780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i="1" dirty="0"/>
                  <a:t>y </a:t>
                </a:r>
                <a:r>
                  <a:rPr lang="sv-SE" sz="1800" dirty="0"/>
                  <a:t>= 7 </a:t>
                </a:r>
              </a:p>
            </p:txBody>
          </p:sp>
        </p:grpSp>
        <p:sp>
          <p:nvSpPr>
            <p:cNvPr id="13" name="Vänster klammerparentes 12">
              <a:extLst>
                <a:ext uri="{FF2B5EF4-FFF2-40B4-BE49-F238E27FC236}">
                  <a16:creationId xmlns:a16="http://schemas.microsoft.com/office/drawing/2014/main" id="{5C4308E2-00B1-9E40-A7A8-4028DB08C08B}"/>
                </a:ext>
              </a:extLst>
            </p:cNvPr>
            <p:cNvSpPr/>
            <p:nvPr/>
          </p:nvSpPr>
          <p:spPr>
            <a:xfrm>
              <a:off x="2953261" y="1898575"/>
              <a:ext cx="173750" cy="622231"/>
            </a:xfrm>
            <a:prstGeom prst="leftBrace">
              <a:avLst>
                <a:gd name="adj1" fmla="val 8333"/>
                <a:gd name="adj2" fmla="val 51792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5" name="textruta 14">
            <a:extLst>
              <a:ext uri="{FF2B5EF4-FFF2-40B4-BE49-F238E27FC236}">
                <a16:creationId xmlns:a16="http://schemas.microsoft.com/office/drawing/2014/main" id="{A8576ABF-E00C-B048-90EC-73DB78B31E7C}"/>
              </a:ext>
            </a:extLst>
          </p:cNvPr>
          <p:cNvSpPr txBox="1"/>
          <p:nvPr/>
        </p:nvSpPr>
        <p:spPr>
          <a:xfrm>
            <a:off x="1623897" y="1983561"/>
            <a:ext cx="6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och </a:t>
            </a:r>
            <a:endParaRPr lang="sv-SE" dirty="0"/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CD190407-EF32-9F41-807F-CABAE2DAB624}"/>
              </a:ext>
            </a:extLst>
          </p:cNvPr>
          <p:cNvGrpSpPr/>
          <p:nvPr/>
        </p:nvGrpSpPr>
        <p:grpSpPr>
          <a:xfrm>
            <a:off x="2242139" y="1783178"/>
            <a:ext cx="855345" cy="738665"/>
            <a:chOff x="2953261" y="1840358"/>
            <a:chExt cx="855345" cy="738665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C835DB66-1B5B-A94C-89D0-D8C3E8023D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0216" y="1840358"/>
              <a:ext cx="678390" cy="738665"/>
              <a:chOff x="3930399" y="1699487"/>
              <a:chExt cx="678075" cy="738872"/>
            </a:xfrm>
          </p:grpSpPr>
          <p:sp>
            <p:nvSpPr>
              <p:cNvPr id="19" name="textruta 29">
                <a:extLst>
                  <a:ext uri="{FF2B5EF4-FFF2-40B4-BE49-F238E27FC236}">
                    <a16:creationId xmlns:a16="http://schemas.microsoft.com/office/drawing/2014/main" id="{7FA99EC9-2EA4-5D48-81CC-465A39EC94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0399" y="1699487"/>
                <a:ext cx="674871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sv-SE" sz="1800" i="1" dirty="0"/>
                  <a:t>x </a:t>
                </a:r>
                <a:r>
                  <a:rPr lang="sv-SE" sz="1800" dirty="0"/>
                  <a:t>= 8 </a:t>
                </a:r>
              </a:p>
            </p:txBody>
          </p:sp>
          <p:sp>
            <p:nvSpPr>
              <p:cNvPr id="20" name="textruta 30">
                <a:extLst>
                  <a:ext uri="{FF2B5EF4-FFF2-40B4-BE49-F238E27FC236}">
                    <a16:creationId xmlns:a16="http://schemas.microsoft.com/office/drawing/2014/main" id="{431CE753-7D80-FD4F-A414-0019B5A56D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0399" y="2068923"/>
                <a:ext cx="6780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i="1" dirty="0"/>
                  <a:t>y </a:t>
                </a:r>
                <a:r>
                  <a:rPr lang="sv-SE" sz="1800" dirty="0"/>
                  <a:t>= 1 </a:t>
                </a:r>
              </a:p>
            </p:txBody>
          </p:sp>
        </p:grpSp>
        <p:sp>
          <p:nvSpPr>
            <p:cNvPr id="18" name="Vänster klammerparentes 17">
              <a:extLst>
                <a:ext uri="{FF2B5EF4-FFF2-40B4-BE49-F238E27FC236}">
                  <a16:creationId xmlns:a16="http://schemas.microsoft.com/office/drawing/2014/main" id="{3DB3572D-71AC-2448-BDE9-790B85F04837}"/>
                </a:ext>
              </a:extLst>
            </p:cNvPr>
            <p:cNvSpPr/>
            <p:nvPr/>
          </p:nvSpPr>
          <p:spPr>
            <a:xfrm>
              <a:off x="2953261" y="1898575"/>
              <a:ext cx="173750" cy="622231"/>
            </a:xfrm>
            <a:prstGeom prst="leftBrace">
              <a:avLst>
                <a:gd name="adj1" fmla="val 8333"/>
                <a:gd name="adj2" fmla="val 51792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1" name="Rektangel 20">
            <a:extLst>
              <a:ext uri="{FF2B5EF4-FFF2-40B4-BE49-F238E27FC236}">
                <a16:creationId xmlns:a16="http://schemas.microsoft.com/office/drawing/2014/main" id="{0949EC84-AA53-0A49-A751-3D47A50F05D3}"/>
              </a:ext>
            </a:extLst>
          </p:cNvPr>
          <p:cNvSpPr/>
          <p:nvPr/>
        </p:nvSpPr>
        <p:spPr>
          <a:xfrm>
            <a:off x="5234212" y="995061"/>
            <a:ext cx="3497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0070C0"/>
                </a:solidFill>
              </a:rPr>
              <a:t>y </a:t>
            </a:r>
            <a:r>
              <a:rPr lang="sv-SE" b="1" dirty="0">
                <a:solidFill>
                  <a:srgbClr val="0070C0"/>
                </a:solidFill>
              </a:rPr>
              <a:t>= 2</a:t>
            </a:r>
            <a:r>
              <a:rPr lang="sv-SE" b="1" i="1" dirty="0">
                <a:solidFill>
                  <a:srgbClr val="0070C0"/>
                </a:solidFill>
              </a:rPr>
              <a:t>x </a:t>
            </a:r>
            <a:r>
              <a:rPr lang="sv-SE" b="1" dirty="0">
                <a:solidFill>
                  <a:srgbClr val="0070C0"/>
                </a:solidFill>
              </a:rPr>
              <a:t>– 3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/>
              <a:t>har också oändligt många lösningar, t ex. </a:t>
            </a: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01D48F42-727B-DB42-82BE-9A2FEEF266AD}"/>
              </a:ext>
            </a:extLst>
          </p:cNvPr>
          <p:cNvGrpSpPr/>
          <p:nvPr/>
        </p:nvGrpSpPr>
        <p:grpSpPr>
          <a:xfrm>
            <a:off x="5552879" y="1678687"/>
            <a:ext cx="925879" cy="738665"/>
            <a:chOff x="2953261" y="1840358"/>
            <a:chExt cx="925879" cy="738665"/>
          </a:xfrm>
        </p:grpSpPr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519410DF-A4D4-DC40-A542-7A9D9775C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0217" y="1840358"/>
              <a:ext cx="748923" cy="738665"/>
              <a:chOff x="3930399" y="1699487"/>
              <a:chExt cx="748575" cy="738872"/>
            </a:xfrm>
          </p:grpSpPr>
          <p:sp>
            <p:nvSpPr>
              <p:cNvPr id="25" name="textruta 29">
                <a:extLst>
                  <a:ext uri="{FF2B5EF4-FFF2-40B4-BE49-F238E27FC236}">
                    <a16:creationId xmlns:a16="http://schemas.microsoft.com/office/drawing/2014/main" id="{AC74EFF4-0BE6-EA43-A21B-80EB8A69CD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0399" y="1699487"/>
                <a:ext cx="674871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sv-SE" sz="1800" i="1" dirty="0"/>
                  <a:t>x </a:t>
                </a:r>
                <a:r>
                  <a:rPr lang="sv-SE" sz="1800" dirty="0"/>
                  <a:t>= 0 </a:t>
                </a:r>
              </a:p>
            </p:txBody>
          </p:sp>
          <p:sp>
            <p:nvSpPr>
              <p:cNvPr id="26" name="textruta 30">
                <a:extLst>
                  <a:ext uri="{FF2B5EF4-FFF2-40B4-BE49-F238E27FC236}">
                    <a16:creationId xmlns:a16="http://schemas.microsoft.com/office/drawing/2014/main" id="{258F1847-1DBD-FA45-847A-27EA5A5C40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0399" y="2068924"/>
                <a:ext cx="748575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i="1" dirty="0"/>
                  <a:t>y </a:t>
                </a:r>
                <a:r>
                  <a:rPr lang="sv-SE" sz="1800" dirty="0"/>
                  <a:t>= -3 </a:t>
                </a:r>
              </a:p>
            </p:txBody>
          </p:sp>
        </p:grpSp>
        <p:sp>
          <p:nvSpPr>
            <p:cNvPr id="24" name="Vänster klammerparentes 23">
              <a:extLst>
                <a:ext uri="{FF2B5EF4-FFF2-40B4-BE49-F238E27FC236}">
                  <a16:creationId xmlns:a16="http://schemas.microsoft.com/office/drawing/2014/main" id="{46C8B635-91C1-5D46-8990-99910A7255C5}"/>
                </a:ext>
              </a:extLst>
            </p:cNvPr>
            <p:cNvSpPr/>
            <p:nvPr/>
          </p:nvSpPr>
          <p:spPr>
            <a:xfrm>
              <a:off x="2953261" y="1898575"/>
              <a:ext cx="173750" cy="622231"/>
            </a:xfrm>
            <a:prstGeom prst="leftBrace">
              <a:avLst>
                <a:gd name="adj1" fmla="val 8333"/>
                <a:gd name="adj2" fmla="val 51792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7" name="textruta 26">
            <a:extLst>
              <a:ext uri="{FF2B5EF4-FFF2-40B4-BE49-F238E27FC236}">
                <a16:creationId xmlns:a16="http://schemas.microsoft.com/office/drawing/2014/main" id="{4F3D2F95-8138-1040-B605-125E24765D12}"/>
              </a:ext>
            </a:extLst>
          </p:cNvPr>
          <p:cNvSpPr txBox="1"/>
          <p:nvPr/>
        </p:nvSpPr>
        <p:spPr>
          <a:xfrm>
            <a:off x="6500639" y="1879071"/>
            <a:ext cx="6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och </a:t>
            </a:r>
            <a:endParaRPr lang="sv-SE" dirty="0"/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A760265F-C6C0-3D44-8E32-C2D9C9A24B16}"/>
              </a:ext>
            </a:extLst>
          </p:cNvPr>
          <p:cNvGrpSpPr/>
          <p:nvPr/>
        </p:nvGrpSpPr>
        <p:grpSpPr>
          <a:xfrm>
            <a:off x="7118881" y="1678688"/>
            <a:ext cx="802444" cy="738665"/>
            <a:chOff x="2953261" y="1840358"/>
            <a:chExt cx="802444" cy="738665"/>
          </a:xfrm>
        </p:grpSpPr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1E9D8FC2-7F59-3E47-BB9B-9FDA47CB4B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0213" y="1840358"/>
              <a:ext cx="625492" cy="738665"/>
              <a:chOff x="3930399" y="1699487"/>
              <a:chExt cx="625202" cy="738872"/>
            </a:xfrm>
          </p:grpSpPr>
          <p:sp>
            <p:nvSpPr>
              <p:cNvPr id="31" name="textruta 29">
                <a:extLst>
                  <a:ext uri="{FF2B5EF4-FFF2-40B4-BE49-F238E27FC236}">
                    <a16:creationId xmlns:a16="http://schemas.microsoft.com/office/drawing/2014/main" id="{CEE1C5E9-01BD-CA42-A6E2-C292F205BA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0399" y="1699487"/>
                <a:ext cx="621997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sv-SE" sz="1800" i="1" dirty="0"/>
                  <a:t>x </a:t>
                </a:r>
                <a:r>
                  <a:rPr lang="sv-SE" sz="1800" dirty="0"/>
                  <a:t>= 3</a:t>
                </a:r>
              </a:p>
            </p:txBody>
          </p:sp>
          <p:sp>
            <p:nvSpPr>
              <p:cNvPr id="32" name="textruta 30">
                <a:extLst>
                  <a:ext uri="{FF2B5EF4-FFF2-40B4-BE49-F238E27FC236}">
                    <a16:creationId xmlns:a16="http://schemas.microsoft.com/office/drawing/2014/main" id="{753C5025-7838-5443-9CD1-89739EEB0C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0399" y="2068924"/>
                <a:ext cx="625202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i="1" dirty="0"/>
                  <a:t>y </a:t>
                </a:r>
                <a:r>
                  <a:rPr lang="sv-SE" sz="1800" dirty="0"/>
                  <a:t>= 3</a:t>
                </a:r>
              </a:p>
            </p:txBody>
          </p:sp>
        </p:grpSp>
        <p:sp>
          <p:nvSpPr>
            <p:cNvPr id="30" name="Vänster klammerparentes 29">
              <a:extLst>
                <a:ext uri="{FF2B5EF4-FFF2-40B4-BE49-F238E27FC236}">
                  <a16:creationId xmlns:a16="http://schemas.microsoft.com/office/drawing/2014/main" id="{2AB86B98-4234-384F-8F9A-A763D205483A}"/>
                </a:ext>
              </a:extLst>
            </p:cNvPr>
            <p:cNvSpPr/>
            <p:nvPr/>
          </p:nvSpPr>
          <p:spPr>
            <a:xfrm>
              <a:off x="2953261" y="1898575"/>
              <a:ext cx="173750" cy="622231"/>
            </a:xfrm>
            <a:prstGeom prst="leftBrace">
              <a:avLst>
                <a:gd name="adj1" fmla="val 8333"/>
                <a:gd name="adj2" fmla="val 51792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54C1B1EB-8E43-3649-8575-D36177689A61}"/>
              </a:ext>
            </a:extLst>
          </p:cNvPr>
          <p:cNvGrpSpPr/>
          <p:nvPr/>
        </p:nvGrpSpPr>
        <p:grpSpPr>
          <a:xfrm>
            <a:off x="6921843" y="3694865"/>
            <a:ext cx="2063395" cy="2862322"/>
            <a:chOff x="6921843" y="3694865"/>
            <a:chExt cx="2063395" cy="2862322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56DB7091-374B-B440-90BD-B1D439226563}"/>
                </a:ext>
              </a:extLst>
            </p:cNvPr>
            <p:cNvSpPr/>
            <p:nvPr/>
          </p:nvSpPr>
          <p:spPr>
            <a:xfrm>
              <a:off x="6921843" y="3694865"/>
              <a:ext cx="2063395" cy="28623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Vi säger att </a:t>
              </a:r>
              <a:r>
                <a:rPr lang="sv-SE" i="1" dirty="0">
                  <a:solidFill>
                    <a:srgbClr val="800001"/>
                  </a:solidFill>
                </a:rPr>
                <a:t>ekvationssystemet</a:t>
              </a:r>
              <a:r>
                <a:rPr lang="sv-SE" i="1" dirty="0"/>
                <a:t> </a:t>
              </a:r>
              <a:endParaRPr lang="sv-SE" dirty="0"/>
            </a:p>
            <a:p>
              <a:r>
                <a:rPr lang="sv-SE" dirty="0"/>
                <a:t> </a:t>
              </a:r>
            </a:p>
            <a:p>
              <a:endParaRPr lang="sv-SE" dirty="0"/>
            </a:p>
            <a:p>
              <a:endParaRPr lang="sv-SE" dirty="0"/>
            </a:p>
            <a:p>
              <a:endParaRPr lang="sv-SE" dirty="0"/>
            </a:p>
            <a:p>
              <a:endParaRPr lang="sv-SE" dirty="0"/>
            </a:p>
            <a:p>
              <a:endParaRPr lang="sv-SE" dirty="0"/>
            </a:p>
            <a:p>
              <a:endParaRPr lang="sv-SE" dirty="0"/>
            </a:p>
            <a:p>
              <a:endParaRPr lang="sv-SE" dirty="0"/>
            </a:p>
          </p:txBody>
        </p:sp>
        <p:grpSp>
          <p:nvGrpSpPr>
            <p:cNvPr id="48" name="Grupp 47">
              <a:extLst>
                <a:ext uri="{FF2B5EF4-FFF2-40B4-BE49-F238E27FC236}">
                  <a16:creationId xmlns:a16="http://schemas.microsoft.com/office/drawing/2014/main" id="{53C87A87-A6DE-D745-9167-209C6A711255}"/>
                </a:ext>
              </a:extLst>
            </p:cNvPr>
            <p:cNvGrpSpPr/>
            <p:nvPr/>
          </p:nvGrpSpPr>
          <p:grpSpPr>
            <a:xfrm>
              <a:off x="7329462" y="4393802"/>
              <a:ext cx="1494792" cy="720605"/>
              <a:chOff x="2953261" y="1840358"/>
              <a:chExt cx="1494792" cy="720605"/>
            </a:xfrm>
          </p:grpSpPr>
          <p:grpSp>
            <p:nvGrpSpPr>
              <p:cNvPr id="49" name="Grupp 48">
                <a:extLst>
                  <a:ext uri="{FF2B5EF4-FFF2-40B4-BE49-F238E27FC236}">
                    <a16:creationId xmlns:a16="http://schemas.microsoft.com/office/drawing/2014/main" id="{0A6C85D4-2B72-7D46-BF13-08C0B955DB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0216" y="1840358"/>
                <a:ext cx="1317837" cy="720605"/>
                <a:chOff x="3930399" y="1699487"/>
                <a:chExt cx="1317225" cy="720807"/>
              </a:xfrm>
            </p:grpSpPr>
            <p:sp>
              <p:nvSpPr>
                <p:cNvPr id="51" name="textruta 29">
                  <a:extLst>
                    <a:ext uri="{FF2B5EF4-FFF2-40B4-BE49-F238E27FC236}">
                      <a16:creationId xmlns:a16="http://schemas.microsoft.com/office/drawing/2014/main" id="{7A169160-3DF3-D84C-8B42-E306C4C9E3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0399" y="1699487"/>
                  <a:ext cx="1063510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r>
                    <a:rPr lang="sv-SE" sz="1800" i="1" dirty="0"/>
                    <a:t>y </a:t>
                  </a:r>
                  <a:r>
                    <a:rPr lang="sv-SE" sz="1800" dirty="0"/>
                    <a:t>= 9 – </a:t>
                  </a:r>
                  <a:r>
                    <a:rPr lang="sv-SE" sz="1800" i="1" dirty="0"/>
                    <a:t>x </a:t>
                  </a:r>
                  <a:r>
                    <a:rPr lang="sv-SE" sz="1800" dirty="0"/>
                    <a:t> </a:t>
                  </a:r>
                </a:p>
              </p:txBody>
            </p:sp>
            <p:sp>
              <p:nvSpPr>
                <p:cNvPr id="52" name="textruta 30">
                  <a:extLst>
                    <a:ext uri="{FF2B5EF4-FFF2-40B4-BE49-F238E27FC236}">
                      <a16:creationId xmlns:a16="http://schemas.microsoft.com/office/drawing/2014/main" id="{4965A30D-16B1-5B43-B8DD-9ADD4C98B3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0399" y="2050858"/>
                  <a:ext cx="1317225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i="1" dirty="0"/>
                    <a:t>y </a:t>
                  </a:r>
                  <a:r>
                    <a:rPr lang="sv-SE" sz="1800" dirty="0"/>
                    <a:t>= 2</a:t>
                  </a:r>
                  <a:r>
                    <a:rPr lang="sv-SE" sz="1800" i="1" dirty="0"/>
                    <a:t>x</a:t>
                  </a:r>
                  <a:r>
                    <a:rPr lang="sv-SE" sz="1800" dirty="0"/>
                    <a:t> – 3  </a:t>
                  </a:r>
                </a:p>
              </p:txBody>
            </p:sp>
          </p:grpSp>
          <p:sp>
            <p:nvSpPr>
              <p:cNvPr id="50" name="Vänster klammerparentes 49">
                <a:extLst>
                  <a:ext uri="{FF2B5EF4-FFF2-40B4-BE49-F238E27FC236}">
                    <a16:creationId xmlns:a16="http://schemas.microsoft.com/office/drawing/2014/main" id="{1A450A15-0C43-B844-A097-ADF1CB33B903}"/>
                  </a:ext>
                </a:extLst>
              </p:cNvPr>
              <p:cNvSpPr/>
              <p:nvPr/>
            </p:nvSpPr>
            <p:spPr>
              <a:xfrm>
                <a:off x="2953261" y="1898575"/>
                <a:ext cx="173750" cy="622231"/>
              </a:xfrm>
              <a:prstGeom prst="leftBrace">
                <a:avLst>
                  <a:gd name="adj1" fmla="val 8333"/>
                  <a:gd name="adj2" fmla="val 51792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33FE904B-FE83-864C-BFC0-43E3C2A4B1C0}"/>
                </a:ext>
              </a:extLst>
            </p:cNvPr>
            <p:cNvSpPr txBox="1"/>
            <p:nvPr/>
          </p:nvSpPr>
          <p:spPr>
            <a:xfrm>
              <a:off x="7239938" y="5182089"/>
              <a:ext cx="1673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har lösningen</a:t>
              </a:r>
              <a:endParaRPr lang="sv-SE" dirty="0"/>
            </a:p>
          </p:txBody>
        </p:sp>
        <p:grpSp>
          <p:nvGrpSpPr>
            <p:cNvPr id="54" name="Grupp 53">
              <a:extLst>
                <a:ext uri="{FF2B5EF4-FFF2-40B4-BE49-F238E27FC236}">
                  <a16:creationId xmlns:a16="http://schemas.microsoft.com/office/drawing/2014/main" id="{2A7339BC-40E0-6544-8AEA-816F8EEBA497}"/>
                </a:ext>
              </a:extLst>
            </p:cNvPr>
            <p:cNvGrpSpPr/>
            <p:nvPr/>
          </p:nvGrpSpPr>
          <p:grpSpPr>
            <a:xfrm>
              <a:off x="7523869" y="5659810"/>
              <a:ext cx="802450" cy="738665"/>
              <a:chOff x="2953261" y="1840358"/>
              <a:chExt cx="802450" cy="738665"/>
            </a:xfrm>
          </p:grpSpPr>
          <p:grpSp>
            <p:nvGrpSpPr>
              <p:cNvPr id="55" name="Grupp 54">
                <a:extLst>
                  <a:ext uri="{FF2B5EF4-FFF2-40B4-BE49-F238E27FC236}">
                    <a16:creationId xmlns:a16="http://schemas.microsoft.com/office/drawing/2014/main" id="{2CD4564B-77E0-7E4D-BB25-56EBAC7AF1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0219" y="1840358"/>
                <a:ext cx="625492" cy="738665"/>
                <a:chOff x="3930399" y="1699487"/>
                <a:chExt cx="625201" cy="738872"/>
              </a:xfrm>
            </p:grpSpPr>
            <p:sp>
              <p:nvSpPr>
                <p:cNvPr id="57" name="textruta 29">
                  <a:extLst>
                    <a:ext uri="{FF2B5EF4-FFF2-40B4-BE49-F238E27FC236}">
                      <a16:creationId xmlns:a16="http://schemas.microsoft.com/office/drawing/2014/main" id="{F68CF1D4-5518-CA4F-9F13-41EE6E5E36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0399" y="1699487"/>
                  <a:ext cx="621997" cy="369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r>
                    <a:rPr lang="sv-SE" sz="1800" i="1" dirty="0"/>
                    <a:t>x </a:t>
                  </a:r>
                  <a:r>
                    <a:rPr lang="sv-SE" sz="1800" dirty="0"/>
                    <a:t>= 4</a:t>
                  </a:r>
                </a:p>
              </p:txBody>
            </p:sp>
            <p:sp>
              <p:nvSpPr>
                <p:cNvPr id="58" name="textruta 30">
                  <a:extLst>
                    <a:ext uri="{FF2B5EF4-FFF2-40B4-BE49-F238E27FC236}">
                      <a16:creationId xmlns:a16="http://schemas.microsoft.com/office/drawing/2014/main" id="{FE22B355-0101-C249-B9FB-871E3B303D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0399" y="2068924"/>
                  <a:ext cx="625201" cy="369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i="1" dirty="0"/>
                    <a:t>y </a:t>
                  </a:r>
                  <a:r>
                    <a:rPr lang="sv-SE" sz="1800" dirty="0"/>
                    <a:t>= 5</a:t>
                  </a:r>
                </a:p>
              </p:txBody>
            </p:sp>
          </p:grpSp>
          <p:sp>
            <p:nvSpPr>
              <p:cNvPr id="56" name="Vänster klammerparentes 55">
                <a:extLst>
                  <a:ext uri="{FF2B5EF4-FFF2-40B4-BE49-F238E27FC236}">
                    <a16:creationId xmlns:a16="http://schemas.microsoft.com/office/drawing/2014/main" id="{B160831F-30D4-154F-9818-356F5A81D841}"/>
                  </a:ext>
                </a:extLst>
              </p:cNvPr>
              <p:cNvSpPr/>
              <p:nvPr/>
            </p:nvSpPr>
            <p:spPr>
              <a:xfrm>
                <a:off x="2953261" y="1898575"/>
                <a:ext cx="173750" cy="622231"/>
              </a:xfrm>
              <a:prstGeom prst="leftBrace">
                <a:avLst>
                  <a:gd name="adj1" fmla="val 8333"/>
                  <a:gd name="adj2" fmla="val 51792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02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5" grpId="0"/>
      <p:bldP spid="15" grpId="0"/>
      <p:bldP spid="21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493E1F1-E125-D34B-BEA6-324FBEC3D7B1}"/>
              </a:ext>
            </a:extLst>
          </p:cNvPr>
          <p:cNvSpPr/>
          <p:nvPr/>
        </p:nvSpPr>
        <p:spPr>
          <a:xfrm>
            <a:off x="2975419" y="662265"/>
            <a:ext cx="3277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Hur löser man ekvationssystem?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7F4F83-54B4-BA42-A23F-6BED438D87BC}"/>
              </a:ext>
            </a:extLst>
          </p:cNvPr>
          <p:cNvSpPr/>
          <p:nvPr/>
        </p:nvSpPr>
        <p:spPr>
          <a:xfrm>
            <a:off x="819480" y="1323417"/>
            <a:ext cx="7325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Ekvationssystem kan lösas med både </a:t>
            </a:r>
            <a:r>
              <a:rPr lang="sv-SE" b="1" i="1" dirty="0">
                <a:solidFill>
                  <a:srgbClr val="800001"/>
                </a:solidFill>
              </a:rPr>
              <a:t>grafisk metod </a:t>
            </a:r>
            <a:r>
              <a:rPr lang="sv-SE" dirty="0"/>
              <a:t>och </a:t>
            </a:r>
            <a:r>
              <a:rPr lang="sv-SE" b="1" i="1" dirty="0">
                <a:solidFill>
                  <a:srgbClr val="800001"/>
                </a:solidFill>
              </a:rPr>
              <a:t>algebraisk metod</a:t>
            </a:r>
            <a:r>
              <a:rPr lang="sv-SE" dirty="0"/>
              <a:t>.  </a:t>
            </a:r>
            <a:r>
              <a:rPr lang="sv-SE" sz="1400" dirty="0"/>
              <a:t>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FEBD052-D165-1140-A8A1-7771E6E599BD}"/>
              </a:ext>
            </a:extLst>
          </p:cNvPr>
          <p:cNvSpPr/>
          <p:nvPr/>
        </p:nvSpPr>
        <p:spPr>
          <a:xfrm>
            <a:off x="900394" y="2173368"/>
            <a:ext cx="6983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den </a:t>
            </a:r>
            <a:r>
              <a:rPr lang="sv-SE" b="1" dirty="0">
                <a:solidFill>
                  <a:srgbClr val="800001"/>
                </a:solidFill>
              </a:rPr>
              <a:t>grafiska metoden</a:t>
            </a:r>
            <a:r>
              <a:rPr lang="sv-SE" dirty="0"/>
              <a:t> ritar man de båda linjerna för att ta reda på deras skärningspunkt. </a:t>
            </a:r>
            <a:r>
              <a:rPr lang="sv-SE" dirty="0">
                <a:solidFill>
                  <a:srgbClr val="800001"/>
                </a:solidFill>
              </a:rPr>
              <a:t>Skärningspunktens koordinater är lösning </a:t>
            </a:r>
            <a:r>
              <a:rPr lang="sv-SE" dirty="0"/>
              <a:t>till båda ekvationerna och därmed till ekvationssystemet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EEC76F3-B62E-5542-AE1B-AD38B7CDCBF5}"/>
              </a:ext>
            </a:extLst>
          </p:cNvPr>
          <p:cNvSpPr/>
          <p:nvPr/>
        </p:nvSpPr>
        <p:spPr>
          <a:xfrm>
            <a:off x="900394" y="3761303"/>
            <a:ext cx="6072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Ett exempel på en </a:t>
            </a:r>
            <a:r>
              <a:rPr lang="sv-SE" b="1" dirty="0">
                <a:solidFill>
                  <a:srgbClr val="800001"/>
                </a:solidFill>
              </a:rPr>
              <a:t>algebraisk metod </a:t>
            </a:r>
            <a:r>
              <a:rPr lang="sv-SE" dirty="0"/>
              <a:t>är </a:t>
            </a:r>
            <a:r>
              <a:rPr lang="sv-SE" i="1" dirty="0">
                <a:solidFill>
                  <a:srgbClr val="800001"/>
                </a:solidFill>
              </a:rPr>
              <a:t>ersättningsmetoden</a:t>
            </a:r>
            <a:r>
              <a:rPr lang="sv-SE" dirty="0"/>
              <a:t>. Den innebär att man </a:t>
            </a:r>
            <a:r>
              <a:rPr lang="sv-SE" dirty="0">
                <a:solidFill>
                  <a:srgbClr val="800001"/>
                </a:solidFill>
              </a:rPr>
              <a:t>ersätter information </a:t>
            </a:r>
            <a:r>
              <a:rPr lang="sv-SE" dirty="0"/>
              <a:t>i en av ekvationerna med information från den andra.  </a:t>
            </a:r>
          </a:p>
        </p:txBody>
      </p:sp>
    </p:spTree>
    <p:extLst>
      <p:ext uri="{BB962C8B-B14F-4D97-AF65-F5344CB8AC3E}">
        <p14:creationId xmlns:p14="http://schemas.microsoft.com/office/powerpoint/2010/main" val="324728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Bildobjekt 52">
            <a:extLst>
              <a:ext uri="{FF2B5EF4-FFF2-40B4-BE49-F238E27FC236}">
                <a16:creationId xmlns:a16="http://schemas.microsoft.com/office/drawing/2014/main" id="{27EF5BE8-6AB5-E642-97CD-8514D3CA0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586" y="1281663"/>
            <a:ext cx="3356724" cy="3374723"/>
          </a:xfrm>
          <a:prstGeom prst="rect">
            <a:avLst/>
          </a:prstGeom>
        </p:spPr>
      </p:pic>
      <p:pic>
        <p:nvPicPr>
          <p:cNvPr id="54" name="Bildobjekt 53">
            <a:extLst>
              <a:ext uri="{FF2B5EF4-FFF2-40B4-BE49-F238E27FC236}">
                <a16:creationId xmlns:a16="http://schemas.microsoft.com/office/drawing/2014/main" id="{C3760DF8-FFD3-4B44-8B35-FA7B3C5C36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5653" y="1273069"/>
            <a:ext cx="3356724" cy="3383316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EA0C51AA-3AF7-DC4F-B0B4-0B6A5D6F0EAF}"/>
              </a:ext>
            </a:extLst>
          </p:cNvPr>
          <p:cNvGrpSpPr/>
          <p:nvPr/>
        </p:nvGrpSpPr>
        <p:grpSpPr>
          <a:xfrm>
            <a:off x="4147604" y="1967183"/>
            <a:ext cx="1412989" cy="307777"/>
            <a:chOff x="8509828" y="1855298"/>
            <a:chExt cx="1412989" cy="307777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FBB16D62-CFB0-EB46-86C8-871C04A53E4E}"/>
                </a:ext>
              </a:extLst>
            </p:cNvPr>
            <p:cNvSpPr/>
            <p:nvPr/>
          </p:nvSpPr>
          <p:spPr>
            <a:xfrm>
              <a:off x="8509828" y="1855298"/>
              <a:ext cx="902113" cy="307777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>
                  <a:latin typeface="Bradley Hand" pitchFamily="2" charset="77"/>
                </a:rPr>
                <a:t>y </a:t>
              </a:r>
              <a:r>
                <a:rPr lang="sv-SE" sz="1400" dirty="0"/>
                <a:t>=</a:t>
              </a:r>
              <a:r>
                <a:rPr lang="sv-SE" sz="1400" dirty="0">
                  <a:latin typeface="Bradley Hand" pitchFamily="2" charset="77"/>
                </a:rPr>
                <a:t>  4 </a:t>
              </a:r>
              <a:r>
                <a:rPr lang="sv-SE" sz="1400" dirty="0"/>
                <a:t>– </a:t>
              </a:r>
              <a:r>
                <a:rPr lang="sv-SE" sz="1400" dirty="0">
                  <a:latin typeface="Bradley Hand" pitchFamily="2" charset="77"/>
                </a:rPr>
                <a:t>x</a:t>
              </a:r>
              <a:endParaRPr lang="sv-SE" sz="1200" dirty="0"/>
            </a:p>
          </p:txBody>
        </p:sp>
        <p:cxnSp>
          <p:nvCxnSpPr>
            <p:cNvPr id="19" name="Rak pil 18">
              <a:extLst>
                <a:ext uri="{FF2B5EF4-FFF2-40B4-BE49-F238E27FC236}">
                  <a16:creationId xmlns:a16="http://schemas.microsoft.com/office/drawing/2014/main" id="{F95F48EB-E6DA-9B43-A2BF-78B42935A408}"/>
                </a:ext>
              </a:extLst>
            </p:cNvPr>
            <p:cNvCxnSpPr>
              <a:cxnSpLocks/>
            </p:cNvCxnSpPr>
            <p:nvPr/>
          </p:nvCxnSpPr>
          <p:spPr>
            <a:xfrm>
              <a:off x="9411941" y="2009187"/>
              <a:ext cx="51087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75600662-78F4-3C40-9C24-8F17FBD21AEE}"/>
              </a:ext>
            </a:extLst>
          </p:cNvPr>
          <p:cNvGrpSpPr/>
          <p:nvPr/>
        </p:nvGrpSpPr>
        <p:grpSpPr>
          <a:xfrm>
            <a:off x="6863706" y="1667079"/>
            <a:ext cx="1355631" cy="307777"/>
            <a:chOff x="7226473" y="1856479"/>
            <a:chExt cx="1355631" cy="307777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8979954-4BF1-574C-9E4E-BA9E62A7CDA9}"/>
                </a:ext>
              </a:extLst>
            </p:cNvPr>
            <p:cNvSpPr/>
            <p:nvPr/>
          </p:nvSpPr>
          <p:spPr>
            <a:xfrm>
              <a:off x="7550821" y="1856479"/>
              <a:ext cx="1031283" cy="307777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>
                  <a:latin typeface="Bradley Hand" pitchFamily="2" charset="77"/>
                </a:rPr>
                <a:t>y </a:t>
              </a:r>
              <a:r>
                <a:rPr lang="sv-SE" sz="1400" dirty="0"/>
                <a:t>=</a:t>
              </a:r>
              <a:r>
                <a:rPr lang="sv-SE" sz="1400" dirty="0">
                  <a:latin typeface="Bradley Hand" pitchFamily="2" charset="77"/>
                </a:rPr>
                <a:t> </a:t>
              </a:r>
              <a:r>
                <a:rPr lang="sv-SE" sz="1400" dirty="0"/>
                <a:t> </a:t>
              </a:r>
              <a:r>
                <a:rPr lang="sv-SE" sz="1400" dirty="0">
                  <a:latin typeface="Bradley Hand" pitchFamily="2" charset="77"/>
                </a:rPr>
                <a:t>2x </a:t>
              </a:r>
              <a:r>
                <a:rPr lang="sv-SE" sz="1400" dirty="0"/>
                <a:t>+ </a:t>
              </a:r>
              <a:r>
                <a:rPr lang="sv-SE" sz="1400" dirty="0">
                  <a:latin typeface="Bradley Hand" pitchFamily="2" charset="77"/>
                </a:rPr>
                <a:t>1</a:t>
              </a:r>
              <a:r>
                <a:rPr lang="sv-SE" sz="1400" dirty="0"/>
                <a:t> </a:t>
              </a:r>
              <a:endParaRPr lang="sv-SE" sz="1200" dirty="0"/>
            </a:p>
          </p:txBody>
        </p:sp>
        <p:cxnSp>
          <p:nvCxnSpPr>
            <p:cNvPr id="31" name="Rak pil 30">
              <a:extLst>
                <a:ext uri="{FF2B5EF4-FFF2-40B4-BE49-F238E27FC236}">
                  <a16:creationId xmlns:a16="http://schemas.microsoft.com/office/drawing/2014/main" id="{AFABFF32-372F-E246-860C-62AD8117D6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473" y="2028040"/>
              <a:ext cx="324348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85035506-F45E-A244-8D2B-CA9CC675FF77}"/>
              </a:ext>
            </a:extLst>
          </p:cNvPr>
          <p:cNvGrpSpPr/>
          <p:nvPr/>
        </p:nvGrpSpPr>
        <p:grpSpPr>
          <a:xfrm>
            <a:off x="6400763" y="2622489"/>
            <a:ext cx="2033674" cy="523220"/>
            <a:chOff x="6877492" y="1824521"/>
            <a:chExt cx="2033674" cy="523220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EFDE3ACE-EC20-C24F-9E10-FB1D8A1C55E3}"/>
                </a:ext>
              </a:extLst>
            </p:cNvPr>
            <p:cNvSpPr/>
            <p:nvPr/>
          </p:nvSpPr>
          <p:spPr>
            <a:xfrm>
              <a:off x="7319332" y="1824521"/>
              <a:ext cx="1591834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>
                  <a:latin typeface="Bradley Hand" pitchFamily="2" charset="77"/>
                </a:rPr>
                <a:t>Skärningspunkt</a:t>
              </a:r>
              <a:r>
                <a:rPr lang="sv-SE" sz="1400" dirty="0"/>
                <a:t>  	</a:t>
              </a:r>
              <a:r>
                <a:rPr lang="sv-SE" sz="1400" dirty="0">
                  <a:latin typeface="Bradley Hand" pitchFamily="2" charset="77"/>
                </a:rPr>
                <a:t>(1, 3)</a:t>
              </a:r>
            </a:p>
          </p:txBody>
        </p:sp>
        <p:cxnSp>
          <p:nvCxnSpPr>
            <p:cNvPr id="35" name="Rak pil 34">
              <a:extLst>
                <a:ext uri="{FF2B5EF4-FFF2-40B4-BE49-F238E27FC236}">
                  <a16:creationId xmlns:a16="http://schemas.microsoft.com/office/drawing/2014/main" id="{6FE585F6-8C89-DE49-94A3-E26D335EB0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7492" y="1994605"/>
              <a:ext cx="441840" cy="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787A24A5-DD5B-D548-B1D3-09BF806D2AAB}"/>
              </a:ext>
            </a:extLst>
          </p:cNvPr>
          <p:cNvSpPr/>
          <p:nvPr/>
        </p:nvSpPr>
        <p:spPr>
          <a:xfrm>
            <a:off x="239394" y="173234"/>
            <a:ext cx="105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Exempel: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85D88FA8-4E1C-B544-9AA6-4202EBBE9A9C}"/>
              </a:ext>
            </a:extLst>
          </p:cNvPr>
          <p:cNvGrpSpPr/>
          <p:nvPr/>
        </p:nvGrpSpPr>
        <p:grpSpPr>
          <a:xfrm>
            <a:off x="1405812" y="362843"/>
            <a:ext cx="6579442" cy="738665"/>
            <a:chOff x="1405812" y="362843"/>
            <a:chExt cx="6579442" cy="738665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43C74DBC-0714-0347-BAF3-D54FC1D5E6DA}"/>
                </a:ext>
              </a:extLst>
            </p:cNvPr>
            <p:cNvSpPr/>
            <p:nvPr/>
          </p:nvSpPr>
          <p:spPr>
            <a:xfrm>
              <a:off x="1405812" y="533948"/>
              <a:ext cx="35465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Lös ekvationssystemet  </a:t>
              </a:r>
            </a:p>
          </p:txBody>
        </p: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000946D3-B1F9-3C4E-AFE5-E466ABA2B8B0}"/>
                </a:ext>
              </a:extLst>
            </p:cNvPr>
            <p:cNvGrpSpPr/>
            <p:nvPr/>
          </p:nvGrpSpPr>
          <p:grpSpPr>
            <a:xfrm>
              <a:off x="3757533" y="362843"/>
              <a:ext cx="1455185" cy="738665"/>
              <a:chOff x="2953261" y="1840358"/>
              <a:chExt cx="1455185" cy="738665"/>
            </a:xfrm>
          </p:grpSpPr>
          <p:grpSp>
            <p:nvGrpSpPr>
              <p:cNvPr id="7" name="Grupp 6">
                <a:extLst>
                  <a:ext uri="{FF2B5EF4-FFF2-40B4-BE49-F238E27FC236}">
                    <a16:creationId xmlns:a16="http://schemas.microsoft.com/office/drawing/2014/main" id="{5F357A24-C7F5-8547-936D-E93EBB606F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0217" y="1840358"/>
                <a:ext cx="1278229" cy="738665"/>
                <a:chOff x="3930399" y="1699487"/>
                <a:chExt cx="1277635" cy="738872"/>
              </a:xfrm>
            </p:grpSpPr>
            <p:sp>
              <p:nvSpPr>
                <p:cNvPr id="9" name="textruta 29">
                  <a:extLst>
                    <a:ext uri="{FF2B5EF4-FFF2-40B4-BE49-F238E27FC236}">
                      <a16:creationId xmlns:a16="http://schemas.microsoft.com/office/drawing/2014/main" id="{A49DC9BA-1207-5F40-AB54-76BB6EE18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0399" y="1699487"/>
                  <a:ext cx="1124564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r>
                    <a:rPr lang="sv-SE" sz="1800" i="1" dirty="0"/>
                    <a:t>y </a:t>
                  </a:r>
                  <a:r>
                    <a:rPr lang="sv-SE" sz="1800" dirty="0"/>
                    <a:t>= 4 – </a:t>
                  </a:r>
                  <a:r>
                    <a:rPr lang="sv-SE" sz="1800" i="1" dirty="0"/>
                    <a:t>x</a:t>
                  </a:r>
                  <a:r>
                    <a:rPr lang="sv-SE" sz="1800" dirty="0"/>
                    <a:t>  </a:t>
                  </a:r>
                </a:p>
              </p:txBody>
            </p:sp>
            <p:sp>
              <p:nvSpPr>
                <p:cNvPr id="10" name="textruta 30">
                  <a:extLst>
                    <a:ext uri="{FF2B5EF4-FFF2-40B4-BE49-F238E27FC236}">
                      <a16:creationId xmlns:a16="http://schemas.microsoft.com/office/drawing/2014/main" id="{0045DB48-88BC-6949-83C9-A99D30B8B6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0399" y="2068924"/>
                  <a:ext cx="1277635" cy="369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i="1" dirty="0"/>
                    <a:t>y </a:t>
                  </a:r>
                  <a:r>
                    <a:rPr lang="sv-SE" sz="1800" dirty="0"/>
                    <a:t>= 2</a:t>
                  </a:r>
                  <a:r>
                    <a:rPr lang="sv-SE" sz="1800" i="1" dirty="0"/>
                    <a:t>x</a:t>
                  </a:r>
                  <a:r>
                    <a:rPr lang="sv-SE" sz="1800" dirty="0"/>
                    <a:t> +1</a:t>
                  </a:r>
                </a:p>
              </p:txBody>
            </p:sp>
          </p:grpSp>
          <p:sp>
            <p:nvSpPr>
              <p:cNvPr id="8" name="Vänster klammerparentes 7">
                <a:extLst>
                  <a:ext uri="{FF2B5EF4-FFF2-40B4-BE49-F238E27FC236}">
                    <a16:creationId xmlns:a16="http://schemas.microsoft.com/office/drawing/2014/main" id="{91A11E7E-5AD5-C546-A27B-1FA336C8884C}"/>
                  </a:ext>
                </a:extLst>
              </p:cNvPr>
              <p:cNvSpPr/>
              <p:nvPr/>
            </p:nvSpPr>
            <p:spPr>
              <a:xfrm>
                <a:off x="2953261" y="1898575"/>
                <a:ext cx="173750" cy="622231"/>
              </a:xfrm>
              <a:prstGeom prst="leftBrace">
                <a:avLst>
                  <a:gd name="adj1" fmla="val 8333"/>
                  <a:gd name="adj2" fmla="val 51792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287583DC-BC6D-4148-A222-D45891C4C1E5}"/>
                </a:ext>
              </a:extLst>
            </p:cNvPr>
            <p:cNvSpPr txBox="1"/>
            <p:nvPr/>
          </p:nvSpPr>
          <p:spPr>
            <a:xfrm>
              <a:off x="4952359" y="533948"/>
              <a:ext cx="3032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med grafisk metod.</a:t>
              </a:r>
              <a:endParaRPr lang="sv-SE" dirty="0"/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36CFF6BC-9234-634F-B3F8-5DA2219A263E}"/>
              </a:ext>
            </a:extLst>
          </p:cNvPr>
          <p:cNvSpPr/>
          <p:nvPr/>
        </p:nvSpPr>
        <p:spPr>
          <a:xfrm>
            <a:off x="1513781" y="1707044"/>
            <a:ext cx="1418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y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 4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x  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0ED37F1-A516-C642-948C-2D18DD796AEF}"/>
              </a:ext>
            </a:extLst>
          </p:cNvPr>
          <p:cNvSpPr/>
          <p:nvPr/>
        </p:nvSpPr>
        <p:spPr>
          <a:xfrm>
            <a:off x="1513781" y="2062605"/>
            <a:ext cx="1418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y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4  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884BE8-C337-C346-BFFB-507C0F6EA1B9}"/>
              </a:ext>
            </a:extLst>
          </p:cNvPr>
          <p:cNvSpPr/>
          <p:nvPr/>
        </p:nvSpPr>
        <p:spPr>
          <a:xfrm>
            <a:off x="1513780" y="2408880"/>
            <a:ext cx="2243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k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1 och m </a:t>
            </a:r>
            <a:r>
              <a:rPr lang="sv-SE" dirty="0"/>
              <a:t>= </a:t>
            </a:r>
            <a:r>
              <a:rPr lang="sv-SE" dirty="0">
                <a:latin typeface="Bradley Hand" pitchFamily="2" charset="77"/>
              </a:rPr>
              <a:t>4  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4BA773B-665E-5245-A077-E2D621846FE3}"/>
              </a:ext>
            </a:extLst>
          </p:cNvPr>
          <p:cNvSpPr/>
          <p:nvPr/>
        </p:nvSpPr>
        <p:spPr>
          <a:xfrm>
            <a:off x="1513779" y="3368666"/>
            <a:ext cx="1418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y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 </a:t>
            </a:r>
            <a:r>
              <a:rPr lang="sv-SE" dirty="0">
                <a:latin typeface="Bradley Hand" pitchFamily="2" charset="77"/>
              </a:rPr>
              <a:t>2x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1  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95DEBCC-9341-0C46-8946-BAFF038EE068}"/>
              </a:ext>
            </a:extLst>
          </p:cNvPr>
          <p:cNvSpPr/>
          <p:nvPr/>
        </p:nvSpPr>
        <p:spPr>
          <a:xfrm>
            <a:off x="1513779" y="3752871"/>
            <a:ext cx="2243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k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2 och m </a:t>
            </a:r>
            <a:r>
              <a:rPr lang="sv-SE" dirty="0"/>
              <a:t>= </a:t>
            </a:r>
            <a:r>
              <a:rPr lang="sv-SE" dirty="0">
                <a:latin typeface="Bradley Hand" pitchFamily="2" charset="77"/>
              </a:rPr>
              <a:t>1  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B96CBB7-8601-944F-8BF5-5487398260B1}"/>
              </a:ext>
            </a:extLst>
          </p:cNvPr>
          <p:cNvSpPr/>
          <p:nvPr/>
        </p:nvSpPr>
        <p:spPr>
          <a:xfrm>
            <a:off x="1463278" y="1393596"/>
            <a:ext cx="1418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Linje 1:  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11E3749-6C73-C744-B069-48FD021E8ABF}"/>
              </a:ext>
            </a:extLst>
          </p:cNvPr>
          <p:cNvSpPr/>
          <p:nvPr/>
        </p:nvSpPr>
        <p:spPr>
          <a:xfrm>
            <a:off x="1513780" y="3007132"/>
            <a:ext cx="1418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Linje 2:  </a:t>
            </a:r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49FF7BEE-7B62-CD4C-AD04-31E455A0E496}"/>
              </a:ext>
            </a:extLst>
          </p:cNvPr>
          <p:cNvGrpSpPr/>
          <p:nvPr/>
        </p:nvGrpSpPr>
        <p:grpSpPr>
          <a:xfrm>
            <a:off x="1298595" y="5462175"/>
            <a:ext cx="5798327" cy="738666"/>
            <a:chOff x="-585609" y="362843"/>
            <a:chExt cx="5798327" cy="738666"/>
          </a:xfrm>
        </p:grpSpPr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A368A80B-9D0B-D144-BEA5-B5540D06EC4E}"/>
                </a:ext>
              </a:extLst>
            </p:cNvPr>
            <p:cNvSpPr/>
            <p:nvPr/>
          </p:nvSpPr>
          <p:spPr>
            <a:xfrm>
              <a:off x="-585609" y="576618"/>
              <a:ext cx="8842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u="sng" dirty="0">
                  <a:latin typeface="Bradley Hand" pitchFamily="2" charset="77"/>
                </a:rPr>
                <a:t>Svar</a:t>
              </a:r>
              <a:r>
                <a:rPr lang="sv-SE" dirty="0">
                  <a:latin typeface="Bradley Hand" pitchFamily="2" charset="77"/>
                </a:rPr>
                <a:t>:  </a:t>
              </a:r>
            </a:p>
          </p:txBody>
        </p:sp>
        <p:grpSp>
          <p:nvGrpSpPr>
            <p:cNvPr id="44" name="Grupp 43">
              <a:extLst>
                <a:ext uri="{FF2B5EF4-FFF2-40B4-BE49-F238E27FC236}">
                  <a16:creationId xmlns:a16="http://schemas.microsoft.com/office/drawing/2014/main" id="{E04D5D3B-D261-7543-8A9E-2BD6CB7F17C9}"/>
                </a:ext>
              </a:extLst>
            </p:cNvPr>
            <p:cNvGrpSpPr/>
            <p:nvPr/>
          </p:nvGrpSpPr>
          <p:grpSpPr>
            <a:xfrm>
              <a:off x="3757533" y="362843"/>
              <a:ext cx="1455185" cy="738666"/>
              <a:chOff x="2953261" y="1840358"/>
              <a:chExt cx="1455185" cy="738666"/>
            </a:xfrm>
          </p:grpSpPr>
          <p:grpSp>
            <p:nvGrpSpPr>
              <p:cNvPr id="46" name="Grupp 45">
                <a:extLst>
                  <a:ext uri="{FF2B5EF4-FFF2-40B4-BE49-F238E27FC236}">
                    <a16:creationId xmlns:a16="http://schemas.microsoft.com/office/drawing/2014/main" id="{95FF4067-1CB7-2345-9592-794B436EB4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0217" y="1840358"/>
                <a:ext cx="1278229" cy="738666"/>
                <a:chOff x="3930399" y="1699487"/>
                <a:chExt cx="1277635" cy="738873"/>
              </a:xfrm>
            </p:grpSpPr>
            <p:sp>
              <p:nvSpPr>
                <p:cNvPr id="48" name="textruta 29">
                  <a:extLst>
                    <a:ext uri="{FF2B5EF4-FFF2-40B4-BE49-F238E27FC236}">
                      <a16:creationId xmlns:a16="http://schemas.microsoft.com/office/drawing/2014/main" id="{736AE3A5-A703-ED4E-B8FD-23E7F8614A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0399" y="1699487"/>
                  <a:ext cx="1277635" cy="369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r>
                    <a:rPr lang="sv-SE" sz="1800" dirty="0">
                      <a:latin typeface="Bradley Hand" pitchFamily="2" charset="77"/>
                    </a:rPr>
                    <a:t>x </a:t>
                  </a:r>
                  <a:r>
                    <a:rPr lang="sv-SE" sz="1800" dirty="0"/>
                    <a:t>=</a:t>
                  </a:r>
                  <a:r>
                    <a:rPr lang="sv-SE" sz="1800" dirty="0">
                      <a:latin typeface="Bradley Hand" pitchFamily="2" charset="77"/>
                    </a:rPr>
                    <a:t> 1 </a:t>
                  </a:r>
                </a:p>
              </p:txBody>
            </p:sp>
            <p:sp>
              <p:nvSpPr>
                <p:cNvPr id="49" name="textruta 30">
                  <a:extLst>
                    <a:ext uri="{FF2B5EF4-FFF2-40B4-BE49-F238E27FC236}">
                      <a16:creationId xmlns:a16="http://schemas.microsoft.com/office/drawing/2014/main" id="{0E476D91-090E-6E4E-A074-3684B3AFBE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0400" y="2068923"/>
                  <a:ext cx="804724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</a:rPr>
                    <a:t>y </a:t>
                  </a:r>
                  <a:r>
                    <a:rPr lang="sv-SE" sz="1800" dirty="0"/>
                    <a:t>=</a:t>
                  </a:r>
                  <a:r>
                    <a:rPr lang="sv-SE" sz="1800" dirty="0">
                      <a:latin typeface="Bradley Hand" pitchFamily="2" charset="77"/>
                    </a:rPr>
                    <a:t> 3</a:t>
                  </a:r>
                </a:p>
              </p:txBody>
            </p:sp>
          </p:grpSp>
          <p:sp>
            <p:nvSpPr>
              <p:cNvPr id="47" name="Vänster klammerparentes 46">
                <a:extLst>
                  <a:ext uri="{FF2B5EF4-FFF2-40B4-BE49-F238E27FC236}">
                    <a16:creationId xmlns:a16="http://schemas.microsoft.com/office/drawing/2014/main" id="{7B7DC735-8DF9-A649-8F8F-63D1E6F2E8E5}"/>
                  </a:ext>
                </a:extLst>
              </p:cNvPr>
              <p:cNvSpPr/>
              <p:nvPr/>
            </p:nvSpPr>
            <p:spPr>
              <a:xfrm>
                <a:off x="2953261" y="1898575"/>
                <a:ext cx="173750" cy="622231"/>
              </a:xfrm>
              <a:prstGeom prst="leftBrace">
                <a:avLst>
                  <a:gd name="adj1" fmla="val 8333"/>
                  <a:gd name="adj2" fmla="val 51792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Bradley Hand" pitchFamily="2" charset="77"/>
                </a:endParaRPr>
              </a:p>
            </p:txBody>
          </p:sp>
        </p:grpSp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F9E8A26E-D9B8-CC43-9364-8AC35DFB7302}"/>
                </a:ext>
              </a:extLst>
            </p:cNvPr>
            <p:cNvSpPr txBox="1"/>
            <p:nvPr/>
          </p:nvSpPr>
          <p:spPr>
            <a:xfrm>
              <a:off x="130770" y="576618"/>
              <a:ext cx="360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Ekvationssystemet har lösningen </a:t>
              </a:r>
              <a:endParaRPr lang="sv-SE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22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CCC84A-5F5B-2A42-9F70-CA3DFEFBB490}"/>
              </a:ext>
            </a:extLst>
          </p:cNvPr>
          <p:cNvSpPr/>
          <p:nvPr/>
        </p:nvSpPr>
        <p:spPr>
          <a:xfrm>
            <a:off x="239394" y="173234"/>
            <a:ext cx="105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Exempel: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F708F3B4-7BC5-E24C-B8FB-3C055D34A266}"/>
              </a:ext>
            </a:extLst>
          </p:cNvPr>
          <p:cNvGrpSpPr/>
          <p:nvPr/>
        </p:nvGrpSpPr>
        <p:grpSpPr>
          <a:xfrm>
            <a:off x="1405812" y="362847"/>
            <a:ext cx="6579442" cy="725100"/>
            <a:chOff x="1405812" y="362847"/>
            <a:chExt cx="6579442" cy="7251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F75779E1-813C-8841-9B6D-2ACE35B31976}"/>
                </a:ext>
              </a:extLst>
            </p:cNvPr>
            <p:cNvSpPr/>
            <p:nvPr/>
          </p:nvSpPr>
          <p:spPr>
            <a:xfrm>
              <a:off x="1405812" y="533948"/>
              <a:ext cx="35465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Lös ekvationssystemet  </a:t>
              </a:r>
            </a:p>
          </p:txBody>
        </p:sp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5A3249AD-6CA5-2044-A2BD-9DF0025B7D24}"/>
                </a:ext>
              </a:extLst>
            </p:cNvPr>
            <p:cNvGrpSpPr/>
            <p:nvPr/>
          </p:nvGrpSpPr>
          <p:grpSpPr>
            <a:xfrm>
              <a:off x="3757533" y="362847"/>
              <a:ext cx="1451979" cy="725100"/>
              <a:chOff x="2953261" y="1840362"/>
              <a:chExt cx="1451979" cy="725100"/>
            </a:xfrm>
          </p:grpSpPr>
          <p:grpSp>
            <p:nvGrpSpPr>
              <p:cNvPr id="7" name="Grupp 6">
                <a:extLst>
                  <a:ext uri="{FF2B5EF4-FFF2-40B4-BE49-F238E27FC236}">
                    <a16:creationId xmlns:a16="http://schemas.microsoft.com/office/drawing/2014/main" id="{FA07E429-F38D-8545-978F-5E7534BE4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7011" y="1840362"/>
                <a:ext cx="1278229" cy="725100"/>
                <a:chOff x="3927194" y="1699487"/>
                <a:chExt cx="1277635" cy="725302"/>
              </a:xfrm>
            </p:grpSpPr>
            <p:sp>
              <p:nvSpPr>
                <p:cNvPr id="9" name="textruta 29">
                  <a:extLst>
                    <a:ext uri="{FF2B5EF4-FFF2-40B4-BE49-F238E27FC236}">
                      <a16:creationId xmlns:a16="http://schemas.microsoft.com/office/drawing/2014/main" id="{0B5F16A9-C689-F04B-9BA4-CA28AC3894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0399" y="1699487"/>
                  <a:ext cx="1124564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r>
                    <a:rPr lang="sv-SE" sz="1800" i="1" dirty="0"/>
                    <a:t>y </a:t>
                  </a:r>
                  <a:r>
                    <a:rPr lang="sv-SE" sz="1800" dirty="0"/>
                    <a:t>= </a:t>
                  </a:r>
                  <a:r>
                    <a:rPr lang="sv-SE" sz="1800" i="1" dirty="0"/>
                    <a:t>x</a:t>
                  </a:r>
                  <a:r>
                    <a:rPr lang="sv-SE" sz="1800" dirty="0"/>
                    <a:t> + 3  </a:t>
                  </a:r>
                </a:p>
              </p:txBody>
            </p:sp>
            <p:sp>
              <p:nvSpPr>
                <p:cNvPr id="10" name="textruta 30">
                  <a:extLst>
                    <a:ext uri="{FF2B5EF4-FFF2-40B4-BE49-F238E27FC236}">
                      <a16:creationId xmlns:a16="http://schemas.microsoft.com/office/drawing/2014/main" id="{BA224AC0-5474-3947-ABDD-FF566C73CF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27194" y="2055354"/>
                  <a:ext cx="1277635" cy="369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r>
                    <a:rPr lang="sv-SE" sz="1800" dirty="0"/>
                    <a:t>2</a:t>
                  </a:r>
                  <a:r>
                    <a:rPr lang="sv-SE" sz="1800" i="1" dirty="0"/>
                    <a:t>x </a:t>
                  </a:r>
                  <a:r>
                    <a:rPr lang="sv-SE" sz="1800" dirty="0"/>
                    <a:t>+ </a:t>
                  </a:r>
                  <a:r>
                    <a:rPr lang="sv-SE" sz="1800" i="1" dirty="0"/>
                    <a:t>y </a:t>
                  </a:r>
                  <a:r>
                    <a:rPr lang="sv-SE" sz="1800" dirty="0"/>
                    <a:t>= 9 </a:t>
                  </a:r>
                </a:p>
              </p:txBody>
            </p:sp>
          </p:grpSp>
          <p:sp>
            <p:nvSpPr>
              <p:cNvPr id="8" name="Vänster klammerparentes 7">
                <a:extLst>
                  <a:ext uri="{FF2B5EF4-FFF2-40B4-BE49-F238E27FC236}">
                    <a16:creationId xmlns:a16="http://schemas.microsoft.com/office/drawing/2014/main" id="{68E9C5D4-0BB9-DF4F-9C59-536AD6C0279A}"/>
                  </a:ext>
                </a:extLst>
              </p:cNvPr>
              <p:cNvSpPr/>
              <p:nvPr/>
            </p:nvSpPr>
            <p:spPr>
              <a:xfrm>
                <a:off x="2953261" y="1898575"/>
                <a:ext cx="173750" cy="622231"/>
              </a:xfrm>
              <a:prstGeom prst="leftBrace">
                <a:avLst>
                  <a:gd name="adj1" fmla="val 8333"/>
                  <a:gd name="adj2" fmla="val 51792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7C50107D-3445-8644-9379-03EE031A1087}"/>
                </a:ext>
              </a:extLst>
            </p:cNvPr>
            <p:cNvSpPr txBox="1"/>
            <p:nvPr/>
          </p:nvSpPr>
          <p:spPr>
            <a:xfrm>
              <a:off x="4952359" y="533948"/>
              <a:ext cx="3032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med ersättningsmetoden</a:t>
              </a:r>
              <a:r>
                <a:rPr lang="sv-SE" dirty="0">
                  <a:cs typeface="Bradley Hand Bold"/>
                </a:rPr>
                <a:t>.</a:t>
              </a:r>
              <a:endParaRPr lang="sv-SE" dirty="0"/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A2BDE518-C878-954F-80EF-B896159D4034}"/>
              </a:ext>
            </a:extLst>
          </p:cNvPr>
          <p:cNvGrpSpPr/>
          <p:nvPr/>
        </p:nvGrpSpPr>
        <p:grpSpPr>
          <a:xfrm>
            <a:off x="3656533" y="1382351"/>
            <a:ext cx="2142753" cy="725100"/>
            <a:chOff x="2953261" y="1840362"/>
            <a:chExt cx="2142753" cy="725100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7AD7DC8A-DAE8-9146-AE9D-693715684E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7011" y="1840362"/>
              <a:ext cx="1969003" cy="725100"/>
              <a:chOff x="3927194" y="1699487"/>
              <a:chExt cx="1968088" cy="725302"/>
            </a:xfrm>
          </p:grpSpPr>
          <p:sp>
            <p:nvSpPr>
              <p:cNvPr id="20" name="textruta 29">
                <a:extLst>
                  <a:ext uri="{FF2B5EF4-FFF2-40B4-BE49-F238E27FC236}">
                    <a16:creationId xmlns:a16="http://schemas.microsoft.com/office/drawing/2014/main" id="{4CDFE4DE-2780-4043-9A74-FCD0A86E4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0399" y="1699487"/>
                <a:ext cx="1666639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sv-SE" sz="1800" b="1" dirty="0">
                    <a:solidFill>
                      <a:srgbClr val="800001"/>
                    </a:solidFill>
                    <a:latin typeface="Bradley Hand" pitchFamily="2" charset="77"/>
                  </a:rPr>
                  <a:t>y</a:t>
                </a:r>
                <a:r>
                  <a:rPr lang="sv-SE" sz="1800" dirty="0">
                    <a:latin typeface="Bradley Hand" pitchFamily="2" charset="77"/>
                  </a:rPr>
                  <a:t> </a:t>
                </a:r>
                <a:r>
                  <a:rPr lang="sv-SE" sz="1800" dirty="0"/>
                  <a:t>=</a:t>
                </a:r>
                <a:r>
                  <a:rPr lang="sv-SE" sz="1800" dirty="0">
                    <a:latin typeface="Bradley Hand" pitchFamily="2" charset="77"/>
                  </a:rPr>
                  <a:t> x </a:t>
                </a:r>
                <a:r>
                  <a:rPr lang="sv-SE" sz="1800" dirty="0"/>
                  <a:t>+</a:t>
                </a:r>
                <a:r>
                  <a:rPr lang="sv-SE" sz="1800" dirty="0">
                    <a:latin typeface="Bradley Hand" pitchFamily="2" charset="77"/>
                  </a:rPr>
                  <a:t> 3  </a:t>
                </a:r>
              </a:p>
            </p:txBody>
          </p:sp>
          <p:sp>
            <p:nvSpPr>
              <p:cNvPr id="21" name="textruta 30">
                <a:extLst>
                  <a:ext uri="{FF2B5EF4-FFF2-40B4-BE49-F238E27FC236}">
                    <a16:creationId xmlns:a16="http://schemas.microsoft.com/office/drawing/2014/main" id="{9DF33508-C95B-AC4F-8ADC-DD2C29EE5A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7194" y="2055354"/>
                <a:ext cx="1968088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sv-SE" sz="1800" dirty="0">
                    <a:latin typeface="Bradley Hand" pitchFamily="2" charset="77"/>
                  </a:rPr>
                  <a:t>2x </a:t>
                </a:r>
                <a:r>
                  <a:rPr lang="sv-SE" sz="1800" dirty="0"/>
                  <a:t>+</a:t>
                </a:r>
                <a:r>
                  <a:rPr lang="sv-SE" sz="1800" dirty="0">
                    <a:latin typeface="Bradley Hand" pitchFamily="2" charset="77"/>
                  </a:rPr>
                  <a:t> </a:t>
                </a:r>
                <a:r>
                  <a:rPr lang="sv-SE" sz="1800" b="1" dirty="0">
                    <a:solidFill>
                      <a:srgbClr val="800001"/>
                    </a:solidFill>
                    <a:latin typeface="Bradley Hand" pitchFamily="2" charset="77"/>
                  </a:rPr>
                  <a:t>y</a:t>
                </a:r>
                <a:r>
                  <a:rPr lang="sv-SE" sz="1800" dirty="0">
                    <a:latin typeface="Bradley Hand" pitchFamily="2" charset="77"/>
                  </a:rPr>
                  <a:t> </a:t>
                </a:r>
                <a:r>
                  <a:rPr lang="sv-SE" sz="1800" dirty="0"/>
                  <a:t>=</a:t>
                </a:r>
                <a:r>
                  <a:rPr lang="sv-SE" sz="1800" dirty="0">
                    <a:latin typeface="Bradley Hand" pitchFamily="2" charset="77"/>
                  </a:rPr>
                  <a:t> 9 </a:t>
                </a:r>
              </a:p>
            </p:txBody>
          </p:sp>
        </p:grpSp>
        <p:sp>
          <p:nvSpPr>
            <p:cNvPr id="19" name="Vänster klammerparentes 18">
              <a:extLst>
                <a:ext uri="{FF2B5EF4-FFF2-40B4-BE49-F238E27FC236}">
                  <a16:creationId xmlns:a16="http://schemas.microsoft.com/office/drawing/2014/main" id="{42F957C2-B19A-8640-A8F8-049E0558B859}"/>
                </a:ext>
              </a:extLst>
            </p:cNvPr>
            <p:cNvSpPr/>
            <p:nvPr/>
          </p:nvSpPr>
          <p:spPr>
            <a:xfrm>
              <a:off x="2953261" y="1898575"/>
              <a:ext cx="173750" cy="622231"/>
            </a:xfrm>
            <a:prstGeom prst="leftBrace">
              <a:avLst>
                <a:gd name="adj1" fmla="val 8333"/>
                <a:gd name="adj2" fmla="val 51792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Bradley Hand" pitchFamily="2" charset="77"/>
              </a:endParaRPr>
            </a:p>
          </p:txBody>
        </p: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2FBC0E59-7E36-8A43-9BBF-917673889F87}"/>
              </a:ext>
            </a:extLst>
          </p:cNvPr>
          <p:cNvSpPr/>
          <p:nvPr/>
        </p:nvSpPr>
        <p:spPr>
          <a:xfrm>
            <a:off x="3297526" y="2458294"/>
            <a:ext cx="2282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2x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(x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3)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9</a:t>
            </a:r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2F535206-BA9F-0041-94F9-DF2989B10F88}"/>
              </a:ext>
            </a:extLst>
          </p:cNvPr>
          <p:cNvGrpSpPr/>
          <p:nvPr/>
        </p:nvGrpSpPr>
        <p:grpSpPr>
          <a:xfrm>
            <a:off x="5209512" y="1454152"/>
            <a:ext cx="2586950" cy="523220"/>
            <a:chOff x="6877492" y="1824521"/>
            <a:chExt cx="2586950" cy="523220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90A8F41E-1E4D-BF48-879A-7B68EBEF7233}"/>
                </a:ext>
              </a:extLst>
            </p:cNvPr>
            <p:cNvSpPr/>
            <p:nvPr/>
          </p:nvSpPr>
          <p:spPr>
            <a:xfrm>
              <a:off x="7319331" y="1824521"/>
              <a:ext cx="2145111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b="1" dirty="0">
                  <a:solidFill>
                    <a:srgbClr val="800001"/>
                  </a:solidFill>
                  <a:latin typeface="Bradley Hand" pitchFamily="2" charset="77"/>
                </a:rPr>
                <a:t>y</a:t>
              </a:r>
              <a:r>
                <a:rPr lang="sv-SE" sz="1400" dirty="0">
                  <a:latin typeface="Bradley Hand" pitchFamily="2" charset="77"/>
                </a:rPr>
                <a:t> i ekvation (1) </a:t>
              </a:r>
            </a:p>
            <a:p>
              <a:r>
                <a:rPr lang="sv-SE" sz="1400" dirty="0">
                  <a:latin typeface="Bradley Hand" pitchFamily="2" charset="77"/>
                </a:rPr>
                <a:t>ersätter </a:t>
              </a:r>
              <a:r>
                <a:rPr lang="sv-SE" sz="1400" b="1" dirty="0">
                  <a:solidFill>
                    <a:srgbClr val="800001"/>
                  </a:solidFill>
                  <a:latin typeface="Bradley Hand" pitchFamily="2" charset="77"/>
                </a:rPr>
                <a:t>y</a:t>
              </a:r>
              <a:r>
                <a:rPr lang="sv-SE" sz="1400" dirty="0">
                  <a:latin typeface="Bradley Hand" pitchFamily="2" charset="77"/>
                </a:rPr>
                <a:t> i ekvation (2). </a:t>
              </a:r>
            </a:p>
          </p:txBody>
        </p:sp>
        <p:cxnSp>
          <p:nvCxnSpPr>
            <p:cNvPr id="27" name="Rak pil 26">
              <a:extLst>
                <a:ext uri="{FF2B5EF4-FFF2-40B4-BE49-F238E27FC236}">
                  <a16:creationId xmlns:a16="http://schemas.microsoft.com/office/drawing/2014/main" id="{625BA738-6211-704D-A66B-360156E10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7492" y="2086131"/>
              <a:ext cx="441840" cy="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Rektangel 27">
            <a:extLst>
              <a:ext uri="{FF2B5EF4-FFF2-40B4-BE49-F238E27FC236}">
                <a16:creationId xmlns:a16="http://schemas.microsoft.com/office/drawing/2014/main" id="{44346279-150D-594C-B415-03F51E8EC18A}"/>
              </a:ext>
            </a:extLst>
          </p:cNvPr>
          <p:cNvSpPr/>
          <p:nvPr/>
        </p:nvSpPr>
        <p:spPr>
          <a:xfrm>
            <a:off x="3470653" y="2856064"/>
            <a:ext cx="2282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2x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x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3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9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CBC44251-89C7-F144-9034-78F3B61C880A}"/>
              </a:ext>
            </a:extLst>
          </p:cNvPr>
          <p:cNvSpPr/>
          <p:nvPr/>
        </p:nvSpPr>
        <p:spPr>
          <a:xfrm>
            <a:off x="3811232" y="3275137"/>
            <a:ext cx="2282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3x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3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9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4E75D753-D5C7-824F-82F3-128B03BBDE49}"/>
              </a:ext>
            </a:extLst>
          </p:cNvPr>
          <p:cNvSpPr/>
          <p:nvPr/>
        </p:nvSpPr>
        <p:spPr>
          <a:xfrm>
            <a:off x="4157657" y="3655849"/>
            <a:ext cx="2282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3x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6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80015EC6-DF35-DE41-B2E3-084D9640314E}"/>
              </a:ext>
            </a:extLst>
          </p:cNvPr>
          <p:cNvSpPr/>
          <p:nvPr/>
        </p:nvSpPr>
        <p:spPr>
          <a:xfrm>
            <a:off x="4310956" y="4010784"/>
            <a:ext cx="71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2</a:t>
            </a:r>
          </a:p>
        </p:txBody>
      </p:sp>
      <p:sp>
        <p:nvSpPr>
          <p:cNvPr id="33" name="textruta 29">
            <a:extLst>
              <a:ext uri="{FF2B5EF4-FFF2-40B4-BE49-F238E27FC236}">
                <a16:creationId xmlns:a16="http://schemas.microsoft.com/office/drawing/2014/main" id="{5FE8F90C-9E92-3240-A50D-825FA3497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928" y="4812155"/>
            <a:ext cx="2632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sv-SE" sz="1800" b="1" dirty="0">
                <a:latin typeface="Bradley Hand" pitchFamily="2" charset="77"/>
              </a:rPr>
              <a:t>y</a:t>
            </a:r>
            <a:r>
              <a:rPr lang="sv-SE" sz="1800" dirty="0">
                <a:latin typeface="Bradley Hand" pitchFamily="2" charset="77"/>
              </a:rPr>
              <a:t> </a:t>
            </a:r>
            <a:r>
              <a:rPr lang="sv-SE" sz="1800" dirty="0"/>
              <a:t>=</a:t>
            </a:r>
            <a:r>
              <a:rPr lang="sv-SE" sz="1800" dirty="0">
                <a:latin typeface="Bradley Hand" pitchFamily="2" charset="77"/>
              </a:rPr>
              <a:t> x </a:t>
            </a:r>
            <a:r>
              <a:rPr lang="sv-SE" sz="1800" dirty="0"/>
              <a:t>+</a:t>
            </a:r>
            <a:r>
              <a:rPr lang="sv-SE" sz="1800" dirty="0">
                <a:latin typeface="Bradley Hand" pitchFamily="2" charset="77"/>
              </a:rPr>
              <a:t> 3 </a:t>
            </a:r>
            <a:r>
              <a:rPr lang="sv-SE" sz="1800" dirty="0"/>
              <a:t>= </a:t>
            </a:r>
            <a:r>
              <a:rPr lang="sv-SE" sz="1800" dirty="0">
                <a:latin typeface="Bradley Hand" pitchFamily="2" charset="77"/>
              </a:rPr>
              <a:t>2</a:t>
            </a:r>
            <a:r>
              <a:rPr lang="sv-SE" sz="1800" dirty="0"/>
              <a:t> +</a:t>
            </a:r>
            <a:r>
              <a:rPr lang="sv-SE" sz="1800" dirty="0">
                <a:latin typeface="Bradley Hand" pitchFamily="2" charset="77"/>
              </a:rPr>
              <a:t> 3 </a:t>
            </a:r>
            <a:r>
              <a:rPr lang="sv-SE" sz="1800" dirty="0"/>
              <a:t>= </a:t>
            </a:r>
            <a:r>
              <a:rPr lang="sv-SE" sz="1800" dirty="0">
                <a:latin typeface="Bradley Hand" pitchFamily="2" charset="77"/>
              </a:rPr>
              <a:t>5  </a:t>
            </a: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DB46D65C-74C8-094C-A4ED-3502D3D2223C}"/>
              </a:ext>
            </a:extLst>
          </p:cNvPr>
          <p:cNvGrpSpPr/>
          <p:nvPr/>
        </p:nvGrpSpPr>
        <p:grpSpPr>
          <a:xfrm>
            <a:off x="1696955" y="5599128"/>
            <a:ext cx="5798327" cy="738666"/>
            <a:chOff x="-585609" y="362843"/>
            <a:chExt cx="5798327" cy="738666"/>
          </a:xfrm>
        </p:grpSpPr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C33F3E70-F0B0-4F41-9DB7-58CC22368193}"/>
                </a:ext>
              </a:extLst>
            </p:cNvPr>
            <p:cNvSpPr/>
            <p:nvPr/>
          </p:nvSpPr>
          <p:spPr>
            <a:xfrm>
              <a:off x="-585609" y="576618"/>
              <a:ext cx="8842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u="sng" dirty="0">
                  <a:latin typeface="Bradley Hand" pitchFamily="2" charset="77"/>
                </a:rPr>
                <a:t>Svar</a:t>
              </a:r>
              <a:r>
                <a:rPr lang="sv-SE" dirty="0">
                  <a:latin typeface="Bradley Hand" pitchFamily="2" charset="77"/>
                </a:rPr>
                <a:t>:  </a:t>
              </a:r>
            </a:p>
          </p:txBody>
        </p:sp>
        <p:grpSp>
          <p:nvGrpSpPr>
            <p:cNvPr id="36" name="Grupp 35">
              <a:extLst>
                <a:ext uri="{FF2B5EF4-FFF2-40B4-BE49-F238E27FC236}">
                  <a16:creationId xmlns:a16="http://schemas.microsoft.com/office/drawing/2014/main" id="{64C090DB-0C6E-3C42-8A3B-F550957C3DE9}"/>
                </a:ext>
              </a:extLst>
            </p:cNvPr>
            <p:cNvGrpSpPr/>
            <p:nvPr/>
          </p:nvGrpSpPr>
          <p:grpSpPr>
            <a:xfrm>
              <a:off x="3757533" y="362843"/>
              <a:ext cx="1455185" cy="738666"/>
              <a:chOff x="2953261" y="1840358"/>
              <a:chExt cx="1455185" cy="738666"/>
            </a:xfrm>
          </p:grpSpPr>
          <p:grpSp>
            <p:nvGrpSpPr>
              <p:cNvPr id="38" name="Grupp 37">
                <a:extLst>
                  <a:ext uri="{FF2B5EF4-FFF2-40B4-BE49-F238E27FC236}">
                    <a16:creationId xmlns:a16="http://schemas.microsoft.com/office/drawing/2014/main" id="{4A834E61-75AD-D744-BB1D-095AEF5B51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0217" y="1840358"/>
                <a:ext cx="1278229" cy="738666"/>
                <a:chOff x="3930399" y="1699487"/>
                <a:chExt cx="1277635" cy="738873"/>
              </a:xfrm>
            </p:grpSpPr>
            <p:sp>
              <p:nvSpPr>
                <p:cNvPr id="40" name="textruta 29">
                  <a:extLst>
                    <a:ext uri="{FF2B5EF4-FFF2-40B4-BE49-F238E27FC236}">
                      <a16:creationId xmlns:a16="http://schemas.microsoft.com/office/drawing/2014/main" id="{C0A223C6-AEBB-174F-B8FE-E7B95845B1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0399" y="1699487"/>
                  <a:ext cx="1277635" cy="369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r>
                    <a:rPr lang="sv-SE" sz="1800" dirty="0">
                      <a:latin typeface="Bradley Hand" pitchFamily="2" charset="77"/>
                    </a:rPr>
                    <a:t>x </a:t>
                  </a:r>
                  <a:r>
                    <a:rPr lang="sv-SE" sz="1800" dirty="0"/>
                    <a:t>=</a:t>
                  </a:r>
                  <a:r>
                    <a:rPr lang="sv-SE" sz="1800" dirty="0">
                      <a:latin typeface="Bradley Hand" pitchFamily="2" charset="77"/>
                    </a:rPr>
                    <a:t> 2 </a:t>
                  </a:r>
                </a:p>
              </p:txBody>
            </p:sp>
            <p:sp>
              <p:nvSpPr>
                <p:cNvPr id="41" name="textruta 30">
                  <a:extLst>
                    <a:ext uri="{FF2B5EF4-FFF2-40B4-BE49-F238E27FC236}">
                      <a16:creationId xmlns:a16="http://schemas.microsoft.com/office/drawing/2014/main" id="{607A5233-1592-B845-B2C2-2219606FC6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0400" y="2068923"/>
                  <a:ext cx="804724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</a:rPr>
                    <a:t>y </a:t>
                  </a:r>
                  <a:r>
                    <a:rPr lang="sv-SE" sz="1800" dirty="0"/>
                    <a:t>=</a:t>
                  </a:r>
                  <a:r>
                    <a:rPr lang="sv-SE" sz="1800" dirty="0">
                      <a:latin typeface="Bradley Hand" pitchFamily="2" charset="77"/>
                    </a:rPr>
                    <a:t> 5</a:t>
                  </a:r>
                </a:p>
              </p:txBody>
            </p:sp>
          </p:grpSp>
          <p:sp>
            <p:nvSpPr>
              <p:cNvPr id="39" name="Vänster klammerparentes 38">
                <a:extLst>
                  <a:ext uri="{FF2B5EF4-FFF2-40B4-BE49-F238E27FC236}">
                    <a16:creationId xmlns:a16="http://schemas.microsoft.com/office/drawing/2014/main" id="{9B5CB2E4-416D-9149-A6BC-D8B011E490C5}"/>
                  </a:ext>
                </a:extLst>
              </p:cNvPr>
              <p:cNvSpPr/>
              <p:nvPr/>
            </p:nvSpPr>
            <p:spPr>
              <a:xfrm>
                <a:off x="2953261" y="1898575"/>
                <a:ext cx="173750" cy="622231"/>
              </a:xfrm>
              <a:prstGeom prst="leftBrace">
                <a:avLst>
                  <a:gd name="adj1" fmla="val 8333"/>
                  <a:gd name="adj2" fmla="val 51792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Bradley Hand" pitchFamily="2" charset="77"/>
                </a:endParaRPr>
              </a:p>
            </p:txBody>
          </p:sp>
        </p:grpSp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26E2EB8B-697E-3B4A-8390-ABAC214AAADB}"/>
                </a:ext>
              </a:extLst>
            </p:cNvPr>
            <p:cNvSpPr txBox="1"/>
            <p:nvPr/>
          </p:nvSpPr>
          <p:spPr>
            <a:xfrm>
              <a:off x="130770" y="576618"/>
              <a:ext cx="360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Ekvationssystemet har lösningen </a:t>
              </a:r>
              <a:endParaRPr lang="sv-SE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0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8" grpId="0"/>
      <p:bldP spid="29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16C93D5-11AB-D24B-B447-BE57B52FA0DB}"/>
              </a:ext>
            </a:extLst>
          </p:cNvPr>
          <p:cNvSpPr/>
          <p:nvPr/>
        </p:nvSpPr>
        <p:spPr>
          <a:xfrm>
            <a:off x="239394" y="173234"/>
            <a:ext cx="105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Exempel: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D589F31B-603F-6F42-9A00-47554693B6BF}"/>
              </a:ext>
            </a:extLst>
          </p:cNvPr>
          <p:cNvGrpSpPr/>
          <p:nvPr/>
        </p:nvGrpSpPr>
        <p:grpSpPr>
          <a:xfrm>
            <a:off x="1416321" y="260679"/>
            <a:ext cx="7233693" cy="1242301"/>
            <a:chOff x="1416321" y="260679"/>
            <a:chExt cx="7233693" cy="1242301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55E23672-AC8C-5D43-A3C1-451201670674}"/>
                </a:ext>
              </a:extLst>
            </p:cNvPr>
            <p:cNvSpPr/>
            <p:nvPr/>
          </p:nvSpPr>
          <p:spPr>
            <a:xfrm>
              <a:off x="1416321" y="260679"/>
              <a:ext cx="550999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Linnea har ett antal 10-kronor och 5-kronor i sin spargris. Sammanlagt har hon 12 mynt som är värda 85 kr. </a:t>
              </a:r>
            </a:p>
            <a:p>
              <a:r>
                <a:rPr lang="sv-SE" dirty="0"/>
                <a:t>Hur många mynt har Linnea av varje sort? </a:t>
              </a:r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1F1E2D09-BB30-A947-BDB8-96BDF4187C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988" b="17882"/>
            <a:stretch/>
          </p:blipFill>
          <p:spPr>
            <a:xfrm>
              <a:off x="7273159" y="260679"/>
              <a:ext cx="1376855" cy="1242301"/>
            </a:xfrm>
            <a:prstGeom prst="rect">
              <a:avLst/>
            </a:prstGeom>
          </p:spPr>
        </p:pic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9DAD36B8-6E47-9144-986E-AC179A11A669}"/>
              </a:ext>
            </a:extLst>
          </p:cNvPr>
          <p:cNvSpPr/>
          <p:nvPr/>
        </p:nvSpPr>
        <p:spPr>
          <a:xfrm>
            <a:off x="4402400" y="2349841"/>
            <a:ext cx="4813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 x </a:t>
            </a:r>
            <a:r>
              <a:rPr lang="sv-SE" dirty="0">
                <a:solidFill>
                  <a:srgbClr val="FF0000"/>
                </a:solidFill>
              </a:rPr>
              <a:t>– </a:t>
            </a:r>
            <a:r>
              <a:rPr lang="sv-SE" dirty="0">
                <a:solidFill>
                  <a:srgbClr val="FF0000"/>
                </a:solidFill>
                <a:latin typeface="Bradley Hand" pitchFamily="2" charset="77"/>
              </a:rPr>
              <a:t>x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y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 12 </a:t>
            </a:r>
            <a:r>
              <a:rPr lang="sv-SE" dirty="0">
                <a:solidFill>
                  <a:srgbClr val="FF0000"/>
                </a:solidFill>
              </a:rPr>
              <a:t>– </a:t>
            </a:r>
            <a:r>
              <a:rPr lang="sv-SE" dirty="0">
                <a:solidFill>
                  <a:srgbClr val="FF0000"/>
                </a:solidFill>
                <a:latin typeface="Bradley Hand" pitchFamily="2" charset="77"/>
              </a:rPr>
              <a:t>x		</a:t>
            </a:r>
            <a:r>
              <a:rPr lang="sv-SE" dirty="0">
                <a:latin typeface="Bradley Hand" pitchFamily="2" charset="77"/>
              </a:rPr>
              <a:t> (1)</a:t>
            </a:r>
            <a:r>
              <a:rPr lang="sv-SE" dirty="0">
                <a:solidFill>
                  <a:srgbClr val="FF0000"/>
                </a:solidFill>
                <a:latin typeface="Bradley Hand" pitchFamily="2" charset="77"/>
              </a:rPr>
              <a:t> </a:t>
            </a:r>
            <a:r>
              <a:rPr lang="sv-SE" dirty="0">
                <a:latin typeface="Bradley Hand" pitchFamily="2" charset="77"/>
              </a:rPr>
              <a:t> 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D85C459-D9ED-6D4F-90AA-91DC6DDE9EBB}"/>
              </a:ext>
            </a:extLst>
          </p:cNvPr>
          <p:cNvSpPr/>
          <p:nvPr/>
        </p:nvSpPr>
        <p:spPr>
          <a:xfrm>
            <a:off x="1416321" y="1811493"/>
            <a:ext cx="6403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Antag att Linnea har x </a:t>
            </a:r>
            <a:r>
              <a:rPr lang="sv-SE" dirty="0" err="1">
                <a:latin typeface="Bradley Hand" pitchFamily="2" charset="77"/>
              </a:rPr>
              <a:t>st</a:t>
            </a:r>
            <a:r>
              <a:rPr lang="sv-SE" dirty="0">
                <a:latin typeface="Bradley Hand" pitchFamily="2" charset="77"/>
              </a:rPr>
              <a:t> 10-kronor och y </a:t>
            </a:r>
            <a:r>
              <a:rPr lang="sv-SE" dirty="0" err="1">
                <a:latin typeface="Bradley Hand" pitchFamily="2" charset="77"/>
              </a:rPr>
              <a:t>st</a:t>
            </a:r>
            <a:r>
              <a:rPr lang="sv-SE" dirty="0">
                <a:latin typeface="Bradley Hand" pitchFamily="2" charset="77"/>
              </a:rPr>
              <a:t> 5-kronor.  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BC8C4AC-A801-4142-94EB-E9B1562617C5}"/>
              </a:ext>
            </a:extLst>
          </p:cNvPr>
          <p:cNvSpPr/>
          <p:nvPr/>
        </p:nvSpPr>
        <p:spPr>
          <a:xfrm>
            <a:off x="3265159" y="3314410"/>
            <a:ext cx="3772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10x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5</a:t>
            </a:r>
            <a:r>
              <a:rPr lang="sv-SE" b="1" dirty="0">
                <a:solidFill>
                  <a:srgbClr val="800001"/>
                </a:solidFill>
                <a:latin typeface="Bradley Hand" pitchFamily="2" charset="77"/>
              </a:rPr>
              <a:t>y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 85		 (2)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43A017C2-8A92-CE4E-854B-F8EEBC62D8F6}"/>
              </a:ext>
            </a:extLst>
          </p:cNvPr>
          <p:cNvGrpSpPr/>
          <p:nvPr/>
        </p:nvGrpSpPr>
        <p:grpSpPr>
          <a:xfrm>
            <a:off x="1018767" y="2382324"/>
            <a:ext cx="3002541" cy="738666"/>
            <a:chOff x="2953261" y="1840358"/>
            <a:chExt cx="3002541" cy="738666"/>
          </a:xfrm>
        </p:grpSpPr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4A92B5E3-30AE-314F-8119-A948630C61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0215" y="1840358"/>
              <a:ext cx="2825587" cy="738666"/>
              <a:chOff x="3930399" y="1699487"/>
              <a:chExt cx="2824275" cy="738873"/>
            </a:xfrm>
          </p:grpSpPr>
          <p:sp>
            <p:nvSpPr>
              <p:cNvPr id="21" name="textruta 29">
                <a:extLst>
                  <a:ext uri="{FF2B5EF4-FFF2-40B4-BE49-F238E27FC236}">
                    <a16:creationId xmlns:a16="http://schemas.microsoft.com/office/drawing/2014/main" id="{6EEA9058-223B-6B4B-AAF9-1EAE1196AE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0399" y="1699487"/>
                <a:ext cx="2824275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sv-SE" sz="1800" dirty="0">
                    <a:latin typeface="Bradley Hand" pitchFamily="2" charset="77"/>
                  </a:rPr>
                  <a:t>x </a:t>
                </a:r>
                <a:r>
                  <a:rPr lang="sv-SE" sz="1800" dirty="0"/>
                  <a:t>+</a:t>
                </a:r>
                <a:r>
                  <a:rPr lang="sv-SE" sz="1800" dirty="0">
                    <a:latin typeface="Bradley Hand" pitchFamily="2" charset="77"/>
                  </a:rPr>
                  <a:t> y </a:t>
                </a:r>
                <a:r>
                  <a:rPr lang="sv-SE" sz="1800" dirty="0"/>
                  <a:t>=</a:t>
                </a:r>
                <a:r>
                  <a:rPr lang="sv-SE" sz="1800" dirty="0">
                    <a:latin typeface="Bradley Hand" pitchFamily="2" charset="77"/>
                  </a:rPr>
                  <a:t>  12		(1)</a:t>
                </a:r>
              </a:p>
            </p:txBody>
          </p:sp>
          <p:sp>
            <p:nvSpPr>
              <p:cNvPr id="22" name="textruta 30">
                <a:extLst>
                  <a:ext uri="{FF2B5EF4-FFF2-40B4-BE49-F238E27FC236}">
                    <a16:creationId xmlns:a16="http://schemas.microsoft.com/office/drawing/2014/main" id="{6B0D8120-61D0-044E-8E6D-3EB5D7E23D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0399" y="2068924"/>
                <a:ext cx="2414563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sv-SE" sz="1800" dirty="0">
                    <a:latin typeface="Bradley Hand" pitchFamily="2" charset="77"/>
                  </a:rPr>
                  <a:t>10 x </a:t>
                </a:r>
                <a:r>
                  <a:rPr lang="sv-SE" sz="1800" dirty="0"/>
                  <a:t>+</a:t>
                </a:r>
                <a:r>
                  <a:rPr lang="sv-SE" sz="1800" dirty="0">
                    <a:latin typeface="Bradley Hand" pitchFamily="2" charset="77"/>
                  </a:rPr>
                  <a:t> 5y </a:t>
                </a:r>
                <a:r>
                  <a:rPr lang="sv-SE" sz="1800" dirty="0"/>
                  <a:t>=</a:t>
                </a:r>
                <a:r>
                  <a:rPr lang="sv-SE" sz="1800" dirty="0">
                    <a:latin typeface="Bradley Hand" pitchFamily="2" charset="77"/>
                  </a:rPr>
                  <a:t>  85	(2)</a:t>
                </a:r>
              </a:p>
            </p:txBody>
          </p:sp>
        </p:grpSp>
        <p:sp>
          <p:nvSpPr>
            <p:cNvPr id="20" name="Vänster klammerparentes 19">
              <a:extLst>
                <a:ext uri="{FF2B5EF4-FFF2-40B4-BE49-F238E27FC236}">
                  <a16:creationId xmlns:a16="http://schemas.microsoft.com/office/drawing/2014/main" id="{41DE397B-1722-CA41-B3B5-D6186FFE1E25}"/>
                </a:ext>
              </a:extLst>
            </p:cNvPr>
            <p:cNvSpPr/>
            <p:nvPr/>
          </p:nvSpPr>
          <p:spPr>
            <a:xfrm>
              <a:off x="2953261" y="1898575"/>
              <a:ext cx="173750" cy="622231"/>
            </a:xfrm>
            <a:prstGeom prst="leftBrace">
              <a:avLst>
                <a:gd name="adj1" fmla="val 8333"/>
                <a:gd name="adj2" fmla="val 51792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Bradley Hand" pitchFamily="2" charset="77"/>
              </a:endParaRPr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D78F6444-77AA-1746-A3EE-3063441CCC62}"/>
              </a:ext>
            </a:extLst>
          </p:cNvPr>
          <p:cNvSpPr/>
          <p:nvPr/>
        </p:nvSpPr>
        <p:spPr>
          <a:xfrm>
            <a:off x="5122694" y="2662902"/>
            <a:ext cx="1399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1"/>
                </a:solidFill>
                <a:latin typeface="Bradley Hand" pitchFamily="2" charset="77"/>
              </a:rPr>
              <a:t>y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 12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x</a:t>
            </a:r>
            <a:r>
              <a:rPr lang="sv-SE" dirty="0">
                <a:solidFill>
                  <a:srgbClr val="FF0000"/>
                </a:solidFill>
                <a:latin typeface="Bradley Hand" pitchFamily="2" charset="77"/>
              </a:rPr>
              <a:t> </a:t>
            </a:r>
            <a:r>
              <a:rPr lang="sv-SE" dirty="0">
                <a:latin typeface="Bradley Hand" pitchFamily="2" charset="77"/>
              </a:rPr>
              <a:t> 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8F00FF9-AFA4-414E-AB81-E309339B188C}"/>
              </a:ext>
            </a:extLst>
          </p:cNvPr>
          <p:cNvSpPr/>
          <p:nvPr/>
        </p:nvSpPr>
        <p:spPr>
          <a:xfrm>
            <a:off x="2608514" y="3732822"/>
            <a:ext cx="4125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10x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5(12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x)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 85		</a:t>
            </a:r>
          </a:p>
        </p:txBody>
      </p:sp>
      <p:sp>
        <p:nvSpPr>
          <p:cNvPr id="34" name="Uppåtböjd 33">
            <a:extLst>
              <a:ext uri="{FF2B5EF4-FFF2-40B4-BE49-F238E27FC236}">
                <a16:creationId xmlns:a16="http://schemas.microsoft.com/office/drawing/2014/main" id="{8EBC40B2-17A0-CB4B-826D-778D328AA2B0}"/>
              </a:ext>
            </a:extLst>
          </p:cNvPr>
          <p:cNvSpPr/>
          <p:nvPr/>
        </p:nvSpPr>
        <p:spPr>
          <a:xfrm>
            <a:off x="3416032" y="4010705"/>
            <a:ext cx="277431" cy="102385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5" name="Uppåtböjd 34">
            <a:extLst>
              <a:ext uri="{FF2B5EF4-FFF2-40B4-BE49-F238E27FC236}">
                <a16:creationId xmlns:a16="http://schemas.microsoft.com/office/drawing/2014/main" id="{F75501D4-3788-8B49-8778-B1F087506287}"/>
              </a:ext>
            </a:extLst>
          </p:cNvPr>
          <p:cNvSpPr/>
          <p:nvPr/>
        </p:nvSpPr>
        <p:spPr>
          <a:xfrm>
            <a:off x="3416033" y="4024075"/>
            <a:ext cx="583992" cy="127159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9952CD46-347E-A345-BAD1-C674DC76934D}"/>
              </a:ext>
            </a:extLst>
          </p:cNvPr>
          <p:cNvSpPr/>
          <p:nvPr/>
        </p:nvSpPr>
        <p:spPr>
          <a:xfrm>
            <a:off x="2816817" y="4195371"/>
            <a:ext cx="2366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10x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60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5x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 85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33E54DD-1477-A946-B7B2-AD00218A0FA9}"/>
              </a:ext>
            </a:extLst>
          </p:cNvPr>
          <p:cNvSpPr/>
          <p:nvPr/>
        </p:nvSpPr>
        <p:spPr>
          <a:xfrm>
            <a:off x="3421727" y="4508432"/>
            <a:ext cx="1553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5x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60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 85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8E25D13D-5B90-6344-822A-4104286D4486}"/>
              </a:ext>
            </a:extLst>
          </p:cNvPr>
          <p:cNvSpPr/>
          <p:nvPr/>
        </p:nvSpPr>
        <p:spPr>
          <a:xfrm>
            <a:off x="3907832" y="4833853"/>
            <a:ext cx="103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5x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 25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2E336ED-965D-8B4A-8199-DF4C4E91A7BF}"/>
              </a:ext>
            </a:extLst>
          </p:cNvPr>
          <p:cNvSpPr/>
          <p:nvPr/>
        </p:nvSpPr>
        <p:spPr>
          <a:xfrm>
            <a:off x="4054504" y="5176262"/>
            <a:ext cx="103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 5</a:t>
            </a:r>
          </a:p>
        </p:txBody>
      </p:sp>
      <p:sp>
        <p:nvSpPr>
          <p:cNvPr id="40" name="textruta 29">
            <a:extLst>
              <a:ext uri="{FF2B5EF4-FFF2-40B4-BE49-F238E27FC236}">
                <a16:creationId xmlns:a16="http://schemas.microsoft.com/office/drawing/2014/main" id="{7FA6BC29-FB03-0640-B8BE-ACB7265A5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308" y="5523350"/>
            <a:ext cx="2632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sv-SE" sz="1800" b="1" dirty="0">
                <a:latin typeface="Bradley Hand" pitchFamily="2" charset="77"/>
              </a:rPr>
              <a:t>y</a:t>
            </a:r>
            <a:r>
              <a:rPr lang="sv-SE" sz="1800" dirty="0">
                <a:latin typeface="Bradley Hand" pitchFamily="2" charset="77"/>
              </a:rPr>
              <a:t> </a:t>
            </a:r>
            <a:r>
              <a:rPr lang="sv-SE" sz="1800" dirty="0"/>
              <a:t>=</a:t>
            </a:r>
            <a:r>
              <a:rPr lang="sv-SE" sz="1800" dirty="0">
                <a:latin typeface="Bradley Hand" pitchFamily="2" charset="77"/>
              </a:rPr>
              <a:t> 12 </a:t>
            </a:r>
            <a:r>
              <a:rPr lang="sv-SE" sz="1800" dirty="0"/>
              <a:t>– </a:t>
            </a:r>
            <a:r>
              <a:rPr lang="sv-SE" sz="1800" dirty="0">
                <a:latin typeface="Bradley Hand" pitchFamily="2" charset="77"/>
              </a:rPr>
              <a:t>5</a:t>
            </a:r>
            <a:r>
              <a:rPr lang="sv-SE" sz="1800" dirty="0">
                <a:solidFill>
                  <a:srgbClr val="FF0000"/>
                </a:solidFill>
                <a:latin typeface="Bradley Hand" pitchFamily="2" charset="77"/>
              </a:rPr>
              <a:t> </a:t>
            </a:r>
            <a:r>
              <a:rPr lang="sv-SE" sz="1800" dirty="0"/>
              <a:t>= </a:t>
            </a:r>
            <a:r>
              <a:rPr lang="sv-SE" sz="1800" dirty="0">
                <a:latin typeface="Bradley Hand" pitchFamily="2" charset="77"/>
              </a:rPr>
              <a:t>7</a:t>
            </a:r>
          </a:p>
        </p:txBody>
      </p:sp>
      <p:grpSp>
        <p:nvGrpSpPr>
          <p:cNvPr id="41" name="Grupp 40">
            <a:extLst>
              <a:ext uri="{FF2B5EF4-FFF2-40B4-BE49-F238E27FC236}">
                <a16:creationId xmlns:a16="http://schemas.microsoft.com/office/drawing/2014/main" id="{E046925F-50D7-6F44-BE7B-FAFE5A3858A3}"/>
              </a:ext>
            </a:extLst>
          </p:cNvPr>
          <p:cNvGrpSpPr/>
          <p:nvPr/>
        </p:nvGrpSpPr>
        <p:grpSpPr>
          <a:xfrm>
            <a:off x="1652908" y="6412655"/>
            <a:ext cx="6166789" cy="369332"/>
            <a:chOff x="-585609" y="576618"/>
            <a:chExt cx="6166789" cy="369332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AA283DF7-27B0-E747-B78C-8F49D7CA2675}"/>
                </a:ext>
              </a:extLst>
            </p:cNvPr>
            <p:cNvSpPr/>
            <p:nvPr/>
          </p:nvSpPr>
          <p:spPr>
            <a:xfrm>
              <a:off x="-585609" y="576618"/>
              <a:ext cx="8842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u="sng" dirty="0">
                  <a:latin typeface="Bradley Hand" pitchFamily="2" charset="77"/>
                </a:rPr>
                <a:t>Svar</a:t>
              </a:r>
              <a:r>
                <a:rPr lang="sv-SE" dirty="0">
                  <a:latin typeface="Bradley Hand" pitchFamily="2" charset="77"/>
                </a:rPr>
                <a:t>:  </a:t>
              </a: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9A49331B-3A5F-5C44-9DD3-B976B54D7211}"/>
                </a:ext>
              </a:extLst>
            </p:cNvPr>
            <p:cNvSpPr txBox="1"/>
            <p:nvPr/>
          </p:nvSpPr>
          <p:spPr>
            <a:xfrm>
              <a:off x="130770" y="576618"/>
              <a:ext cx="54504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Linnea har 5 </a:t>
              </a:r>
              <a:r>
                <a:rPr lang="sv-SE" dirty="0" err="1">
                  <a:latin typeface="Bradley Hand" pitchFamily="2" charset="77"/>
                </a:rPr>
                <a:t>st</a:t>
              </a:r>
              <a:r>
                <a:rPr lang="sv-SE" dirty="0">
                  <a:latin typeface="Bradley Hand" pitchFamily="2" charset="77"/>
                </a:rPr>
                <a:t> 10-kronor och 7 </a:t>
              </a:r>
              <a:r>
                <a:rPr lang="sv-SE" dirty="0" err="1">
                  <a:latin typeface="Bradley Hand" pitchFamily="2" charset="77"/>
                </a:rPr>
                <a:t>st</a:t>
              </a:r>
              <a:r>
                <a:rPr lang="sv-SE" dirty="0">
                  <a:latin typeface="Bradley Hand" pitchFamily="2" charset="77"/>
                </a:rPr>
                <a:t> 5-kronor.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88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7" grpId="0"/>
      <p:bldP spid="23" grpId="0"/>
      <p:bldP spid="24" grpId="0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6643</TotalTime>
  <Words>516</Words>
  <Application>Microsoft Macintosh PowerPoint</Application>
  <PresentationFormat>Bildspel på skärmen (4:3)</PresentationFormat>
  <Paragraphs>97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120</cp:revision>
  <dcterms:created xsi:type="dcterms:W3CDTF">2017-04-14T14:35:34Z</dcterms:created>
  <dcterms:modified xsi:type="dcterms:W3CDTF">2019-11-16T14:21:22Z</dcterms:modified>
</cp:coreProperties>
</file>