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A99A"/>
    <a:srgbClr val="A4BE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31"/>
    <p:restoredTop sz="94681"/>
  </p:normalViewPr>
  <p:slideViewPr>
    <p:cSldViewPr snapToGrid="0" snapToObjects="1">
      <p:cViewPr varScale="1">
        <p:scale>
          <a:sx n="114" d="100"/>
          <a:sy n="114" d="100"/>
        </p:scale>
        <p:origin x="10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B32459-4AC3-4E44-B2E5-E0EE7364D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2F96AC3-6295-8545-B5FB-6FE08D61F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2D9669-A15A-E14E-B6A2-D32FED9D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D7BA-6C23-FE4D-BA85-C8A38C5B7EA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55F4B6-0F93-DB41-A7EB-7F584086B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B0369-0E44-D647-A3B8-FAB1D0D1C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D90E-0F55-7443-AF56-9F6654B536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578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2D5182-6321-2440-993E-6609B7FCE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155FDBF-4D2C-4543-B186-A6C874E46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D5A9C1-A2CA-A24D-8B94-D0D3F405F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D7BA-6C23-FE4D-BA85-C8A38C5B7EA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1A8CC64-4486-054C-92B1-F33714B82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1C174E-FED2-6B40-9ACC-E65CFD16D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D90E-0F55-7443-AF56-9F6654B536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63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1D2F5E3-3D7E-9A46-B5C7-8D3B93E35B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13DC8D7-9DBD-C242-9E05-65802ABA6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96488B-4738-524C-9115-0B04E7387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D7BA-6C23-FE4D-BA85-C8A38C5B7EA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EB630D-555F-BE46-BD36-FBDE3980D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8B5E1D9-B74A-BA40-B0D3-4D540DE41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D90E-0F55-7443-AF56-9F6654B536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519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D8F89F-7A40-DE45-A121-E0D9C031C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1CAF2F-AB40-5140-96EE-94E89F7AF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AE73D49-C01A-2E46-AE56-6819385AA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D7BA-6C23-FE4D-BA85-C8A38C5B7EA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AD18F56-D104-9B48-90A2-35CC996C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8824C4-0154-B14B-9817-FC1CBD526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D90E-0F55-7443-AF56-9F6654B536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160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CC1B8C-BB1E-6945-97EB-F4A428A30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F5B863-CEB2-E947-83EC-1CB017A8B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2F0D1C-5018-CF42-B65A-A5911D89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D7BA-6C23-FE4D-BA85-C8A38C5B7EA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D1BA3B2-2E26-E24E-9F98-6FA6EAE9A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6770E8-29C6-EB44-8A70-D0453730D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D90E-0F55-7443-AF56-9F6654B536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609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25E62B-66E8-D043-8040-CC4EB949B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31C6A6-924B-9140-986D-6174D08DA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1678742-7155-CB49-9B79-EA542ECC7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5F5C7BF-20F9-7D44-8D7B-7368819F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D7BA-6C23-FE4D-BA85-C8A38C5B7EA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80BFC8F-3861-4F4C-BD8C-F42A2754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3345C78-AF08-EA48-A138-96105D51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D90E-0F55-7443-AF56-9F6654B536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455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C5D79D-AFC0-344B-B659-07FF67839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69E8EF7-DF5C-8D47-BC6C-03B75FDBD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F9DFF51-FCDC-2946-8E5B-8C224C11B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AB5896F-E39B-D046-80F9-DC96EA375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71843E2-95F9-4442-9D5E-40B0EED3B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1E92543-72C4-FD42-91A7-52AEE99B4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D7BA-6C23-FE4D-BA85-C8A38C5B7EA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F03F290-5D05-8046-9764-F90600A34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E610D1B-5029-D544-823F-F9CCE826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D90E-0F55-7443-AF56-9F6654B536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082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ABF810-20BE-1948-838D-20080D42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BED1CB9-63DC-8C43-AB64-B398A8A7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D7BA-6C23-FE4D-BA85-C8A38C5B7EA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8D7957A-53CD-7244-B0DC-09FBCF085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2D55AE6-8D81-7D44-9891-E2DEDF9E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D90E-0F55-7443-AF56-9F6654B536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495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F781016-1EE8-7147-AF8F-EA7FE22F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D7BA-6C23-FE4D-BA85-C8A38C5B7EA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9D1C970-9527-EF41-8ECF-D798DAFF0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C877B17-296C-9143-A5C2-B942B5AE4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D90E-0F55-7443-AF56-9F6654B536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6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A81E04-80F2-514F-A969-3F9ADE79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30CF7E-E9EF-7C45-B0F3-1A7366B36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F24051-B0A6-F345-9DE1-931FB7877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895B9D8-36B6-EE43-9D1E-00A419CAD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D7BA-6C23-FE4D-BA85-C8A38C5B7EA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F20AC69-8786-A64A-8CC7-AF4698D9B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D174BA9-8C87-5249-B81D-E010C1DFB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D90E-0F55-7443-AF56-9F6654B536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715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747849-84C1-504C-813C-9A60876FD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6AB3F3A-EF8C-444C-ABCF-7910DA5FC5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B2C417-78DE-AD45-A9F8-567A5E41C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40C97BC-7887-2441-BDFD-73BB7D6E1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D7BA-6C23-FE4D-BA85-C8A38C5B7EA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41FE48B-E85A-F04A-B0A4-072ADCA48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9FF3823-1E76-6F4F-BCAB-658DBE7A3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D90E-0F55-7443-AF56-9F6654B536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199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A9E83CC-D734-814D-BB83-22620BE7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3C5367B-8F57-DE44-864B-2EC8ED96A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6F2DC5-8C3F-4A4B-9E45-A47F4CCCAC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3D7BA-6C23-FE4D-BA85-C8A38C5B7EA9}" type="datetimeFigureOut">
              <a:rPr lang="sv-SE" smtClean="0"/>
              <a:t>2019-11-16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AA7C3A-3900-6745-8133-8FED549F3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ACEF31F-C898-4646-9F13-6CE750778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ED90E-0F55-7443-AF56-9F6654B536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389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07E0FD7-2518-E343-B5A2-F49AD51BFAAC}"/>
              </a:ext>
            </a:extLst>
          </p:cNvPr>
          <p:cNvSpPr/>
          <p:nvPr/>
        </p:nvSpPr>
        <p:spPr>
          <a:xfrm>
            <a:off x="220894" y="197616"/>
            <a:ext cx="11443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Z 3.5				  	       Proportion	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9AE6A50-E655-124D-8F39-033E0E0E3E5D}"/>
              </a:ext>
            </a:extLst>
          </p:cNvPr>
          <p:cNvSpPr/>
          <p:nvPr/>
        </p:nvSpPr>
        <p:spPr>
          <a:xfrm>
            <a:off x="2153999" y="1312352"/>
            <a:ext cx="4318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På bilden finns </a:t>
            </a:r>
            <a:r>
              <a:rPr lang="sv-SE" b="1" dirty="0">
                <a:solidFill>
                  <a:schemeClr val="accent4">
                    <a:lumMod val="75000"/>
                  </a:schemeClr>
                </a:solidFill>
              </a:rPr>
              <a:t>6 gula </a:t>
            </a:r>
            <a:r>
              <a:rPr lang="sv-SE" dirty="0"/>
              <a:t>och </a:t>
            </a:r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8 gröna </a:t>
            </a:r>
            <a:r>
              <a:rPr lang="sv-SE" dirty="0"/>
              <a:t>kulor. 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EBA3338D-40E6-5143-A4E2-83D404062E26}"/>
              </a:ext>
            </a:extLst>
          </p:cNvPr>
          <p:cNvGrpSpPr/>
          <p:nvPr/>
        </p:nvGrpSpPr>
        <p:grpSpPr>
          <a:xfrm>
            <a:off x="7355724" y="505218"/>
            <a:ext cx="2682276" cy="2163735"/>
            <a:chOff x="5942535" y="909097"/>
            <a:chExt cx="2682276" cy="2163735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882217C7-9853-784E-84F7-591D7C04D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4754" y="909097"/>
              <a:ext cx="1980057" cy="2163735"/>
            </a:xfrm>
            <a:prstGeom prst="rect">
              <a:avLst/>
            </a:prstGeom>
          </p:spPr>
        </p:pic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335A4EF1-DC63-D743-BCEB-1D4DCECFE2C1}"/>
                </a:ext>
              </a:extLst>
            </p:cNvPr>
            <p:cNvSpPr/>
            <p:nvPr/>
          </p:nvSpPr>
          <p:spPr>
            <a:xfrm>
              <a:off x="5942535" y="1510528"/>
              <a:ext cx="151558" cy="1970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E7F33C22-9D79-354D-A52A-3ECE98D6CA2D}"/>
              </a:ext>
            </a:extLst>
          </p:cNvPr>
          <p:cNvGrpSpPr/>
          <p:nvPr/>
        </p:nvGrpSpPr>
        <p:grpSpPr>
          <a:xfrm>
            <a:off x="542459" y="2048668"/>
            <a:ext cx="6344239" cy="637242"/>
            <a:chOff x="542459" y="2048668"/>
            <a:chExt cx="6344239" cy="637242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AB3AE46-EC58-E844-9131-1C9A6094FE36}"/>
                </a:ext>
              </a:extLst>
            </p:cNvPr>
            <p:cNvSpPr/>
            <p:nvPr/>
          </p:nvSpPr>
          <p:spPr>
            <a:xfrm>
              <a:off x="542459" y="2150089"/>
              <a:ext cx="634423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Vi säger att </a:t>
              </a:r>
              <a:r>
                <a:rPr lang="sv-SE" i="1" dirty="0">
                  <a:solidFill>
                    <a:srgbClr val="C00000"/>
                  </a:solidFill>
                </a:rPr>
                <a:t>proportionen</a:t>
              </a:r>
              <a:r>
                <a:rPr lang="sv-SE" i="1" dirty="0"/>
                <a:t> </a:t>
              </a:r>
              <a:r>
                <a:rPr lang="sv-SE" dirty="0"/>
                <a:t>mellan antalet gula och gröna kulor är </a:t>
              </a:r>
            </a:p>
          </p:txBody>
        </p:sp>
        <p:grpSp>
          <p:nvGrpSpPr>
            <p:cNvPr id="10" name="Grupp 9">
              <a:extLst>
                <a:ext uri="{FF2B5EF4-FFF2-40B4-BE49-F238E27FC236}">
                  <a16:creationId xmlns:a16="http://schemas.microsoft.com/office/drawing/2014/main" id="{F628B2E5-B382-B446-9CFB-361E8849DEA2}"/>
                </a:ext>
              </a:extLst>
            </p:cNvPr>
            <p:cNvGrpSpPr/>
            <p:nvPr/>
          </p:nvGrpSpPr>
          <p:grpSpPr>
            <a:xfrm>
              <a:off x="6581053" y="2048668"/>
              <a:ext cx="301932" cy="637242"/>
              <a:chOff x="3853114" y="1823972"/>
              <a:chExt cx="301932" cy="637242"/>
            </a:xfrm>
          </p:grpSpPr>
          <p:sp>
            <p:nvSpPr>
              <p:cNvPr id="11" name="textruta 10">
                <a:extLst>
                  <a:ext uri="{FF2B5EF4-FFF2-40B4-BE49-F238E27FC236}">
                    <a16:creationId xmlns:a16="http://schemas.microsoft.com/office/drawing/2014/main" id="{39B15356-1664-A94E-82E5-831FEF94E862}"/>
                  </a:ext>
                </a:extLst>
              </p:cNvPr>
              <p:cNvSpPr txBox="1"/>
              <p:nvPr/>
            </p:nvSpPr>
            <p:spPr>
              <a:xfrm>
                <a:off x="3853114" y="182397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6</a:t>
                </a:r>
              </a:p>
            </p:txBody>
          </p:sp>
          <p:sp>
            <p:nvSpPr>
              <p:cNvPr id="12" name="textruta 11">
                <a:extLst>
                  <a:ext uri="{FF2B5EF4-FFF2-40B4-BE49-F238E27FC236}">
                    <a16:creationId xmlns:a16="http://schemas.microsoft.com/office/drawing/2014/main" id="{CE548EC3-31FE-C640-A223-85A2C7E84167}"/>
                  </a:ext>
                </a:extLst>
              </p:cNvPr>
              <p:cNvSpPr txBox="1"/>
              <p:nvPr/>
            </p:nvSpPr>
            <p:spPr>
              <a:xfrm>
                <a:off x="3853360" y="209188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8</a:t>
                </a:r>
              </a:p>
            </p:txBody>
          </p:sp>
          <p:cxnSp>
            <p:nvCxnSpPr>
              <p:cNvPr id="13" name="Rak 12">
                <a:extLst>
                  <a:ext uri="{FF2B5EF4-FFF2-40B4-BE49-F238E27FC236}">
                    <a16:creationId xmlns:a16="http://schemas.microsoft.com/office/drawing/2014/main" id="{DEC2F1AE-CF1B-FB4C-A912-7F84556A46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3394" y="2138122"/>
                <a:ext cx="201126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DFA66A9A-B5BD-F140-8B5C-D15FB7FEDEBE}"/>
              </a:ext>
            </a:extLst>
          </p:cNvPr>
          <p:cNvGrpSpPr/>
          <p:nvPr/>
        </p:nvGrpSpPr>
        <p:grpSpPr>
          <a:xfrm>
            <a:off x="5660079" y="2752027"/>
            <a:ext cx="301686" cy="624682"/>
            <a:chOff x="3857073" y="1854709"/>
            <a:chExt cx="301686" cy="624682"/>
          </a:xfrm>
        </p:grpSpPr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A5758338-5102-AF41-94C9-25D1AFFFB8B0}"/>
                </a:ext>
              </a:extLst>
            </p:cNvPr>
            <p:cNvSpPr txBox="1"/>
            <p:nvPr/>
          </p:nvSpPr>
          <p:spPr>
            <a:xfrm>
              <a:off x="3857073" y="185470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6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BC7FBAB7-8EC0-B44F-B5CB-CF3877FA2933}"/>
                </a:ext>
              </a:extLst>
            </p:cNvPr>
            <p:cNvSpPr txBox="1"/>
            <p:nvPr/>
          </p:nvSpPr>
          <p:spPr>
            <a:xfrm>
              <a:off x="3857073" y="21100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8</a:t>
              </a: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19AC5D84-414C-7C40-B31E-BE0BC3C6ACC0}"/>
                </a:ext>
              </a:extLst>
            </p:cNvPr>
            <p:cNvCxnSpPr>
              <a:cxnSpLocks/>
            </p:cNvCxnSpPr>
            <p:nvPr/>
          </p:nvCxnSpPr>
          <p:spPr>
            <a:xfrm>
              <a:off x="3904440" y="2156863"/>
              <a:ext cx="201126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0D07EA9A-61D4-8341-A9DB-F00531D96C0A}"/>
              </a:ext>
            </a:extLst>
          </p:cNvPr>
          <p:cNvSpPr/>
          <p:nvPr/>
        </p:nvSpPr>
        <p:spPr>
          <a:xfrm>
            <a:off x="810560" y="2840887"/>
            <a:ext cx="5151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vi förkortar med </a:t>
            </a:r>
            <a:r>
              <a:rPr lang="sv-SE" dirty="0">
                <a:solidFill>
                  <a:srgbClr val="FF0000"/>
                </a:solidFill>
              </a:rPr>
              <a:t>2</a:t>
            </a:r>
            <a:r>
              <a:rPr lang="sv-SE" dirty="0"/>
              <a:t> får vi bråket i </a:t>
            </a:r>
            <a:r>
              <a:rPr lang="sv-SE" i="1" dirty="0"/>
              <a:t>enklaste form</a:t>
            </a:r>
            <a:r>
              <a:rPr lang="sv-SE" dirty="0"/>
              <a:t>: </a:t>
            </a:r>
          </a:p>
        </p:txBody>
      </p:sp>
      <p:grpSp>
        <p:nvGrpSpPr>
          <p:cNvPr id="59" name="Grupp 58">
            <a:extLst>
              <a:ext uri="{FF2B5EF4-FFF2-40B4-BE49-F238E27FC236}">
                <a16:creationId xmlns:a16="http://schemas.microsoft.com/office/drawing/2014/main" id="{5069A756-13EA-C843-A13F-F47B08FE2BF1}"/>
              </a:ext>
            </a:extLst>
          </p:cNvPr>
          <p:cNvGrpSpPr/>
          <p:nvPr/>
        </p:nvGrpSpPr>
        <p:grpSpPr>
          <a:xfrm>
            <a:off x="5871113" y="2777827"/>
            <a:ext cx="276038" cy="568104"/>
            <a:chOff x="5603012" y="2711710"/>
            <a:chExt cx="276038" cy="568104"/>
          </a:xfrm>
        </p:grpSpPr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66CEAF10-FE16-3548-B3D8-D174AD46816A}"/>
                </a:ext>
              </a:extLst>
            </p:cNvPr>
            <p:cNvGrpSpPr/>
            <p:nvPr/>
          </p:nvGrpSpPr>
          <p:grpSpPr>
            <a:xfrm>
              <a:off x="5603012" y="2711710"/>
              <a:ext cx="276038" cy="307777"/>
              <a:chOff x="5603012" y="2711710"/>
              <a:chExt cx="276038" cy="307777"/>
            </a:xfrm>
          </p:grpSpPr>
          <p:cxnSp>
            <p:nvCxnSpPr>
              <p:cNvPr id="21" name="Rak 20">
                <a:extLst>
                  <a:ext uri="{FF2B5EF4-FFF2-40B4-BE49-F238E27FC236}">
                    <a16:creationId xmlns:a16="http://schemas.microsoft.com/office/drawing/2014/main" id="{85510F13-7B3F-7E45-9102-9F840ED89D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32704" y="2788965"/>
                <a:ext cx="60960" cy="15066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ruta 23">
                <a:extLst>
                  <a:ext uri="{FF2B5EF4-FFF2-40B4-BE49-F238E27FC236}">
                    <a16:creationId xmlns:a16="http://schemas.microsoft.com/office/drawing/2014/main" id="{4926C282-FEBA-B146-B7EA-42BECF1D1A39}"/>
                  </a:ext>
                </a:extLst>
              </p:cNvPr>
              <p:cNvSpPr txBox="1"/>
              <p:nvPr/>
            </p:nvSpPr>
            <p:spPr>
              <a:xfrm>
                <a:off x="5603012" y="2711710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grpSp>
          <p:nvGrpSpPr>
            <p:cNvPr id="27" name="Grupp 26">
              <a:extLst>
                <a:ext uri="{FF2B5EF4-FFF2-40B4-BE49-F238E27FC236}">
                  <a16:creationId xmlns:a16="http://schemas.microsoft.com/office/drawing/2014/main" id="{FA6C869F-DD9B-BF4D-A29B-770E36917230}"/>
                </a:ext>
              </a:extLst>
            </p:cNvPr>
            <p:cNvGrpSpPr/>
            <p:nvPr/>
          </p:nvGrpSpPr>
          <p:grpSpPr>
            <a:xfrm>
              <a:off x="5603012" y="2972037"/>
              <a:ext cx="276038" cy="307777"/>
              <a:chOff x="5603012" y="2711710"/>
              <a:chExt cx="276038" cy="307777"/>
            </a:xfrm>
          </p:grpSpPr>
          <p:cxnSp>
            <p:nvCxnSpPr>
              <p:cNvPr id="28" name="Rak 27">
                <a:extLst>
                  <a:ext uri="{FF2B5EF4-FFF2-40B4-BE49-F238E27FC236}">
                    <a16:creationId xmlns:a16="http://schemas.microsoft.com/office/drawing/2014/main" id="{2786D7C9-6A18-5949-B64F-D4DA3B9527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32704" y="2788965"/>
                <a:ext cx="60960" cy="15066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ruta 28">
                <a:extLst>
                  <a:ext uri="{FF2B5EF4-FFF2-40B4-BE49-F238E27FC236}">
                    <a16:creationId xmlns:a16="http://schemas.microsoft.com/office/drawing/2014/main" id="{43BD5F9A-B222-F446-B158-7546271EE97E}"/>
                  </a:ext>
                </a:extLst>
              </p:cNvPr>
              <p:cNvSpPr txBox="1"/>
              <p:nvPr/>
            </p:nvSpPr>
            <p:spPr>
              <a:xfrm>
                <a:off x="5603012" y="2711710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  <p:sp>
        <p:nvSpPr>
          <p:cNvPr id="30" name="textruta 29">
            <a:extLst>
              <a:ext uri="{FF2B5EF4-FFF2-40B4-BE49-F238E27FC236}">
                <a16:creationId xmlns:a16="http://schemas.microsoft.com/office/drawing/2014/main" id="{18319489-2B60-974F-943B-54F28437E17A}"/>
              </a:ext>
            </a:extLst>
          </p:cNvPr>
          <p:cNvSpPr txBox="1"/>
          <p:nvPr/>
        </p:nvSpPr>
        <p:spPr>
          <a:xfrm>
            <a:off x="6021956" y="28458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=</a:t>
            </a:r>
          </a:p>
        </p:txBody>
      </p:sp>
      <p:grpSp>
        <p:nvGrpSpPr>
          <p:cNvPr id="31" name="Grupp 30">
            <a:extLst>
              <a:ext uri="{FF2B5EF4-FFF2-40B4-BE49-F238E27FC236}">
                <a16:creationId xmlns:a16="http://schemas.microsoft.com/office/drawing/2014/main" id="{34E9248A-A031-1646-BA75-1556B8758910}"/>
              </a:ext>
            </a:extLst>
          </p:cNvPr>
          <p:cNvGrpSpPr/>
          <p:nvPr/>
        </p:nvGrpSpPr>
        <p:grpSpPr>
          <a:xfrm>
            <a:off x="6279367" y="2741602"/>
            <a:ext cx="301686" cy="624682"/>
            <a:chOff x="3857073" y="1854709"/>
            <a:chExt cx="301686" cy="624682"/>
          </a:xfrm>
        </p:grpSpPr>
        <p:sp>
          <p:nvSpPr>
            <p:cNvPr id="32" name="textruta 31">
              <a:extLst>
                <a:ext uri="{FF2B5EF4-FFF2-40B4-BE49-F238E27FC236}">
                  <a16:creationId xmlns:a16="http://schemas.microsoft.com/office/drawing/2014/main" id="{CF9E2F99-E7CA-0246-8073-402D4CB03308}"/>
                </a:ext>
              </a:extLst>
            </p:cNvPr>
            <p:cNvSpPr txBox="1"/>
            <p:nvPr/>
          </p:nvSpPr>
          <p:spPr>
            <a:xfrm>
              <a:off x="3857073" y="185470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3</a:t>
              </a:r>
            </a:p>
          </p:txBody>
        </p:sp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4F53F3E7-07D1-8546-8AC6-63B7EB096727}"/>
                </a:ext>
              </a:extLst>
            </p:cNvPr>
            <p:cNvSpPr txBox="1"/>
            <p:nvPr/>
          </p:nvSpPr>
          <p:spPr>
            <a:xfrm>
              <a:off x="3857073" y="21100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4</a:t>
              </a:r>
            </a:p>
          </p:txBody>
        </p:sp>
        <p:cxnSp>
          <p:nvCxnSpPr>
            <p:cNvPr id="34" name="Rak 33">
              <a:extLst>
                <a:ext uri="{FF2B5EF4-FFF2-40B4-BE49-F238E27FC236}">
                  <a16:creationId xmlns:a16="http://schemas.microsoft.com/office/drawing/2014/main" id="{73AA8082-BCDA-DF4F-BA7B-6526E1440220}"/>
                </a:ext>
              </a:extLst>
            </p:cNvPr>
            <p:cNvCxnSpPr>
              <a:cxnSpLocks/>
            </p:cNvCxnSpPr>
            <p:nvPr/>
          </p:nvCxnSpPr>
          <p:spPr>
            <a:xfrm>
              <a:off x="3905385" y="2168397"/>
              <a:ext cx="201126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ktangel 34">
            <a:extLst>
              <a:ext uri="{FF2B5EF4-FFF2-40B4-BE49-F238E27FC236}">
                <a16:creationId xmlns:a16="http://schemas.microsoft.com/office/drawing/2014/main" id="{1CE4D622-D2CB-4349-925E-9AFE51B27B37}"/>
              </a:ext>
            </a:extLst>
          </p:cNvPr>
          <p:cNvSpPr/>
          <p:nvPr/>
        </p:nvSpPr>
        <p:spPr>
          <a:xfrm>
            <a:off x="3045236" y="3708921"/>
            <a:ext cx="6229809" cy="646331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Ett annat sätt att uttrycka det är att antalet gula och gröna kulor </a:t>
            </a:r>
            <a:r>
              <a:rPr lang="sv-SE" i="1" dirty="0">
                <a:solidFill>
                  <a:srgbClr val="C00000"/>
                </a:solidFill>
              </a:rPr>
              <a:t>förhåller</a:t>
            </a:r>
            <a:r>
              <a:rPr lang="sv-SE" i="1" dirty="0"/>
              <a:t> </a:t>
            </a:r>
            <a:r>
              <a:rPr lang="sv-SE" dirty="0"/>
              <a:t>sig som </a:t>
            </a:r>
            <a:r>
              <a:rPr lang="sv-SE" dirty="0">
                <a:solidFill>
                  <a:srgbClr val="C00000"/>
                </a:solidFill>
              </a:rPr>
              <a:t>3 : 4 </a:t>
            </a:r>
            <a:r>
              <a:rPr lang="sv-SE" dirty="0"/>
              <a:t>och man säger </a:t>
            </a:r>
            <a:r>
              <a:rPr lang="sv-SE" dirty="0">
                <a:solidFill>
                  <a:srgbClr val="C00000"/>
                </a:solidFill>
              </a:rPr>
              <a:t>”tre till fyra”</a:t>
            </a:r>
            <a:r>
              <a:rPr lang="sv-SE" dirty="0"/>
              <a:t>. 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619DBD38-387B-6D43-8D1E-934BBB7D6662}"/>
              </a:ext>
            </a:extLst>
          </p:cNvPr>
          <p:cNvSpPr/>
          <p:nvPr/>
        </p:nvSpPr>
        <p:spPr>
          <a:xfrm>
            <a:off x="1345801" y="4823147"/>
            <a:ext cx="9330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också vända på det och istället uttrycka proportionen mellan antalet gröna och gula kulor.  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039CEE8D-67DD-EA4E-879F-F9311D6F3648}"/>
              </a:ext>
            </a:extLst>
          </p:cNvPr>
          <p:cNvSpPr/>
          <p:nvPr/>
        </p:nvSpPr>
        <p:spPr>
          <a:xfrm>
            <a:off x="2362220" y="5439448"/>
            <a:ext cx="6344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säger att </a:t>
            </a:r>
            <a:r>
              <a:rPr lang="sv-SE" i="1" dirty="0"/>
              <a:t>proportionen </a:t>
            </a:r>
            <a:r>
              <a:rPr lang="sv-SE" dirty="0"/>
              <a:t>mellan antalet gröna och gula kulor är:  </a:t>
            </a:r>
          </a:p>
        </p:txBody>
      </p:sp>
      <p:grpSp>
        <p:nvGrpSpPr>
          <p:cNvPr id="44" name="Grupp 43">
            <a:extLst>
              <a:ext uri="{FF2B5EF4-FFF2-40B4-BE49-F238E27FC236}">
                <a16:creationId xmlns:a16="http://schemas.microsoft.com/office/drawing/2014/main" id="{1DA99747-8B59-3A4E-A63D-550F623D08E3}"/>
              </a:ext>
            </a:extLst>
          </p:cNvPr>
          <p:cNvGrpSpPr/>
          <p:nvPr/>
        </p:nvGrpSpPr>
        <p:grpSpPr>
          <a:xfrm>
            <a:off x="8473463" y="5332083"/>
            <a:ext cx="301686" cy="624682"/>
            <a:chOff x="3857073" y="1854709"/>
            <a:chExt cx="301686" cy="624682"/>
          </a:xfrm>
        </p:grpSpPr>
        <p:sp>
          <p:nvSpPr>
            <p:cNvPr id="45" name="textruta 44">
              <a:extLst>
                <a:ext uri="{FF2B5EF4-FFF2-40B4-BE49-F238E27FC236}">
                  <a16:creationId xmlns:a16="http://schemas.microsoft.com/office/drawing/2014/main" id="{4F289E62-DCAB-324A-B613-207CAC03A20E}"/>
                </a:ext>
              </a:extLst>
            </p:cNvPr>
            <p:cNvSpPr txBox="1"/>
            <p:nvPr/>
          </p:nvSpPr>
          <p:spPr>
            <a:xfrm>
              <a:off x="3857073" y="185470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8</a:t>
              </a:r>
            </a:p>
          </p:txBody>
        </p:sp>
        <p:sp>
          <p:nvSpPr>
            <p:cNvPr id="46" name="textruta 45">
              <a:extLst>
                <a:ext uri="{FF2B5EF4-FFF2-40B4-BE49-F238E27FC236}">
                  <a16:creationId xmlns:a16="http://schemas.microsoft.com/office/drawing/2014/main" id="{F61FE854-98CF-9747-9370-2D6A2F2032B9}"/>
                </a:ext>
              </a:extLst>
            </p:cNvPr>
            <p:cNvSpPr txBox="1"/>
            <p:nvPr/>
          </p:nvSpPr>
          <p:spPr>
            <a:xfrm>
              <a:off x="3857073" y="21100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6</a:t>
              </a:r>
            </a:p>
          </p:txBody>
        </p:sp>
        <p:cxnSp>
          <p:nvCxnSpPr>
            <p:cNvPr id="47" name="Rak 46">
              <a:extLst>
                <a:ext uri="{FF2B5EF4-FFF2-40B4-BE49-F238E27FC236}">
                  <a16:creationId xmlns:a16="http://schemas.microsoft.com/office/drawing/2014/main" id="{90EA29F3-7B3B-834D-A50A-E3D7DA2138A9}"/>
                </a:ext>
              </a:extLst>
            </p:cNvPr>
            <p:cNvCxnSpPr>
              <a:cxnSpLocks/>
            </p:cNvCxnSpPr>
            <p:nvPr/>
          </p:nvCxnSpPr>
          <p:spPr>
            <a:xfrm>
              <a:off x="3904440" y="2156863"/>
              <a:ext cx="201126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 59">
            <a:extLst>
              <a:ext uri="{FF2B5EF4-FFF2-40B4-BE49-F238E27FC236}">
                <a16:creationId xmlns:a16="http://schemas.microsoft.com/office/drawing/2014/main" id="{019182D4-0797-F542-A021-BB033AF3C5F8}"/>
              </a:ext>
            </a:extLst>
          </p:cNvPr>
          <p:cNvGrpSpPr/>
          <p:nvPr/>
        </p:nvGrpSpPr>
        <p:grpSpPr>
          <a:xfrm>
            <a:off x="8684497" y="5357883"/>
            <a:ext cx="276038" cy="568104"/>
            <a:chOff x="7096157" y="5351695"/>
            <a:chExt cx="276038" cy="568104"/>
          </a:xfrm>
        </p:grpSpPr>
        <p:grpSp>
          <p:nvGrpSpPr>
            <p:cNvPr id="48" name="Grupp 47">
              <a:extLst>
                <a:ext uri="{FF2B5EF4-FFF2-40B4-BE49-F238E27FC236}">
                  <a16:creationId xmlns:a16="http://schemas.microsoft.com/office/drawing/2014/main" id="{5428B189-AAB7-AB48-9EDF-D4BBD623B981}"/>
                </a:ext>
              </a:extLst>
            </p:cNvPr>
            <p:cNvGrpSpPr/>
            <p:nvPr/>
          </p:nvGrpSpPr>
          <p:grpSpPr>
            <a:xfrm>
              <a:off x="7096157" y="5351695"/>
              <a:ext cx="276038" cy="307777"/>
              <a:chOff x="5603012" y="2711710"/>
              <a:chExt cx="276038" cy="307777"/>
            </a:xfrm>
          </p:grpSpPr>
          <p:cxnSp>
            <p:nvCxnSpPr>
              <p:cNvPr id="49" name="Rak 48">
                <a:extLst>
                  <a:ext uri="{FF2B5EF4-FFF2-40B4-BE49-F238E27FC236}">
                    <a16:creationId xmlns:a16="http://schemas.microsoft.com/office/drawing/2014/main" id="{CCC81F39-8069-2E4F-9115-D68EC7226B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32704" y="2788965"/>
                <a:ext cx="60960" cy="15066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ruta 49">
                <a:extLst>
                  <a:ext uri="{FF2B5EF4-FFF2-40B4-BE49-F238E27FC236}">
                    <a16:creationId xmlns:a16="http://schemas.microsoft.com/office/drawing/2014/main" id="{362FE5B7-4EF3-164E-B784-825BF95E0832}"/>
                  </a:ext>
                </a:extLst>
              </p:cNvPr>
              <p:cNvSpPr txBox="1"/>
              <p:nvPr/>
            </p:nvSpPr>
            <p:spPr>
              <a:xfrm>
                <a:off x="5603012" y="2711710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grpSp>
          <p:nvGrpSpPr>
            <p:cNvPr id="51" name="Grupp 50">
              <a:extLst>
                <a:ext uri="{FF2B5EF4-FFF2-40B4-BE49-F238E27FC236}">
                  <a16:creationId xmlns:a16="http://schemas.microsoft.com/office/drawing/2014/main" id="{5E88BE7B-1F59-7140-A7BB-2B4A9E7B0AC1}"/>
                </a:ext>
              </a:extLst>
            </p:cNvPr>
            <p:cNvGrpSpPr/>
            <p:nvPr/>
          </p:nvGrpSpPr>
          <p:grpSpPr>
            <a:xfrm>
              <a:off x="7096157" y="5612022"/>
              <a:ext cx="276038" cy="307777"/>
              <a:chOff x="5603012" y="2711710"/>
              <a:chExt cx="276038" cy="307777"/>
            </a:xfrm>
          </p:grpSpPr>
          <p:cxnSp>
            <p:nvCxnSpPr>
              <p:cNvPr id="52" name="Rak 51">
                <a:extLst>
                  <a:ext uri="{FF2B5EF4-FFF2-40B4-BE49-F238E27FC236}">
                    <a16:creationId xmlns:a16="http://schemas.microsoft.com/office/drawing/2014/main" id="{6BD7A52B-BF37-7C42-AF28-5EC73CEA0E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32704" y="2788965"/>
                <a:ext cx="60960" cy="15066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ruta 52">
                <a:extLst>
                  <a:ext uri="{FF2B5EF4-FFF2-40B4-BE49-F238E27FC236}">
                    <a16:creationId xmlns:a16="http://schemas.microsoft.com/office/drawing/2014/main" id="{A9B6D94A-3659-3A47-B533-92A7729D5DBE}"/>
                  </a:ext>
                </a:extLst>
              </p:cNvPr>
              <p:cNvSpPr txBox="1"/>
              <p:nvPr/>
            </p:nvSpPr>
            <p:spPr>
              <a:xfrm>
                <a:off x="5603012" y="2711710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54" name="Grupp 53">
            <a:extLst>
              <a:ext uri="{FF2B5EF4-FFF2-40B4-BE49-F238E27FC236}">
                <a16:creationId xmlns:a16="http://schemas.microsoft.com/office/drawing/2014/main" id="{F291B835-867A-124D-9020-11DE92D8156D}"/>
              </a:ext>
            </a:extLst>
          </p:cNvPr>
          <p:cNvGrpSpPr/>
          <p:nvPr/>
        </p:nvGrpSpPr>
        <p:grpSpPr>
          <a:xfrm>
            <a:off x="9124202" y="5305869"/>
            <a:ext cx="301686" cy="624682"/>
            <a:chOff x="3857073" y="1854709"/>
            <a:chExt cx="301686" cy="624682"/>
          </a:xfrm>
        </p:grpSpPr>
        <p:sp>
          <p:nvSpPr>
            <p:cNvPr id="55" name="textruta 54">
              <a:extLst>
                <a:ext uri="{FF2B5EF4-FFF2-40B4-BE49-F238E27FC236}">
                  <a16:creationId xmlns:a16="http://schemas.microsoft.com/office/drawing/2014/main" id="{8C0E99CC-DAB9-7B49-B6B1-4E583569E89A}"/>
                </a:ext>
              </a:extLst>
            </p:cNvPr>
            <p:cNvSpPr txBox="1"/>
            <p:nvPr/>
          </p:nvSpPr>
          <p:spPr>
            <a:xfrm>
              <a:off x="3857073" y="185470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4</a:t>
              </a:r>
            </a:p>
          </p:txBody>
        </p:sp>
        <p:sp>
          <p:nvSpPr>
            <p:cNvPr id="56" name="textruta 55">
              <a:extLst>
                <a:ext uri="{FF2B5EF4-FFF2-40B4-BE49-F238E27FC236}">
                  <a16:creationId xmlns:a16="http://schemas.microsoft.com/office/drawing/2014/main" id="{1BCD6688-B2C9-2F42-8258-3E4E98CB664F}"/>
                </a:ext>
              </a:extLst>
            </p:cNvPr>
            <p:cNvSpPr txBox="1"/>
            <p:nvPr/>
          </p:nvSpPr>
          <p:spPr>
            <a:xfrm>
              <a:off x="3857073" y="21100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3</a:t>
              </a:r>
            </a:p>
          </p:txBody>
        </p:sp>
        <p:cxnSp>
          <p:nvCxnSpPr>
            <p:cNvPr id="57" name="Rak 56">
              <a:extLst>
                <a:ext uri="{FF2B5EF4-FFF2-40B4-BE49-F238E27FC236}">
                  <a16:creationId xmlns:a16="http://schemas.microsoft.com/office/drawing/2014/main" id="{2D9BFF82-1FB7-174D-8844-48DAB1A3B308}"/>
                </a:ext>
              </a:extLst>
            </p:cNvPr>
            <p:cNvCxnSpPr>
              <a:cxnSpLocks/>
            </p:cNvCxnSpPr>
            <p:nvPr/>
          </p:nvCxnSpPr>
          <p:spPr>
            <a:xfrm>
              <a:off x="3905385" y="2168397"/>
              <a:ext cx="201126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ruta 57">
            <a:extLst>
              <a:ext uri="{FF2B5EF4-FFF2-40B4-BE49-F238E27FC236}">
                <a16:creationId xmlns:a16="http://schemas.microsoft.com/office/drawing/2014/main" id="{21BBF9B4-E38C-3A4F-A945-F71EC07862F9}"/>
              </a:ext>
            </a:extLst>
          </p:cNvPr>
          <p:cNvSpPr txBox="1"/>
          <p:nvPr/>
        </p:nvSpPr>
        <p:spPr>
          <a:xfrm>
            <a:off x="8858610" y="54335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=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E778D164-4FD4-7C4D-B2C0-3FD8EA4D4FBC}"/>
              </a:ext>
            </a:extLst>
          </p:cNvPr>
          <p:cNvSpPr/>
          <p:nvPr/>
        </p:nvSpPr>
        <p:spPr>
          <a:xfrm>
            <a:off x="3196079" y="6038814"/>
            <a:ext cx="6229809" cy="369332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sv-SE" dirty="0"/>
              <a:t>Det kan också kan skrivas 4 : 3 och man säger ”fyra till tre”.</a:t>
            </a:r>
          </a:p>
        </p:txBody>
      </p:sp>
    </p:spTree>
    <p:extLst>
      <p:ext uri="{BB962C8B-B14F-4D97-AF65-F5344CB8AC3E}">
        <p14:creationId xmlns:p14="http://schemas.microsoft.com/office/powerpoint/2010/main" val="393992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30" grpId="0"/>
      <p:bldP spid="35" grpId="0" animBg="1"/>
      <p:bldP spid="36" grpId="0"/>
      <p:bldP spid="39" grpId="0"/>
      <p:bldP spid="58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CA35FD7-2B35-0346-AAE0-6E227A7BC57D}"/>
              </a:ext>
            </a:extLst>
          </p:cNvPr>
          <p:cNvSpPr/>
          <p:nvPr/>
        </p:nvSpPr>
        <p:spPr>
          <a:xfrm>
            <a:off x="5104503" y="124616"/>
            <a:ext cx="2592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9F0002"/>
                </a:solidFill>
              </a:rPr>
              <a:t>Räkna med proportion</a:t>
            </a:r>
            <a:endParaRPr lang="sv-SE" sz="2000" b="1" dirty="0">
              <a:solidFill>
                <a:srgbClr val="9F0002"/>
              </a:solidFill>
              <a:effectLst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B007B9B-A1CB-DE49-9DAE-FB779D454163}"/>
              </a:ext>
            </a:extLst>
          </p:cNvPr>
          <p:cNvSpPr/>
          <p:nvPr/>
        </p:nvSpPr>
        <p:spPr>
          <a:xfrm>
            <a:off x="979801" y="612177"/>
            <a:ext cx="72912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Förhållandet mellan antalet </a:t>
            </a:r>
            <a:r>
              <a:rPr lang="sv-SE" b="1" dirty="0"/>
              <a:t>röda </a:t>
            </a:r>
            <a:r>
              <a:rPr lang="sv-SE" dirty="0"/>
              <a:t>och </a:t>
            </a:r>
            <a:r>
              <a:rPr lang="sv-SE" b="1" dirty="0"/>
              <a:t>gula </a:t>
            </a:r>
            <a:r>
              <a:rPr lang="sv-SE" dirty="0"/>
              <a:t>kulor i en stor skål är </a:t>
            </a:r>
            <a:r>
              <a:rPr lang="sv-SE" sz="2000" b="1" dirty="0">
                <a:solidFill>
                  <a:srgbClr val="C00000"/>
                </a:solidFill>
              </a:rPr>
              <a:t>7 : 9</a:t>
            </a:r>
            <a:r>
              <a:rPr lang="sv-SE" dirty="0"/>
              <a:t>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5ADFE3C-A9D1-8B42-A245-65F0D774093B}"/>
              </a:ext>
            </a:extLst>
          </p:cNvPr>
          <p:cNvSpPr/>
          <p:nvPr/>
        </p:nvSpPr>
        <p:spPr>
          <a:xfrm>
            <a:off x="7499866" y="627566"/>
            <a:ext cx="3811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Sammanlagt är det 336 kulor i skålen.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5705BF8-E8D9-1E44-B64A-01DC2CE1D7F3}"/>
              </a:ext>
            </a:extLst>
          </p:cNvPr>
          <p:cNvSpPr/>
          <p:nvPr/>
        </p:nvSpPr>
        <p:spPr>
          <a:xfrm>
            <a:off x="3638633" y="1026637"/>
            <a:ext cx="5980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många </a:t>
            </a:r>
            <a:r>
              <a:rPr lang="sv-SE" b="1" dirty="0"/>
              <a:t>röda</a:t>
            </a:r>
            <a:r>
              <a:rPr lang="sv-SE" dirty="0"/>
              <a:t> och hur många </a:t>
            </a:r>
            <a:r>
              <a:rPr lang="sv-SE" b="1" dirty="0"/>
              <a:t>gula </a:t>
            </a:r>
            <a:r>
              <a:rPr lang="sv-SE" dirty="0"/>
              <a:t>kulor är det i skålen? 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DA77C42-D8D0-064B-87FA-F6AFC69DB222}"/>
              </a:ext>
            </a:extLst>
          </p:cNvPr>
          <p:cNvSpPr/>
          <p:nvPr/>
        </p:nvSpPr>
        <p:spPr>
          <a:xfrm>
            <a:off x="452852" y="1709815"/>
            <a:ext cx="673036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Proportionen är 7 : 9 det skulle kunna vara 7 röda och 9 gula kulor. 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5C5E3CE-4C9D-C846-B77D-119CDA7C31CE}"/>
              </a:ext>
            </a:extLst>
          </p:cNvPr>
          <p:cNvSpPr/>
          <p:nvPr/>
        </p:nvSpPr>
        <p:spPr>
          <a:xfrm>
            <a:off x="7987992" y="1668865"/>
            <a:ext cx="1123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7 + 9 = 16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B232A23-2711-E046-9ED8-47275F513A75}"/>
              </a:ext>
            </a:extLst>
          </p:cNvPr>
          <p:cNvSpPr/>
          <p:nvPr/>
        </p:nvSpPr>
        <p:spPr>
          <a:xfrm>
            <a:off x="4470722" y="2177952"/>
            <a:ext cx="271249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Vi dubblerar antalet kulor: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6A2CA2A-A70F-5B4E-9EC7-DF276D962A15}"/>
              </a:ext>
            </a:extLst>
          </p:cNvPr>
          <p:cNvSpPr/>
          <p:nvPr/>
        </p:nvSpPr>
        <p:spPr>
          <a:xfrm>
            <a:off x="7471752" y="2139736"/>
            <a:ext cx="2102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7 </a:t>
            </a:r>
            <a:r>
              <a:rPr lang="sv-SE" dirty="0">
                <a:solidFill>
                  <a:srgbClr val="C00000"/>
                </a:solidFill>
              </a:rPr>
              <a:t>· 2 </a:t>
            </a:r>
            <a:r>
              <a:rPr lang="sv-SE" dirty="0"/>
              <a:t>+ 9</a:t>
            </a:r>
            <a:r>
              <a:rPr lang="sv-SE" dirty="0">
                <a:solidFill>
                  <a:srgbClr val="C00000"/>
                </a:solidFill>
              </a:rPr>
              <a:t> · 2</a:t>
            </a:r>
            <a:r>
              <a:rPr lang="sv-SE" dirty="0"/>
              <a:t> = 32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CEE3925-8CAB-BF45-9B5F-04DDDACC547A}"/>
              </a:ext>
            </a:extLst>
          </p:cNvPr>
          <p:cNvSpPr/>
          <p:nvPr/>
        </p:nvSpPr>
        <p:spPr>
          <a:xfrm>
            <a:off x="4943687" y="2670293"/>
            <a:ext cx="2239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Vi tredubblar antalet: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E683A70-70DF-CE4A-8C08-0DE21BAB400C}"/>
              </a:ext>
            </a:extLst>
          </p:cNvPr>
          <p:cNvSpPr/>
          <p:nvPr/>
        </p:nvSpPr>
        <p:spPr>
          <a:xfrm>
            <a:off x="7471752" y="2664776"/>
            <a:ext cx="2102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7 </a:t>
            </a:r>
            <a:r>
              <a:rPr lang="sv-SE" dirty="0">
                <a:solidFill>
                  <a:srgbClr val="C00000"/>
                </a:solidFill>
              </a:rPr>
              <a:t>· 3 </a:t>
            </a:r>
            <a:r>
              <a:rPr lang="sv-SE" dirty="0"/>
              <a:t>+ 9</a:t>
            </a:r>
            <a:r>
              <a:rPr lang="sv-SE" dirty="0">
                <a:solidFill>
                  <a:srgbClr val="C00000"/>
                </a:solidFill>
              </a:rPr>
              <a:t> · 3</a:t>
            </a:r>
            <a:r>
              <a:rPr lang="sv-SE" dirty="0"/>
              <a:t> = 48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BAD8BC1-EED4-DD4C-8B27-7DA61ABA463A}"/>
              </a:ext>
            </a:extLst>
          </p:cNvPr>
          <p:cNvSpPr/>
          <p:nvPr/>
        </p:nvSpPr>
        <p:spPr>
          <a:xfrm>
            <a:off x="9899651" y="1668865"/>
            <a:ext cx="1342343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sv-SE" dirty="0"/>
              <a:t>7 + 9 ≠ 336  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9884FD2-1A46-FC4E-8DF7-68C2C0EB02A5}"/>
              </a:ext>
            </a:extLst>
          </p:cNvPr>
          <p:cNvSpPr/>
          <p:nvPr/>
        </p:nvSpPr>
        <p:spPr>
          <a:xfrm>
            <a:off x="9718485" y="2135533"/>
            <a:ext cx="165113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sv-SE" dirty="0"/>
              <a:t>14 + 18 ≠ 336 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2F5F2BA-530A-2440-A199-D9AFBB1284D0}"/>
              </a:ext>
            </a:extLst>
          </p:cNvPr>
          <p:cNvSpPr/>
          <p:nvPr/>
        </p:nvSpPr>
        <p:spPr>
          <a:xfrm>
            <a:off x="9745253" y="2636197"/>
            <a:ext cx="165113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sv-SE" dirty="0"/>
              <a:t>21 + 27 ≠ 336  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D77BC0B-AB79-8143-8399-D61239BEAE1F}"/>
              </a:ext>
            </a:extLst>
          </p:cNvPr>
          <p:cNvSpPr/>
          <p:nvPr/>
        </p:nvSpPr>
        <p:spPr>
          <a:xfrm>
            <a:off x="1028658" y="3617749"/>
            <a:ext cx="344206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Så här kan vi fortsätta tills vi hittar vilket tal vi ska multiplicera med för att få det sammanlagda antalet kulor. Men det finns ett enklare sätt, </a:t>
            </a:r>
            <a:r>
              <a:rPr lang="sv-SE" dirty="0">
                <a:solidFill>
                  <a:srgbClr val="C00000"/>
                </a:solidFill>
              </a:rPr>
              <a:t>att teckna en ekvation.</a:t>
            </a:r>
            <a:r>
              <a:rPr lang="sv-SE" dirty="0"/>
              <a:t> 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36D912F-3BAA-FA41-B987-49980A84D1D9}"/>
              </a:ext>
            </a:extLst>
          </p:cNvPr>
          <p:cNvSpPr/>
          <p:nvPr/>
        </p:nvSpPr>
        <p:spPr>
          <a:xfrm>
            <a:off x="4634349" y="3467672"/>
            <a:ext cx="4497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Antag att talet vi ska multiplicera med är </a:t>
            </a:r>
            <a:r>
              <a:rPr lang="sv-SE" i="1" dirty="0">
                <a:solidFill>
                  <a:srgbClr val="C00000"/>
                </a:solidFill>
              </a:rPr>
              <a:t>x</a:t>
            </a:r>
            <a:r>
              <a:rPr lang="sv-SE" dirty="0"/>
              <a:t>.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23C01DC8-0D30-EE4D-915C-442791C65FF7}"/>
              </a:ext>
            </a:extLst>
          </p:cNvPr>
          <p:cNvSpPr/>
          <p:nvPr/>
        </p:nvSpPr>
        <p:spPr>
          <a:xfrm>
            <a:off x="5754944" y="3890934"/>
            <a:ext cx="2102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7 </a:t>
            </a:r>
            <a:r>
              <a:rPr lang="sv-SE" dirty="0">
                <a:solidFill>
                  <a:srgbClr val="C00000"/>
                </a:solidFill>
              </a:rPr>
              <a:t>· </a:t>
            </a:r>
            <a:r>
              <a:rPr lang="sv-SE" i="1" dirty="0">
                <a:solidFill>
                  <a:srgbClr val="C00000"/>
                </a:solidFill>
              </a:rPr>
              <a:t>x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dirty="0"/>
              <a:t>+ 9</a:t>
            </a:r>
            <a:r>
              <a:rPr lang="sv-SE" dirty="0">
                <a:solidFill>
                  <a:srgbClr val="C00000"/>
                </a:solidFill>
              </a:rPr>
              <a:t> · </a:t>
            </a:r>
            <a:r>
              <a:rPr lang="sv-SE" i="1" dirty="0">
                <a:solidFill>
                  <a:srgbClr val="C00000"/>
                </a:solidFill>
              </a:rPr>
              <a:t>x</a:t>
            </a:r>
            <a:r>
              <a:rPr lang="sv-SE" dirty="0"/>
              <a:t> = 336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52BED1A-B47A-E64E-83FF-5220815B2C1A}"/>
              </a:ext>
            </a:extLst>
          </p:cNvPr>
          <p:cNvSpPr/>
          <p:nvPr/>
        </p:nvSpPr>
        <p:spPr>
          <a:xfrm>
            <a:off x="6096000" y="4237967"/>
            <a:ext cx="2102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7</a:t>
            </a:r>
            <a:r>
              <a:rPr lang="sv-SE" i="1" dirty="0"/>
              <a:t>x</a:t>
            </a:r>
            <a:r>
              <a:rPr lang="sv-SE" dirty="0"/>
              <a:t> + 9</a:t>
            </a:r>
            <a:r>
              <a:rPr lang="sv-SE" i="1" dirty="0"/>
              <a:t>x</a:t>
            </a:r>
            <a:r>
              <a:rPr lang="sv-SE" dirty="0"/>
              <a:t> = 336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B6182D49-3506-0947-BEC8-F14D75202482}"/>
              </a:ext>
            </a:extLst>
          </p:cNvPr>
          <p:cNvSpPr/>
          <p:nvPr/>
        </p:nvSpPr>
        <p:spPr>
          <a:xfrm>
            <a:off x="6400723" y="4542443"/>
            <a:ext cx="2102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16</a:t>
            </a:r>
            <a:r>
              <a:rPr lang="sv-SE" i="1" dirty="0"/>
              <a:t>x</a:t>
            </a:r>
            <a:r>
              <a:rPr lang="sv-SE" dirty="0"/>
              <a:t> = 336</a:t>
            </a:r>
          </a:p>
        </p:txBody>
      </p:sp>
      <p:grpSp>
        <p:nvGrpSpPr>
          <p:cNvPr id="23" name="Grupp 22">
            <a:extLst>
              <a:ext uri="{FF2B5EF4-FFF2-40B4-BE49-F238E27FC236}">
                <a16:creationId xmlns:a16="http://schemas.microsoft.com/office/drawing/2014/main" id="{CC2B0731-7D13-274B-B699-BF7879814751}"/>
              </a:ext>
            </a:extLst>
          </p:cNvPr>
          <p:cNvGrpSpPr/>
          <p:nvPr/>
        </p:nvGrpSpPr>
        <p:grpSpPr>
          <a:xfrm>
            <a:off x="6347045" y="4846917"/>
            <a:ext cx="1152821" cy="635480"/>
            <a:chOff x="2782093" y="4415319"/>
            <a:chExt cx="1152821" cy="635480"/>
          </a:xfrm>
        </p:grpSpPr>
        <p:grpSp>
          <p:nvGrpSpPr>
            <p:cNvPr id="24" name="Grupp 23">
              <a:extLst>
                <a:ext uri="{FF2B5EF4-FFF2-40B4-BE49-F238E27FC236}">
                  <a16:creationId xmlns:a16="http://schemas.microsoft.com/office/drawing/2014/main" id="{740F4D44-FD20-9645-BB68-F939227E68D7}"/>
                </a:ext>
              </a:extLst>
            </p:cNvPr>
            <p:cNvGrpSpPr/>
            <p:nvPr/>
          </p:nvGrpSpPr>
          <p:grpSpPr>
            <a:xfrm>
              <a:off x="2782093" y="4415319"/>
              <a:ext cx="1152821" cy="635480"/>
              <a:chOff x="5066739" y="3607796"/>
              <a:chExt cx="1152821" cy="635480"/>
            </a:xfrm>
          </p:grpSpPr>
          <p:grpSp>
            <p:nvGrpSpPr>
              <p:cNvPr id="27" name="Grupp 26">
                <a:extLst>
                  <a:ext uri="{FF2B5EF4-FFF2-40B4-BE49-F238E27FC236}">
                    <a16:creationId xmlns:a16="http://schemas.microsoft.com/office/drawing/2014/main" id="{336AF41E-ED11-0346-9634-B2165668AADC}"/>
                  </a:ext>
                </a:extLst>
              </p:cNvPr>
              <p:cNvGrpSpPr/>
              <p:nvPr/>
            </p:nvGrpSpPr>
            <p:grpSpPr>
              <a:xfrm>
                <a:off x="5066739" y="3607796"/>
                <a:ext cx="823729" cy="635480"/>
                <a:chOff x="920305" y="2962234"/>
                <a:chExt cx="823729" cy="635480"/>
              </a:xfrm>
            </p:grpSpPr>
            <p:grpSp>
              <p:nvGrpSpPr>
                <p:cNvPr id="29" name="Grupp 28">
                  <a:extLst>
                    <a:ext uri="{FF2B5EF4-FFF2-40B4-BE49-F238E27FC236}">
                      <a16:creationId xmlns:a16="http://schemas.microsoft.com/office/drawing/2014/main" id="{35944571-F3FA-704A-AB7F-6D36614161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20305" y="2962234"/>
                  <a:ext cx="570990" cy="635480"/>
                  <a:chOff x="3645842" y="1900548"/>
                  <a:chExt cx="570990" cy="635660"/>
                </a:xfrm>
              </p:grpSpPr>
              <p:sp>
                <p:nvSpPr>
                  <p:cNvPr id="31" name="textruta 8">
                    <a:extLst>
                      <a:ext uri="{FF2B5EF4-FFF2-40B4-BE49-F238E27FC236}">
                        <a16:creationId xmlns:a16="http://schemas.microsoft.com/office/drawing/2014/main" id="{09E421D6-F922-7244-A2DB-D53F4F09C04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45842" y="1900548"/>
                    <a:ext cx="570990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+mn-lt"/>
                        <a:cs typeface="Bradley Hand Bold"/>
                      </a:rPr>
                      <a:t> 16</a:t>
                    </a:r>
                    <a:r>
                      <a:rPr lang="sv-SE" sz="1800" i="1" dirty="0">
                        <a:latin typeface="+mn-lt"/>
                        <a:cs typeface="Bradley Hand Bold"/>
                      </a:rPr>
                      <a:t>x</a:t>
                    </a:r>
                  </a:p>
                </p:txBody>
              </p:sp>
              <p:sp>
                <p:nvSpPr>
                  <p:cNvPr id="32" name="textruta 9">
                    <a:extLst>
                      <a:ext uri="{FF2B5EF4-FFF2-40B4-BE49-F238E27FC236}">
                        <a16:creationId xmlns:a16="http://schemas.microsoft.com/office/drawing/2014/main" id="{3322C5CB-58BF-4E40-B798-1527D730B21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29690" y="2166772"/>
                    <a:ext cx="418704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solidFill>
                          <a:srgbClr val="C00000"/>
                        </a:solidFill>
                        <a:latin typeface="+mn-lt"/>
                        <a:cs typeface="Bradley Hand Bold"/>
                      </a:rPr>
                      <a:t>16</a:t>
                    </a:r>
                  </a:p>
                </p:txBody>
              </p:sp>
              <p:cxnSp>
                <p:nvCxnSpPr>
                  <p:cNvPr id="33" name="Rak 32">
                    <a:extLst>
                      <a:ext uri="{FF2B5EF4-FFF2-40B4-BE49-F238E27FC236}">
                        <a16:creationId xmlns:a16="http://schemas.microsoft.com/office/drawing/2014/main" id="{259A85CB-87A8-FF4A-8645-FA703C43E5F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815931" y="2203777"/>
                    <a:ext cx="298484" cy="1"/>
                  </a:xfrm>
                  <a:prstGeom prst="line">
                    <a:avLst/>
                  </a:prstGeom>
                  <a:ln w="9525" cmpd="sng">
                    <a:solidFill>
                      <a:srgbClr val="C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0" name="textruta 29">
                  <a:extLst>
                    <a:ext uri="{FF2B5EF4-FFF2-40B4-BE49-F238E27FC236}">
                      <a16:creationId xmlns:a16="http://schemas.microsoft.com/office/drawing/2014/main" id="{A6593ADA-C6B5-2740-9E51-7F1284A7467E}"/>
                    </a:ext>
                  </a:extLst>
                </p:cNvPr>
                <p:cNvSpPr txBox="1"/>
                <p:nvPr/>
              </p:nvSpPr>
              <p:spPr>
                <a:xfrm>
                  <a:off x="1303640" y="3078836"/>
                  <a:ext cx="440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cs typeface="Bradley Hand Bold"/>
                    </a:rPr>
                    <a:t> =</a:t>
                  </a:r>
                </a:p>
              </p:txBody>
            </p:sp>
          </p:grpSp>
          <p:sp>
            <p:nvSpPr>
              <p:cNvPr id="28" name="textruta 9">
                <a:extLst>
                  <a:ext uri="{FF2B5EF4-FFF2-40B4-BE49-F238E27FC236}">
                    <a16:creationId xmlns:a16="http://schemas.microsoft.com/office/drawing/2014/main" id="{A18A0BC4-89C0-1C4F-A76E-5FE471A896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21553" y="3621062"/>
                <a:ext cx="59800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 336</a:t>
                </a:r>
              </a:p>
            </p:txBody>
          </p:sp>
        </p:grpSp>
        <p:sp>
          <p:nvSpPr>
            <p:cNvPr id="25" name="textruta 9">
              <a:extLst>
                <a:ext uri="{FF2B5EF4-FFF2-40B4-BE49-F238E27FC236}">
                  <a16:creationId xmlns:a16="http://schemas.microsoft.com/office/drawing/2014/main" id="{0E79D7D9-A6BB-6043-9D8E-16FD7F7381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4899" y="4663479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solidFill>
                    <a:srgbClr val="C00000"/>
                  </a:solidFill>
                  <a:latin typeface="+mn-lt"/>
                  <a:cs typeface="Bradley Hand Bold"/>
                </a:rPr>
                <a:t>16</a:t>
              </a:r>
            </a:p>
          </p:txBody>
        </p:sp>
        <p:cxnSp>
          <p:nvCxnSpPr>
            <p:cNvPr id="26" name="Rak 25">
              <a:extLst>
                <a:ext uri="{FF2B5EF4-FFF2-40B4-BE49-F238E27FC236}">
                  <a16:creationId xmlns:a16="http://schemas.microsoft.com/office/drawing/2014/main" id="{8D1F088B-FC5F-E94C-807B-2749FE63DAC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56936" y="4718469"/>
              <a:ext cx="406667" cy="0"/>
            </a:xfrm>
            <a:prstGeom prst="line">
              <a:avLst/>
            </a:prstGeom>
            <a:ln w="9525" cmpd="sng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ktangel 35">
            <a:extLst>
              <a:ext uri="{FF2B5EF4-FFF2-40B4-BE49-F238E27FC236}">
                <a16:creationId xmlns:a16="http://schemas.microsoft.com/office/drawing/2014/main" id="{AEBDD35A-ADD4-3942-8673-77A4C861D932}"/>
              </a:ext>
            </a:extLst>
          </p:cNvPr>
          <p:cNvSpPr/>
          <p:nvPr/>
        </p:nvSpPr>
        <p:spPr>
          <a:xfrm>
            <a:off x="6640245" y="5401586"/>
            <a:ext cx="1122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x</a:t>
            </a:r>
            <a:r>
              <a:rPr lang="sv-SE" dirty="0"/>
              <a:t> = 21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F3F71BC2-9F9B-4E48-AAAA-BF006EB1A430}"/>
              </a:ext>
            </a:extLst>
          </p:cNvPr>
          <p:cNvSpPr/>
          <p:nvPr/>
        </p:nvSpPr>
        <p:spPr>
          <a:xfrm>
            <a:off x="4869078" y="5973488"/>
            <a:ext cx="1979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Antal röda kulor = 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0D01FFF2-6C5D-1F49-A25A-D4A191D44BA5}"/>
              </a:ext>
            </a:extLst>
          </p:cNvPr>
          <p:cNvSpPr/>
          <p:nvPr/>
        </p:nvSpPr>
        <p:spPr>
          <a:xfrm>
            <a:off x="6600936" y="5973488"/>
            <a:ext cx="2102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7 </a:t>
            </a:r>
            <a:r>
              <a:rPr lang="sv-SE" dirty="0">
                <a:solidFill>
                  <a:srgbClr val="C00000"/>
                </a:solidFill>
              </a:rPr>
              <a:t>· 21 </a:t>
            </a:r>
            <a:r>
              <a:rPr lang="sv-SE" dirty="0"/>
              <a:t>= 147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BED01E2F-F210-974B-AC82-A916B7BA7BC0}"/>
              </a:ext>
            </a:extLst>
          </p:cNvPr>
          <p:cNvSpPr/>
          <p:nvPr/>
        </p:nvSpPr>
        <p:spPr>
          <a:xfrm>
            <a:off x="4887128" y="6418051"/>
            <a:ext cx="1979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Antal gula kulor = 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E55213D4-A74E-9B4A-9AD9-CBDCFEF0FC8D}"/>
              </a:ext>
            </a:extLst>
          </p:cNvPr>
          <p:cNvSpPr/>
          <p:nvPr/>
        </p:nvSpPr>
        <p:spPr>
          <a:xfrm>
            <a:off x="6600936" y="6418051"/>
            <a:ext cx="2102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9 </a:t>
            </a:r>
            <a:r>
              <a:rPr lang="sv-SE" dirty="0">
                <a:solidFill>
                  <a:srgbClr val="C00000"/>
                </a:solidFill>
              </a:rPr>
              <a:t>· 21 </a:t>
            </a:r>
            <a:r>
              <a:rPr lang="sv-SE" dirty="0"/>
              <a:t>= 189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FD0463AD-5C16-7940-A116-DCC87D8CCCB4}"/>
              </a:ext>
            </a:extLst>
          </p:cNvPr>
          <p:cNvSpPr/>
          <p:nvPr/>
        </p:nvSpPr>
        <p:spPr>
          <a:xfrm>
            <a:off x="8755363" y="6142765"/>
            <a:ext cx="1979779" cy="40011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sz="2000" dirty="0"/>
              <a:t>147 + 189 = 336  </a:t>
            </a:r>
          </a:p>
        </p:txBody>
      </p:sp>
    </p:spTree>
    <p:extLst>
      <p:ext uri="{BB962C8B-B14F-4D97-AF65-F5344CB8AC3E}">
        <p14:creationId xmlns:p14="http://schemas.microsoft.com/office/powerpoint/2010/main" val="331655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7" grpId="0"/>
      <p:bldP spid="19" grpId="0"/>
      <p:bldP spid="21" grpId="0"/>
      <p:bldP spid="22" grpId="0"/>
      <p:bldP spid="36" grpId="0"/>
      <p:bldP spid="37" grpId="0"/>
      <p:bldP spid="38" grpId="0"/>
      <p:bldP spid="39" grpId="0"/>
      <p:bldP spid="40" grpId="0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414751C-7570-534F-A420-6B3B1ACAABD1}"/>
              </a:ext>
            </a:extLst>
          </p:cNvPr>
          <p:cNvSpPr/>
          <p:nvPr/>
        </p:nvSpPr>
        <p:spPr>
          <a:xfrm>
            <a:off x="694735" y="316345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/>
              <a:t>Exempel</a:t>
            </a:r>
            <a:endParaRPr lang="sv-SE" sz="2000" b="1" dirty="0">
              <a:effectLst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3E42F05-5C3C-114A-B2C0-751C5AD6C876}"/>
              </a:ext>
            </a:extLst>
          </p:cNvPr>
          <p:cNvSpPr/>
          <p:nvPr/>
        </p:nvSpPr>
        <p:spPr>
          <a:xfrm>
            <a:off x="2366150" y="716455"/>
            <a:ext cx="4314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Vilken är proportionen mellan den kortaste och längsta sidan? Svara i enklaste form. </a:t>
            </a:r>
          </a:p>
        </p:txBody>
      </p:sp>
      <p:grpSp>
        <p:nvGrpSpPr>
          <p:cNvPr id="50" name="Grupp 49">
            <a:extLst>
              <a:ext uri="{FF2B5EF4-FFF2-40B4-BE49-F238E27FC236}">
                <a16:creationId xmlns:a16="http://schemas.microsoft.com/office/drawing/2014/main" id="{E3595E8B-9FB2-E04D-ADE2-A8E2908DB69F}"/>
              </a:ext>
            </a:extLst>
          </p:cNvPr>
          <p:cNvGrpSpPr/>
          <p:nvPr/>
        </p:nvGrpSpPr>
        <p:grpSpPr>
          <a:xfrm>
            <a:off x="7609490" y="357352"/>
            <a:ext cx="3887775" cy="1787208"/>
            <a:chOff x="7609490" y="357352"/>
            <a:chExt cx="3887775" cy="1787208"/>
          </a:xfrm>
        </p:grpSpPr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1F7B6B68-7A6C-2040-9A50-89F2A8DE27D5}"/>
                </a:ext>
              </a:extLst>
            </p:cNvPr>
            <p:cNvGrpSpPr/>
            <p:nvPr/>
          </p:nvGrpSpPr>
          <p:grpSpPr>
            <a:xfrm>
              <a:off x="7609490" y="357352"/>
              <a:ext cx="3887775" cy="1504105"/>
              <a:chOff x="7609490" y="357352"/>
              <a:chExt cx="3887775" cy="1504105"/>
            </a:xfrm>
          </p:grpSpPr>
          <p:pic>
            <p:nvPicPr>
              <p:cNvPr id="4" name="Bildobjekt 3">
                <a:extLst>
                  <a:ext uri="{FF2B5EF4-FFF2-40B4-BE49-F238E27FC236}">
                    <a16:creationId xmlns:a16="http://schemas.microsoft.com/office/drawing/2014/main" id="{EE23F321-8A0A-3948-AF98-37C76B3C9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362" t="-18126" r="-12175" b="14343"/>
              <a:stretch/>
            </p:blipFill>
            <p:spPr>
              <a:xfrm>
                <a:off x="7609490" y="357352"/>
                <a:ext cx="3887775" cy="1504105"/>
              </a:xfrm>
              <a:prstGeom prst="rtTriangle">
                <a:avLst/>
              </a:prstGeom>
            </p:spPr>
          </p:pic>
          <p:sp>
            <p:nvSpPr>
              <p:cNvPr id="6" name="textruta 5">
                <a:extLst>
                  <a:ext uri="{FF2B5EF4-FFF2-40B4-BE49-F238E27FC236}">
                    <a16:creationId xmlns:a16="http://schemas.microsoft.com/office/drawing/2014/main" id="{04EA5E49-EBA0-4F4C-B206-7691DA53668D}"/>
                  </a:ext>
                </a:extLst>
              </p:cNvPr>
              <p:cNvSpPr txBox="1"/>
              <p:nvPr/>
            </p:nvSpPr>
            <p:spPr>
              <a:xfrm rot="2098971">
                <a:off x="7784720" y="852807"/>
                <a:ext cx="334297" cy="3736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sv-SE" dirty="0"/>
              </a:p>
            </p:txBody>
          </p:sp>
        </p:grp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2E54C6C0-16DC-FB41-B4D2-283D79156215}"/>
                </a:ext>
              </a:extLst>
            </p:cNvPr>
            <p:cNvSpPr txBox="1"/>
            <p:nvPr/>
          </p:nvSpPr>
          <p:spPr>
            <a:xfrm>
              <a:off x="7830245" y="924738"/>
              <a:ext cx="501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4</a:t>
              </a:r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02F73DA9-EA67-1640-AA6E-532BC3361BD3}"/>
                </a:ext>
              </a:extLst>
            </p:cNvPr>
            <p:cNvSpPr txBox="1"/>
            <p:nvPr/>
          </p:nvSpPr>
          <p:spPr>
            <a:xfrm>
              <a:off x="9492426" y="854954"/>
              <a:ext cx="501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8</a:t>
              </a: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05D1907D-37F2-F849-BEC1-40B8DF8D008B}"/>
                </a:ext>
              </a:extLst>
            </p:cNvPr>
            <p:cNvSpPr txBox="1"/>
            <p:nvPr/>
          </p:nvSpPr>
          <p:spPr>
            <a:xfrm>
              <a:off x="8906877" y="1775228"/>
              <a:ext cx="501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10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F3FCFDB6-9FAA-104D-A31D-F63D6C0202DF}"/>
                </a:ext>
              </a:extLst>
            </p:cNvPr>
            <p:cNvSpPr txBox="1"/>
            <p:nvPr/>
          </p:nvSpPr>
          <p:spPr>
            <a:xfrm>
              <a:off x="9909825" y="628360"/>
              <a:ext cx="678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(cm)</a:t>
              </a:r>
            </a:p>
          </p:txBody>
        </p:sp>
      </p:grpSp>
      <p:sp>
        <p:nvSpPr>
          <p:cNvPr id="25" name="Rektangel 24">
            <a:extLst>
              <a:ext uri="{FF2B5EF4-FFF2-40B4-BE49-F238E27FC236}">
                <a16:creationId xmlns:a16="http://schemas.microsoft.com/office/drawing/2014/main" id="{C0E46B5F-77C1-2C49-A206-5F430E491244}"/>
              </a:ext>
            </a:extLst>
          </p:cNvPr>
          <p:cNvSpPr/>
          <p:nvPr/>
        </p:nvSpPr>
        <p:spPr>
          <a:xfrm>
            <a:off x="3504838" y="3249325"/>
            <a:ext cx="201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Proportionen</a:t>
            </a:r>
            <a:r>
              <a:rPr lang="sv-SE" i="1" dirty="0">
                <a:latin typeface="Bradley Hand" pitchFamily="2" charset="77"/>
              </a:rPr>
              <a:t> </a:t>
            </a:r>
            <a:r>
              <a:rPr lang="sv-SE" dirty="0">
                <a:latin typeface="Bradley Hand" pitchFamily="2" charset="77"/>
              </a:rPr>
              <a:t>är :  </a:t>
            </a:r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id="{9979932C-86BA-C642-900C-8E3AD2DD91B0}"/>
              </a:ext>
            </a:extLst>
          </p:cNvPr>
          <p:cNvGrpSpPr/>
          <p:nvPr/>
        </p:nvGrpSpPr>
        <p:grpSpPr>
          <a:xfrm>
            <a:off x="5319960" y="3140991"/>
            <a:ext cx="431528" cy="618654"/>
            <a:chOff x="3753238" y="1858661"/>
            <a:chExt cx="431528" cy="618654"/>
          </a:xfrm>
        </p:grpSpPr>
        <p:sp>
          <p:nvSpPr>
            <p:cNvPr id="27" name="textruta 26">
              <a:extLst>
                <a:ext uri="{FF2B5EF4-FFF2-40B4-BE49-F238E27FC236}">
                  <a16:creationId xmlns:a16="http://schemas.microsoft.com/office/drawing/2014/main" id="{1A2B093E-09AD-474D-8A02-522A7910A876}"/>
                </a:ext>
              </a:extLst>
            </p:cNvPr>
            <p:cNvSpPr txBox="1"/>
            <p:nvPr/>
          </p:nvSpPr>
          <p:spPr>
            <a:xfrm>
              <a:off x="3807224" y="1858661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4</a:t>
              </a:r>
            </a:p>
          </p:txBody>
        </p:sp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5CAE9403-DAC7-D348-843A-4BC85FD8BFB0}"/>
                </a:ext>
              </a:extLst>
            </p:cNvPr>
            <p:cNvSpPr txBox="1"/>
            <p:nvPr/>
          </p:nvSpPr>
          <p:spPr>
            <a:xfrm>
              <a:off x="3753238" y="2107983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  <p:cxnSp>
          <p:nvCxnSpPr>
            <p:cNvPr id="29" name="Rak 28">
              <a:extLst>
                <a:ext uri="{FF2B5EF4-FFF2-40B4-BE49-F238E27FC236}">
                  <a16:creationId xmlns:a16="http://schemas.microsoft.com/office/drawing/2014/main" id="{8358C4E2-199C-3847-9FFC-C72FCB793BBC}"/>
                </a:ext>
              </a:extLst>
            </p:cNvPr>
            <p:cNvCxnSpPr>
              <a:cxnSpLocks/>
            </p:cNvCxnSpPr>
            <p:nvPr/>
          </p:nvCxnSpPr>
          <p:spPr>
            <a:xfrm>
              <a:off x="3831951" y="2166321"/>
              <a:ext cx="24849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 29">
            <a:extLst>
              <a:ext uri="{FF2B5EF4-FFF2-40B4-BE49-F238E27FC236}">
                <a16:creationId xmlns:a16="http://schemas.microsoft.com/office/drawing/2014/main" id="{EFC28D1E-AEBD-5E42-95B4-F1FA1727DCF5}"/>
              </a:ext>
            </a:extLst>
          </p:cNvPr>
          <p:cNvGrpSpPr/>
          <p:nvPr/>
        </p:nvGrpSpPr>
        <p:grpSpPr>
          <a:xfrm>
            <a:off x="5634829" y="3162839"/>
            <a:ext cx="296876" cy="568104"/>
            <a:chOff x="7096157" y="5351695"/>
            <a:chExt cx="296876" cy="568104"/>
          </a:xfrm>
        </p:grpSpPr>
        <p:grpSp>
          <p:nvGrpSpPr>
            <p:cNvPr id="31" name="Grupp 30">
              <a:extLst>
                <a:ext uri="{FF2B5EF4-FFF2-40B4-BE49-F238E27FC236}">
                  <a16:creationId xmlns:a16="http://schemas.microsoft.com/office/drawing/2014/main" id="{C106D9D5-EF84-AD44-A2EB-759AB6E80502}"/>
                </a:ext>
              </a:extLst>
            </p:cNvPr>
            <p:cNvGrpSpPr/>
            <p:nvPr/>
          </p:nvGrpSpPr>
          <p:grpSpPr>
            <a:xfrm>
              <a:off x="7096157" y="5351695"/>
              <a:ext cx="296876" cy="307777"/>
              <a:chOff x="5603012" y="2711710"/>
              <a:chExt cx="296876" cy="307777"/>
            </a:xfrm>
          </p:grpSpPr>
          <p:cxnSp>
            <p:nvCxnSpPr>
              <p:cNvPr id="35" name="Rak 34">
                <a:extLst>
                  <a:ext uri="{FF2B5EF4-FFF2-40B4-BE49-F238E27FC236}">
                    <a16:creationId xmlns:a16="http://schemas.microsoft.com/office/drawing/2014/main" id="{9455C40E-0879-EE42-9682-F571DA5890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32704" y="2788965"/>
                <a:ext cx="60960" cy="15066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ruta 35">
                <a:extLst>
                  <a:ext uri="{FF2B5EF4-FFF2-40B4-BE49-F238E27FC236}">
                    <a16:creationId xmlns:a16="http://schemas.microsoft.com/office/drawing/2014/main" id="{90226F1D-FDFC-1047-8B84-58DE54066FCA}"/>
                  </a:ext>
                </a:extLst>
              </p:cNvPr>
              <p:cNvSpPr txBox="1"/>
              <p:nvPr/>
            </p:nvSpPr>
            <p:spPr>
              <a:xfrm>
                <a:off x="5603012" y="2711710"/>
                <a:ext cx="2968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dirty="0">
                    <a:solidFill>
                      <a:srgbClr val="FF0000"/>
                    </a:solidFill>
                    <a:latin typeface="Bradley Hand" pitchFamily="2" charset="77"/>
                  </a:rPr>
                  <a:t>2</a:t>
                </a:r>
              </a:p>
            </p:txBody>
          </p:sp>
        </p:grpSp>
        <p:grpSp>
          <p:nvGrpSpPr>
            <p:cNvPr id="32" name="Grupp 31">
              <a:extLst>
                <a:ext uri="{FF2B5EF4-FFF2-40B4-BE49-F238E27FC236}">
                  <a16:creationId xmlns:a16="http://schemas.microsoft.com/office/drawing/2014/main" id="{AF73CF3A-2DFF-9B48-8E13-82DDE3C891C6}"/>
                </a:ext>
              </a:extLst>
            </p:cNvPr>
            <p:cNvGrpSpPr/>
            <p:nvPr/>
          </p:nvGrpSpPr>
          <p:grpSpPr>
            <a:xfrm>
              <a:off x="7096157" y="5612022"/>
              <a:ext cx="296876" cy="307777"/>
              <a:chOff x="5603012" y="2711710"/>
              <a:chExt cx="296876" cy="307777"/>
            </a:xfrm>
          </p:grpSpPr>
          <p:cxnSp>
            <p:nvCxnSpPr>
              <p:cNvPr id="33" name="Rak 32">
                <a:extLst>
                  <a:ext uri="{FF2B5EF4-FFF2-40B4-BE49-F238E27FC236}">
                    <a16:creationId xmlns:a16="http://schemas.microsoft.com/office/drawing/2014/main" id="{1952C700-3F0D-8745-8DF2-F7D86316BC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32704" y="2788965"/>
                <a:ext cx="60960" cy="15066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ruta 33">
                <a:extLst>
                  <a:ext uri="{FF2B5EF4-FFF2-40B4-BE49-F238E27FC236}">
                    <a16:creationId xmlns:a16="http://schemas.microsoft.com/office/drawing/2014/main" id="{A7337595-C784-A54C-A3B0-24146F2BEC91}"/>
                  </a:ext>
                </a:extLst>
              </p:cNvPr>
              <p:cNvSpPr txBox="1"/>
              <p:nvPr/>
            </p:nvSpPr>
            <p:spPr>
              <a:xfrm>
                <a:off x="5603012" y="2711710"/>
                <a:ext cx="2968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dirty="0">
                    <a:solidFill>
                      <a:srgbClr val="FF0000"/>
                    </a:solidFill>
                    <a:latin typeface="Bradley Hand" pitchFamily="2" charset="77"/>
                  </a:rPr>
                  <a:t>2</a:t>
                </a:r>
              </a:p>
            </p:txBody>
          </p:sp>
        </p:grpSp>
      </p:grpSp>
      <p:grpSp>
        <p:nvGrpSpPr>
          <p:cNvPr id="37" name="Grupp 36">
            <a:extLst>
              <a:ext uri="{FF2B5EF4-FFF2-40B4-BE49-F238E27FC236}">
                <a16:creationId xmlns:a16="http://schemas.microsoft.com/office/drawing/2014/main" id="{71F010EB-8329-C146-A1D8-CCF601490132}"/>
              </a:ext>
            </a:extLst>
          </p:cNvPr>
          <p:cNvGrpSpPr/>
          <p:nvPr/>
        </p:nvGrpSpPr>
        <p:grpSpPr>
          <a:xfrm>
            <a:off x="5987196" y="3159071"/>
            <a:ext cx="330887" cy="600574"/>
            <a:chOff x="3851916" y="1878817"/>
            <a:chExt cx="330887" cy="600574"/>
          </a:xfrm>
        </p:grpSpPr>
        <p:sp>
          <p:nvSpPr>
            <p:cNvPr id="38" name="textruta 37">
              <a:extLst>
                <a:ext uri="{FF2B5EF4-FFF2-40B4-BE49-F238E27FC236}">
                  <a16:creationId xmlns:a16="http://schemas.microsoft.com/office/drawing/2014/main" id="{ECC66B96-96B4-2F4B-9977-8E9603271026}"/>
                </a:ext>
              </a:extLst>
            </p:cNvPr>
            <p:cNvSpPr txBox="1"/>
            <p:nvPr/>
          </p:nvSpPr>
          <p:spPr>
            <a:xfrm>
              <a:off x="3851916" y="1878817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2</a:t>
              </a:r>
            </a:p>
          </p:txBody>
        </p:sp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BCDBC0EE-3ED5-3D4A-ACC1-9376F056D6A2}"/>
                </a:ext>
              </a:extLst>
            </p:cNvPr>
            <p:cNvSpPr txBox="1"/>
            <p:nvPr/>
          </p:nvSpPr>
          <p:spPr>
            <a:xfrm>
              <a:off x="3857073" y="2110059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5</a:t>
              </a:r>
            </a:p>
          </p:txBody>
        </p:sp>
        <p:cxnSp>
          <p:nvCxnSpPr>
            <p:cNvPr id="40" name="Rak 39">
              <a:extLst>
                <a:ext uri="{FF2B5EF4-FFF2-40B4-BE49-F238E27FC236}">
                  <a16:creationId xmlns:a16="http://schemas.microsoft.com/office/drawing/2014/main" id="{7427CD87-FFED-724D-AC0F-2551C29D6C89}"/>
                </a:ext>
              </a:extLst>
            </p:cNvPr>
            <p:cNvCxnSpPr>
              <a:cxnSpLocks/>
            </p:cNvCxnSpPr>
            <p:nvPr/>
          </p:nvCxnSpPr>
          <p:spPr>
            <a:xfrm>
              <a:off x="3905385" y="2168397"/>
              <a:ext cx="201126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ruta 40">
            <a:extLst>
              <a:ext uri="{FF2B5EF4-FFF2-40B4-BE49-F238E27FC236}">
                <a16:creationId xmlns:a16="http://schemas.microsoft.com/office/drawing/2014/main" id="{73DDFAF4-9F76-814A-B701-658F4FF051E1}"/>
              </a:ext>
            </a:extLst>
          </p:cNvPr>
          <p:cNvSpPr txBox="1"/>
          <p:nvPr/>
        </p:nvSpPr>
        <p:spPr>
          <a:xfrm>
            <a:off x="5763530" y="32409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=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D3B67F6B-C087-2F4F-8212-813400FA24AD}"/>
              </a:ext>
            </a:extLst>
          </p:cNvPr>
          <p:cNvSpPr/>
          <p:nvPr/>
        </p:nvSpPr>
        <p:spPr>
          <a:xfrm>
            <a:off x="3531805" y="2179814"/>
            <a:ext cx="201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Kortaste sidan :  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63953490-2029-AF40-B957-CC540F71872E}"/>
              </a:ext>
            </a:extLst>
          </p:cNvPr>
          <p:cNvSpPr/>
          <p:nvPr/>
        </p:nvSpPr>
        <p:spPr>
          <a:xfrm>
            <a:off x="5268031" y="2180279"/>
            <a:ext cx="808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4 cm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19D35998-DC46-CB42-BBC9-753040FC380C}"/>
              </a:ext>
            </a:extLst>
          </p:cNvPr>
          <p:cNvSpPr/>
          <p:nvPr/>
        </p:nvSpPr>
        <p:spPr>
          <a:xfrm>
            <a:off x="3513945" y="2620211"/>
            <a:ext cx="201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Längsta sidan :  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B68AF896-4595-C54B-AD4F-C46210C96AAC}"/>
              </a:ext>
            </a:extLst>
          </p:cNvPr>
          <p:cNvSpPr/>
          <p:nvPr/>
        </p:nvSpPr>
        <p:spPr>
          <a:xfrm>
            <a:off x="5283411" y="2623904"/>
            <a:ext cx="808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10 cm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A912E51B-D3DF-EA43-AC0C-62CAABFD414A}"/>
              </a:ext>
            </a:extLst>
          </p:cNvPr>
          <p:cNvSpPr/>
          <p:nvPr/>
        </p:nvSpPr>
        <p:spPr>
          <a:xfrm>
            <a:off x="2286593" y="4588117"/>
            <a:ext cx="7508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u="sng" dirty="0">
                <a:latin typeface="Bradley Hand" pitchFamily="2" charset="77"/>
              </a:rPr>
              <a:t>Svar</a:t>
            </a:r>
            <a:r>
              <a:rPr lang="sv-SE" dirty="0">
                <a:latin typeface="Bradley Hand" pitchFamily="2" charset="77"/>
              </a:rPr>
              <a:t>:  Proportionen mellan kortaste och längsta sidan är 2 :  5. 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6FFDAF55-DB6B-FA44-86A2-BFBC9B5A1695}"/>
              </a:ext>
            </a:extLst>
          </p:cNvPr>
          <p:cNvSpPr txBox="1"/>
          <p:nvPr/>
        </p:nvSpPr>
        <p:spPr>
          <a:xfrm>
            <a:off x="6221176" y="3240094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=</a:t>
            </a:r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11B0DCAF-16FB-6C44-8DCE-0FB68D17F4DC}"/>
              </a:ext>
            </a:extLst>
          </p:cNvPr>
          <p:cNvSpPr txBox="1"/>
          <p:nvPr/>
        </p:nvSpPr>
        <p:spPr>
          <a:xfrm>
            <a:off x="6466562" y="3238500"/>
            <a:ext cx="716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2 : 5</a:t>
            </a:r>
          </a:p>
        </p:txBody>
      </p:sp>
    </p:spTree>
    <p:extLst>
      <p:ext uri="{BB962C8B-B14F-4D97-AF65-F5344CB8AC3E}">
        <p14:creationId xmlns:p14="http://schemas.microsoft.com/office/powerpoint/2010/main" val="15209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5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ktangel 41">
            <a:extLst>
              <a:ext uri="{FF2B5EF4-FFF2-40B4-BE49-F238E27FC236}">
                <a16:creationId xmlns:a16="http://schemas.microsoft.com/office/drawing/2014/main" id="{D3B67F6B-C087-2F4F-8212-813400FA24AD}"/>
              </a:ext>
            </a:extLst>
          </p:cNvPr>
          <p:cNvSpPr/>
          <p:nvPr/>
        </p:nvSpPr>
        <p:spPr>
          <a:xfrm>
            <a:off x="2919324" y="1412489"/>
            <a:ext cx="6345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Antag 25 · x som svarade ”ja” och 2 · x  som svarade ”nej”.    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1115D7F2-D36E-144B-B728-4AB23EF5A91E}"/>
              </a:ext>
            </a:extLst>
          </p:cNvPr>
          <p:cNvSpPr/>
          <p:nvPr/>
        </p:nvSpPr>
        <p:spPr>
          <a:xfrm>
            <a:off x="4945199" y="2057634"/>
            <a:ext cx="2698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25</a:t>
            </a:r>
            <a:r>
              <a:rPr lang="sv-SE" i="1" dirty="0">
                <a:latin typeface="Bradley Hand" pitchFamily="2" charset="77"/>
              </a:rPr>
              <a:t>x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2</a:t>
            </a:r>
            <a:r>
              <a:rPr lang="sv-SE" i="1" dirty="0">
                <a:latin typeface="Bradley Hand" pitchFamily="2" charset="77"/>
              </a:rPr>
              <a:t>x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486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0B5C2551-6F1B-7846-B6D3-D0C0C71CE163}"/>
              </a:ext>
            </a:extLst>
          </p:cNvPr>
          <p:cNvSpPr/>
          <p:nvPr/>
        </p:nvSpPr>
        <p:spPr>
          <a:xfrm>
            <a:off x="5414248" y="2514610"/>
            <a:ext cx="2432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27</a:t>
            </a:r>
            <a:r>
              <a:rPr lang="sv-SE" i="1" dirty="0">
                <a:latin typeface="Bradley Hand" pitchFamily="2" charset="77"/>
              </a:rPr>
              <a:t>x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486</a:t>
            </a:r>
          </a:p>
        </p:txBody>
      </p:sp>
      <p:grpSp>
        <p:nvGrpSpPr>
          <p:cNvPr id="53" name="Grupp 52">
            <a:extLst>
              <a:ext uri="{FF2B5EF4-FFF2-40B4-BE49-F238E27FC236}">
                <a16:creationId xmlns:a16="http://schemas.microsoft.com/office/drawing/2014/main" id="{2740F973-1F24-2644-B62A-CF0318B4B650}"/>
              </a:ext>
            </a:extLst>
          </p:cNvPr>
          <p:cNvGrpSpPr/>
          <p:nvPr/>
        </p:nvGrpSpPr>
        <p:grpSpPr>
          <a:xfrm>
            <a:off x="5378997" y="2957420"/>
            <a:ext cx="1333915" cy="635481"/>
            <a:chOff x="2782093" y="4415319"/>
            <a:chExt cx="1152821" cy="635481"/>
          </a:xfrm>
        </p:grpSpPr>
        <p:grpSp>
          <p:nvGrpSpPr>
            <p:cNvPr id="54" name="Grupp 53">
              <a:extLst>
                <a:ext uri="{FF2B5EF4-FFF2-40B4-BE49-F238E27FC236}">
                  <a16:creationId xmlns:a16="http://schemas.microsoft.com/office/drawing/2014/main" id="{9086BC94-F52B-4545-A7D8-ADAED4F1DCBE}"/>
                </a:ext>
              </a:extLst>
            </p:cNvPr>
            <p:cNvGrpSpPr/>
            <p:nvPr/>
          </p:nvGrpSpPr>
          <p:grpSpPr>
            <a:xfrm>
              <a:off x="2782093" y="4415319"/>
              <a:ext cx="1152821" cy="635481"/>
              <a:chOff x="5066739" y="3607796"/>
              <a:chExt cx="1152821" cy="635481"/>
            </a:xfrm>
          </p:grpSpPr>
          <p:grpSp>
            <p:nvGrpSpPr>
              <p:cNvPr id="57" name="Grupp 56">
                <a:extLst>
                  <a:ext uri="{FF2B5EF4-FFF2-40B4-BE49-F238E27FC236}">
                    <a16:creationId xmlns:a16="http://schemas.microsoft.com/office/drawing/2014/main" id="{C1637D07-B791-F640-B1DE-C49065E0C534}"/>
                  </a:ext>
                </a:extLst>
              </p:cNvPr>
              <p:cNvGrpSpPr/>
              <p:nvPr/>
            </p:nvGrpSpPr>
            <p:grpSpPr>
              <a:xfrm>
                <a:off x="5066739" y="3607796"/>
                <a:ext cx="847086" cy="635481"/>
                <a:chOff x="920305" y="2962234"/>
                <a:chExt cx="847086" cy="635481"/>
              </a:xfrm>
            </p:grpSpPr>
            <p:grpSp>
              <p:nvGrpSpPr>
                <p:cNvPr id="59" name="Grupp 58">
                  <a:extLst>
                    <a:ext uri="{FF2B5EF4-FFF2-40B4-BE49-F238E27FC236}">
                      <a16:creationId xmlns:a16="http://schemas.microsoft.com/office/drawing/2014/main" id="{6B629FA3-B758-3D49-839A-1D216894D3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20305" y="2962234"/>
                  <a:ext cx="566896" cy="635481"/>
                  <a:chOff x="3645842" y="1900548"/>
                  <a:chExt cx="566896" cy="635661"/>
                </a:xfrm>
              </p:grpSpPr>
              <p:sp>
                <p:nvSpPr>
                  <p:cNvPr id="61" name="textruta 8">
                    <a:extLst>
                      <a:ext uri="{FF2B5EF4-FFF2-40B4-BE49-F238E27FC236}">
                        <a16:creationId xmlns:a16="http://schemas.microsoft.com/office/drawing/2014/main" id="{CC8AE7BC-8FB7-F24A-B65A-1CA6563BFE1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45842" y="1900548"/>
                    <a:ext cx="566896" cy="3694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" pitchFamily="2" charset="77"/>
                        <a:cs typeface="Bradley Hand Bold"/>
                      </a:rPr>
                      <a:t> 27</a:t>
                    </a:r>
                    <a:r>
                      <a:rPr lang="sv-SE" sz="1800" i="1" dirty="0">
                        <a:latin typeface="Bradley Hand" pitchFamily="2" charset="77"/>
                        <a:cs typeface="Bradley Hand Bold"/>
                      </a:rPr>
                      <a:t>x</a:t>
                    </a:r>
                  </a:p>
                </p:txBody>
              </p:sp>
              <p:sp>
                <p:nvSpPr>
                  <p:cNvPr id="62" name="textruta 9">
                    <a:extLst>
                      <a:ext uri="{FF2B5EF4-FFF2-40B4-BE49-F238E27FC236}">
                        <a16:creationId xmlns:a16="http://schemas.microsoft.com/office/drawing/2014/main" id="{59D669D5-35A9-4548-8F62-FCA4E22BC07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29690" y="2166772"/>
                    <a:ext cx="420046" cy="3694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solidFill>
                          <a:srgbClr val="C00000"/>
                        </a:solidFill>
                        <a:latin typeface="Bradley Hand" pitchFamily="2" charset="77"/>
                        <a:cs typeface="Bradley Hand Bold"/>
                      </a:rPr>
                      <a:t>27</a:t>
                    </a:r>
                  </a:p>
                </p:txBody>
              </p:sp>
              <p:cxnSp>
                <p:nvCxnSpPr>
                  <p:cNvPr id="63" name="Rak 62">
                    <a:extLst>
                      <a:ext uri="{FF2B5EF4-FFF2-40B4-BE49-F238E27FC236}">
                        <a16:creationId xmlns:a16="http://schemas.microsoft.com/office/drawing/2014/main" id="{B82EA433-4D37-2545-8576-5B457AAD926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815931" y="2203777"/>
                    <a:ext cx="298484" cy="1"/>
                  </a:xfrm>
                  <a:prstGeom prst="line">
                    <a:avLst/>
                  </a:prstGeom>
                  <a:ln w="9525" cmpd="sng">
                    <a:solidFill>
                      <a:srgbClr val="C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" name="textruta 59">
                  <a:extLst>
                    <a:ext uri="{FF2B5EF4-FFF2-40B4-BE49-F238E27FC236}">
                      <a16:creationId xmlns:a16="http://schemas.microsoft.com/office/drawing/2014/main" id="{FAD8E5BA-369A-FE4D-B986-F455A14FB62A}"/>
                    </a:ext>
                  </a:extLst>
                </p:cNvPr>
                <p:cNvSpPr txBox="1"/>
                <p:nvPr/>
              </p:nvSpPr>
              <p:spPr>
                <a:xfrm>
                  <a:off x="1326997" y="3084382"/>
                  <a:ext cx="440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  <a:cs typeface="Bradley Hand Bold"/>
                    </a:rPr>
                    <a:t> </a:t>
                  </a:r>
                  <a:r>
                    <a:rPr lang="sv-SE" dirty="0"/>
                    <a:t>=</a:t>
                  </a:r>
                  <a:endParaRPr lang="sv-SE" dirty="0">
                    <a:latin typeface="Bradley Hand" pitchFamily="2" charset="77"/>
                    <a:cs typeface="Bradley Hand Bold"/>
                  </a:endParaRPr>
                </a:p>
              </p:txBody>
            </p:sp>
          </p:grpSp>
          <p:sp>
            <p:nvSpPr>
              <p:cNvPr id="58" name="textruta 9">
                <a:extLst>
                  <a:ext uri="{FF2B5EF4-FFF2-40B4-BE49-F238E27FC236}">
                    <a16:creationId xmlns:a16="http://schemas.microsoft.com/office/drawing/2014/main" id="{3CE7BFA4-4935-3047-AB29-E1E3A7C115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21553" y="3621062"/>
                <a:ext cx="59800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 486</a:t>
                </a:r>
              </a:p>
            </p:txBody>
          </p:sp>
        </p:grpSp>
        <p:sp>
          <p:nvSpPr>
            <p:cNvPr id="55" name="textruta 9">
              <a:extLst>
                <a:ext uri="{FF2B5EF4-FFF2-40B4-BE49-F238E27FC236}">
                  <a16:creationId xmlns:a16="http://schemas.microsoft.com/office/drawing/2014/main" id="{45ABEE2E-E970-724A-849E-100817932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4899" y="4663479"/>
              <a:ext cx="4200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solidFill>
                    <a:srgbClr val="C00000"/>
                  </a:solidFill>
                  <a:latin typeface="Bradley Hand" pitchFamily="2" charset="77"/>
                  <a:cs typeface="Bradley Hand Bold"/>
                </a:rPr>
                <a:t>27</a:t>
              </a:r>
            </a:p>
          </p:txBody>
        </p:sp>
        <p:cxnSp>
          <p:nvCxnSpPr>
            <p:cNvPr id="56" name="Rak 55">
              <a:extLst>
                <a:ext uri="{FF2B5EF4-FFF2-40B4-BE49-F238E27FC236}">
                  <a16:creationId xmlns:a16="http://schemas.microsoft.com/office/drawing/2014/main" id="{9B767E76-0ABE-5048-BC3C-E3E7E020F47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56936" y="4718469"/>
              <a:ext cx="406667" cy="0"/>
            </a:xfrm>
            <a:prstGeom prst="line">
              <a:avLst/>
            </a:prstGeom>
            <a:ln w="9525" cmpd="sng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ktangel 63">
            <a:extLst>
              <a:ext uri="{FF2B5EF4-FFF2-40B4-BE49-F238E27FC236}">
                <a16:creationId xmlns:a16="http://schemas.microsoft.com/office/drawing/2014/main" id="{FCDA8648-5266-BE4C-A692-2BC3A8E05CEE}"/>
              </a:ext>
            </a:extLst>
          </p:cNvPr>
          <p:cNvSpPr/>
          <p:nvPr/>
        </p:nvSpPr>
        <p:spPr>
          <a:xfrm>
            <a:off x="5706971" y="3557782"/>
            <a:ext cx="1298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latin typeface="Bradley Hand" pitchFamily="2" charset="77"/>
              </a:rPr>
              <a:t>x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18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C4B870BC-0568-8E40-82A5-DB27B8C70ACC}"/>
              </a:ext>
            </a:extLst>
          </p:cNvPr>
          <p:cNvSpPr/>
          <p:nvPr/>
        </p:nvSpPr>
        <p:spPr>
          <a:xfrm>
            <a:off x="3583329" y="4161943"/>
            <a:ext cx="2661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Antal som svarade ”ja”: 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21EE215F-B3ED-4344-941E-777AAC9E1256}"/>
              </a:ext>
            </a:extLst>
          </p:cNvPr>
          <p:cNvSpPr/>
          <p:nvPr/>
        </p:nvSpPr>
        <p:spPr>
          <a:xfrm>
            <a:off x="6034946" y="4146975"/>
            <a:ext cx="2432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25 · 18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450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76F6403B-450C-554E-9B4B-4D0FD71C9298}"/>
              </a:ext>
            </a:extLst>
          </p:cNvPr>
          <p:cNvSpPr/>
          <p:nvPr/>
        </p:nvSpPr>
        <p:spPr>
          <a:xfrm>
            <a:off x="3449448" y="4537982"/>
            <a:ext cx="2960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Antal som svarade ”nej”: 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0C8F1347-531B-FF4B-965A-17F06FBB7E5F}"/>
              </a:ext>
            </a:extLst>
          </p:cNvPr>
          <p:cNvSpPr/>
          <p:nvPr/>
        </p:nvSpPr>
        <p:spPr>
          <a:xfrm>
            <a:off x="6037094" y="4537982"/>
            <a:ext cx="1471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2 · 18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 36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ABC876F9-1A4E-A74E-AB6B-99879F22F8D0}"/>
              </a:ext>
            </a:extLst>
          </p:cNvPr>
          <p:cNvGrpSpPr/>
          <p:nvPr/>
        </p:nvGrpSpPr>
        <p:grpSpPr>
          <a:xfrm>
            <a:off x="362746" y="277351"/>
            <a:ext cx="1422609" cy="478098"/>
            <a:chOff x="362746" y="277351"/>
            <a:chExt cx="1422609" cy="478098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2414751C-7570-534F-A420-6B3B1ACAABD1}"/>
                </a:ext>
              </a:extLst>
            </p:cNvPr>
            <p:cNvSpPr/>
            <p:nvPr/>
          </p:nvSpPr>
          <p:spPr>
            <a:xfrm>
              <a:off x="694735" y="316345"/>
              <a:ext cx="109062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000" b="1" dirty="0"/>
                <a:t>Exempel</a:t>
              </a:r>
              <a:endParaRPr lang="sv-SE" sz="2000" b="1" dirty="0">
                <a:effectLst/>
              </a:endParaRPr>
            </a:p>
          </p:txBody>
        </p:sp>
        <p:pic>
          <p:nvPicPr>
            <p:cNvPr id="69" name="Bildobjekt 68">
              <a:extLst>
                <a:ext uri="{FF2B5EF4-FFF2-40B4-BE49-F238E27FC236}">
                  <a16:creationId xmlns:a16="http://schemas.microsoft.com/office/drawing/2014/main" id="{F7CA157C-7095-C34A-8FE8-C4E71DECC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2746" y="277351"/>
              <a:ext cx="365693" cy="478098"/>
            </a:xfrm>
            <a:prstGeom prst="rect">
              <a:avLst/>
            </a:prstGeom>
          </p:spPr>
        </p:pic>
      </p:grpSp>
      <p:sp>
        <p:nvSpPr>
          <p:cNvPr id="70" name="Rektangel 69">
            <a:extLst>
              <a:ext uri="{FF2B5EF4-FFF2-40B4-BE49-F238E27FC236}">
                <a16:creationId xmlns:a16="http://schemas.microsoft.com/office/drawing/2014/main" id="{5E786701-D9FE-3C41-8465-B38B84265541}"/>
              </a:ext>
            </a:extLst>
          </p:cNvPr>
          <p:cNvSpPr/>
          <p:nvPr/>
        </p:nvSpPr>
        <p:spPr>
          <a:xfrm>
            <a:off x="3449448" y="5622434"/>
            <a:ext cx="5392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u="sng" dirty="0">
                <a:latin typeface="Bradley Hand" pitchFamily="2" charset="77"/>
              </a:rPr>
              <a:t>Svar</a:t>
            </a:r>
            <a:r>
              <a:rPr lang="sv-SE" dirty="0">
                <a:latin typeface="Bradley Hand" pitchFamily="2" charset="77"/>
              </a:rPr>
              <a:t>:  Antalet ”ja” var 450 och antalet ”nej” var 36.  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E684E1BF-FDC1-C741-AA12-65815A4B0651}"/>
              </a:ext>
            </a:extLst>
          </p:cNvPr>
          <p:cNvGrpSpPr/>
          <p:nvPr/>
        </p:nvGrpSpPr>
        <p:grpSpPr>
          <a:xfrm>
            <a:off x="2083640" y="316345"/>
            <a:ext cx="9931278" cy="2183704"/>
            <a:chOff x="2083640" y="316345"/>
            <a:chExt cx="9931278" cy="2183704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B3E42F05-5C3C-114A-B2C0-751C5AD6C876}"/>
                </a:ext>
              </a:extLst>
            </p:cNvPr>
            <p:cNvSpPr/>
            <p:nvPr/>
          </p:nvSpPr>
          <p:spPr>
            <a:xfrm>
              <a:off x="2083640" y="316345"/>
              <a:ext cx="94824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Vid en undersökning svarade 486 personer på om de tror att det finns liv på andra planeter. Proportionen mellan svaren ”ja” och ”nej” var 25 : 2. Hur många svarade ”ja” respektive ”nej”? </a:t>
              </a:r>
            </a:p>
          </p:txBody>
        </p:sp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CC46F21C-3058-394C-B19D-EF1752DE9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09526" y="1059319"/>
              <a:ext cx="2605392" cy="144073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782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1" grpId="0"/>
      <p:bldP spid="52" grpId="0"/>
      <p:bldP spid="64" grpId="0"/>
      <p:bldP spid="65" grpId="0"/>
      <p:bldP spid="66" grpId="0"/>
      <p:bldP spid="67" grpId="0"/>
      <p:bldP spid="68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3E42F05-5C3C-114A-B2C0-751C5AD6C876}"/>
              </a:ext>
            </a:extLst>
          </p:cNvPr>
          <p:cNvSpPr/>
          <p:nvPr/>
        </p:nvSpPr>
        <p:spPr>
          <a:xfrm>
            <a:off x="2098709" y="372848"/>
            <a:ext cx="9482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Tre tal förhåller sig som 2 : 5 : 7. Det mellersta talet är 75. Vilka är de andra två talen? 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D3B67F6B-C087-2F4F-8212-813400FA24AD}"/>
              </a:ext>
            </a:extLst>
          </p:cNvPr>
          <p:cNvSpPr/>
          <p:nvPr/>
        </p:nvSpPr>
        <p:spPr>
          <a:xfrm>
            <a:off x="3697342" y="1217512"/>
            <a:ext cx="6345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Antag de tre talen är 2x, 5x och 7x  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1115D7F2-D36E-144B-B728-4AB23EF5A91E}"/>
              </a:ext>
            </a:extLst>
          </p:cNvPr>
          <p:cNvSpPr/>
          <p:nvPr/>
        </p:nvSpPr>
        <p:spPr>
          <a:xfrm>
            <a:off x="5012497" y="1899063"/>
            <a:ext cx="2698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5</a:t>
            </a:r>
            <a:r>
              <a:rPr lang="sv-SE" i="1" dirty="0">
                <a:latin typeface="Bradley Hand" pitchFamily="2" charset="77"/>
              </a:rPr>
              <a:t>x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75</a:t>
            </a:r>
          </a:p>
        </p:txBody>
      </p:sp>
      <p:grpSp>
        <p:nvGrpSpPr>
          <p:cNvPr id="53" name="Grupp 52">
            <a:extLst>
              <a:ext uri="{FF2B5EF4-FFF2-40B4-BE49-F238E27FC236}">
                <a16:creationId xmlns:a16="http://schemas.microsoft.com/office/drawing/2014/main" id="{2740F973-1F24-2644-B62A-CF0318B4B650}"/>
              </a:ext>
            </a:extLst>
          </p:cNvPr>
          <p:cNvGrpSpPr/>
          <p:nvPr/>
        </p:nvGrpSpPr>
        <p:grpSpPr>
          <a:xfrm>
            <a:off x="4872522" y="2412368"/>
            <a:ext cx="1347861" cy="634245"/>
            <a:chOff x="2851783" y="4404362"/>
            <a:chExt cx="1164873" cy="634245"/>
          </a:xfrm>
        </p:grpSpPr>
        <p:grpSp>
          <p:nvGrpSpPr>
            <p:cNvPr id="54" name="Grupp 53">
              <a:extLst>
                <a:ext uri="{FF2B5EF4-FFF2-40B4-BE49-F238E27FC236}">
                  <a16:creationId xmlns:a16="http://schemas.microsoft.com/office/drawing/2014/main" id="{9086BC94-F52B-4545-A7D8-ADAED4F1DCBE}"/>
                </a:ext>
              </a:extLst>
            </p:cNvPr>
            <p:cNvGrpSpPr/>
            <p:nvPr/>
          </p:nvGrpSpPr>
          <p:grpSpPr>
            <a:xfrm>
              <a:off x="2851783" y="4404362"/>
              <a:ext cx="1164873" cy="634244"/>
              <a:chOff x="5136429" y="3596839"/>
              <a:chExt cx="1164873" cy="634244"/>
            </a:xfrm>
          </p:grpSpPr>
          <p:grpSp>
            <p:nvGrpSpPr>
              <p:cNvPr id="57" name="Grupp 56">
                <a:extLst>
                  <a:ext uri="{FF2B5EF4-FFF2-40B4-BE49-F238E27FC236}">
                    <a16:creationId xmlns:a16="http://schemas.microsoft.com/office/drawing/2014/main" id="{C1637D07-B791-F640-B1DE-C49065E0C534}"/>
                  </a:ext>
                </a:extLst>
              </p:cNvPr>
              <p:cNvGrpSpPr/>
              <p:nvPr/>
            </p:nvGrpSpPr>
            <p:grpSpPr>
              <a:xfrm>
                <a:off x="5136429" y="3596839"/>
                <a:ext cx="777396" cy="634244"/>
                <a:chOff x="989995" y="2951277"/>
                <a:chExt cx="777396" cy="634244"/>
              </a:xfrm>
            </p:grpSpPr>
            <p:grpSp>
              <p:nvGrpSpPr>
                <p:cNvPr id="59" name="Grupp 58">
                  <a:extLst>
                    <a:ext uri="{FF2B5EF4-FFF2-40B4-BE49-F238E27FC236}">
                      <a16:creationId xmlns:a16="http://schemas.microsoft.com/office/drawing/2014/main" id="{6B629FA3-B758-3D49-839A-1D216894D3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89995" y="2951277"/>
                  <a:ext cx="428359" cy="634244"/>
                  <a:chOff x="3715532" y="1889589"/>
                  <a:chExt cx="428359" cy="634424"/>
                </a:xfrm>
              </p:grpSpPr>
              <p:sp>
                <p:nvSpPr>
                  <p:cNvPr id="61" name="textruta 8">
                    <a:extLst>
                      <a:ext uri="{FF2B5EF4-FFF2-40B4-BE49-F238E27FC236}">
                        <a16:creationId xmlns:a16="http://schemas.microsoft.com/office/drawing/2014/main" id="{CC8AE7BC-8FB7-F24A-B65A-1CA6563BFE1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5532" y="1889589"/>
                    <a:ext cx="428359" cy="3694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" pitchFamily="2" charset="77"/>
                        <a:cs typeface="Bradley Hand Bold"/>
                      </a:rPr>
                      <a:t> 5</a:t>
                    </a:r>
                    <a:r>
                      <a:rPr lang="sv-SE" sz="1800" i="1" dirty="0">
                        <a:latin typeface="Bradley Hand" pitchFamily="2" charset="77"/>
                        <a:cs typeface="Bradley Hand Bold"/>
                      </a:rPr>
                      <a:t>x</a:t>
                    </a:r>
                  </a:p>
                </p:txBody>
              </p:sp>
              <p:sp>
                <p:nvSpPr>
                  <p:cNvPr id="62" name="textruta 9">
                    <a:extLst>
                      <a:ext uri="{FF2B5EF4-FFF2-40B4-BE49-F238E27FC236}">
                        <a16:creationId xmlns:a16="http://schemas.microsoft.com/office/drawing/2014/main" id="{59D669D5-35A9-4548-8F62-FCA4E22BC07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3611" y="2154576"/>
                    <a:ext cx="281509" cy="3694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solidFill>
                          <a:srgbClr val="C00000"/>
                        </a:solidFill>
                        <a:latin typeface="Bradley Hand" pitchFamily="2" charset="77"/>
                        <a:cs typeface="Bradley Hand Bold"/>
                      </a:rPr>
                      <a:t>5</a:t>
                    </a:r>
                  </a:p>
                </p:txBody>
              </p:sp>
              <p:cxnSp>
                <p:nvCxnSpPr>
                  <p:cNvPr id="63" name="Rak 62">
                    <a:extLst>
                      <a:ext uri="{FF2B5EF4-FFF2-40B4-BE49-F238E27FC236}">
                        <a16:creationId xmlns:a16="http://schemas.microsoft.com/office/drawing/2014/main" id="{B82EA433-4D37-2545-8576-5B457AAD926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815931" y="2203777"/>
                    <a:ext cx="298484" cy="1"/>
                  </a:xfrm>
                  <a:prstGeom prst="line">
                    <a:avLst/>
                  </a:prstGeom>
                  <a:ln w="9525" cmpd="sng">
                    <a:solidFill>
                      <a:srgbClr val="C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" name="textruta 59">
                  <a:extLst>
                    <a:ext uri="{FF2B5EF4-FFF2-40B4-BE49-F238E27FC236}">
                      <a16:creationId xmlns:a16="http://schemas.microsoft.com/office/drawing/2014/main" id="{FAD8E5BA-369A-FE4D-B986-F455A14FB62A}"/>
                    </a:ext>
                  </a:extLst>
                </p:cNvPr>
                <p:cNvSpPr txBox="1"/>
                <p:nvPr/>
              </p:nvSpPr>
              <p:spPr>
                <a:xfrm>
                  <a:off x="1326997" y="3084382"/>
                  <a:ext cx="440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  <a:cs typeface="Bradley Hand Bold"/>
                    </a:rPr>
                    <a:t> </a:t>
                  </a:r>
                  <a:r>
                    <a:rPr lang="sv-SE" dirty="0"/>
                    <a:t>=</a:t>
                  </a:r>
                  <a:endParaRPr lang="sv-SE" dirty="0">
                    <a:latin typeface="Bradley Hand" pitchFamily="2" charset="77"/>
                    <a:cs typeface="Bradley Hand Bold"/>
                  </a:endParaRPr>
                </a:p>
              </p:txBody>
            </p:sp>
          </p:grpSp>
          <p:sp>
            <p:nvSpPr>
              <p:cNvPr id="58" name="textruta 9">
                <a:extLst>
                  <a:ext uri="{FF2B5EF4-FFF2-40B4-BE49-F238E27FC236}">
                    <a16:creationId xmlns:a16="http://schemas.microsoft.com/office/drawing/2014/main" id="{3CE7BFA4-4935-3047-AB29-E1E3A7C115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3295" y="3596840"/>
                <a:ext cx="59800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 75</a:t>
                </a:r>
              </a:p>
            </p:txBody>
          </p:sp>
        </p:grpSp>
        <p:sp>
          <p:nvSpPr>
            <p:cNvPr id="55" name="textruta 9">
              <a:extLst>
                <a:ext uri="{FF2B5EF4-FFF2-40B4-BE49-F238E27FC236}">
                  <a16:creationId xmlns:a16="http://schemas.microsoft.com/office/drawing/2014/main" id="{45ABEE2E-E970-724A-849E-100817932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037" y="4669275"/>
              <a:ext cx="2815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solidFill>
                    <a:srgbClr val="C00000"/>
                  </a:solidFill>
                  <a:latin typeface="Bradley Hand" pitchFamily="2" charset="77"/>
                  <a:cs typeface="Bradley Hand Bold"/>
                </a:rPr>
                <a:t>5</a:t>
              </a:r>
            </a:p>
          </p:txBody>
        </p:sp>
        <p:cxnSp>
          <p:nvCxnSpPr>
            <p:cNvPr id="56" name="Rak 55">
              <a:extLst>
                <a:ext uri="{FF2B5EF4-FFF2-40B4-BE49-F238E27FC236}">
                  <a16:creationId xmlns:a16="http://schemas.microsoft.com/office/drawing/2014/main" id="{9B767E76-0ABE-5048-BC3C-E3E7E020F47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56936" y="4718469"/>
              <a:ext cx="406667" cy="0"/>
            </a:xfrm>
            <a:prstGeom prst="line">
              <a:avLst/>
            </a:prstGeom>
            <a:ln w="9525" cmpd="sng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ktangel 63">
            <a:extLst>
              <a:ext uri="{FF2B5EF4-FFF2-40B4-BE49-F238E27FC236}">
                <a16:creationId xmlns:a16="http://schemas.microsoft.com/office/drawing/2014/main" id="{FCDA8648-5266-BE4C-A692-2BC3A8E05CEE}"/>
              </a:ext>
            </a:extLst>
          </p:cNvPr>
          <p:cNvSpPr/>
          <p:nvPr/>
        </p:nvSpPr>
        <p:spPr>
          <a:xfrm>
            <a:off x="5161378" y="3019398"/>
            <a:ext cx="1298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latin typeface="Bradley Hand" pitchFamily="2" charset="77"/>
              </a:rPr>
              <a:t>x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15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C4B870BC-0568-8E40-82A5-DB27B8C70ACC}"/>
              </a:ext>
            </a:extLst>
          </p:cNvPr>
          <p:cNvSpPr/>
          <p:nvPr/>
        </p:nvSpPr>
        <p:spPr>
          <a:xfrm>
            <a:off x="4314878" y="3706610"/>
            <a:ext cx="1395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Första talet: 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21EE215F-B3ED-4344-941E-777AAC9E1256}"/>
              </a:ext>
            </a:extLst>
          </p:cNvPr>
          <p:cNvSpPr/>
          <p:nvPr/>
        </p:nvSpPr>
        <p:spPr>
          <a:xfrm>
            <a:off x="5623765" y="3696104"/>
            <a:ext cx="2432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2 · 15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30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76F6403B-450C-554E-9B4B-4D0FD71C9298}"/>
              </a:ext>
            </a:extLst>
          </p:cNvPr>
          <p:cNvSpPr/>
          <p:nvPr/>
        </p:nvSpPr>
        <p:spPr>
          <a:xfrm>
            <a:off x="4314878" y="4098280"/>
            <a:ext cx="1471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Tredje talet: 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0C8F1347-531B-FF4B-965A-17F06FBB7E5F}"/>
              </a:ext>
            </a:extLst>
          </p:cNvPr>
          <p:cNvSpPr/>
          <p:nvPr/>
        </p:nvSpPr>
        <p:spPr>
          <a:xfrm>
            <a:off x="5625913" y="4087111"/>
            <a:ext cx="1471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7 · 15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105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2414751C-7570-534F-A420-6B3B1ACAABD1}"/>
              </a:ext>
            </a:extLst>
          </p:cNvPr>
          <p:cNvSpPr/>
          <p:nvPr/>
        </p:nvSpPr>
        <p:spPr>
          <a:xfrm>
            <a:off x="694735" y="316345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/>
              <a:t>Exempel</a:t>
            </a:r>
            <a:endParaRPr lang="sv-SE" sz="2000" b="1" dirty="0">
              <a:effectLst/>
            </a:endParaRP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5E786701-D9FE-3C41-8465-B38B84265541}"/>
              </a:ext>
            </a:extLst>
          </p:cNvPr>
          <p:cNvSpPr/>
          <p:nvPr/>
        </p:nvSpPr>
        <p:spPr>
          <a:xfrm>
            <a:off x="3399526" y="5271156"/>
            <a:ext cx="5392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u="sng" dirty="0">
                <a:latin typeface="Bradley Hand" pitchFamily="2" charset="77"/>
              </a:rPr>
              <a:t>Svar</a:t>
            </a:r>
            <a:r>
              <a:rPr lang="sv-SE" dirty="0">
                <a:latin typeface="Bradley Hand" pitchFamily="2" charset="77"/>
              </a:rPr>
              <a:t>:  De andra två talen är 30 och 105.  </a:t>
            </a:r>
          </a:p>
        </p:txBody>
      </p:sp>
    </p:spTree>
    <p:extLst>
      <p:ext uri="{BB962C8B-B14F-4D97-AF65-F5344CB8AC3E}">
        <p14:creationId xmlns:p14="http://schemas.microsoft.com/office/powerpoint/2010/main" val="363676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2" grpId="0"/>
      <p:bldP spid="51" grpId="0"/>
      <p:bldP spid="64" grpId="0"/>
      <p:bldP spid="65" grpId="0"/>
      <p:bldP spid="66" grpId="0"/>
      <p:bldP spid="67" grpId="0"/>
      <p:bldP spid="68" grpId="0"/>
      <p:bldP spid="70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3382</TotalTime>
  <Words>575</Words>
  <Application>Microsoft Macintosh PowerPoint</Application>
  <PresentationFormat>Bredbild</PresentationFormat>
  <Paragraphs>105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Bradley Hand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Kristina Johnson</dc:creator>
  <cp:lastModifiedBy>Kristina Johnson</cp:lastModifiedBy>
  <cp:revision>15</cp:revision>
  <dcterms:created xsi:type="dcterms:W3CDTF">2019-10-31T08:47:37Z</dcterms:created>
  <dcterms:modified xsi:type="dcterms:W3CDTF">2019-11-16T14:18:36Z</dcterms:modified>
</cp:coreProperties>
</file>