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3" r:id="rId3"/>
    <p:sldId id="257" r:id="rId4"/>
    <p:sldId id="264" r:id="rId5"/>
    <p:sldId id="265" r:id="rId6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74"/>
    <p:restoredTop sz="98405" autoAdjust="0"/>
  </p:normalViewPr>
  <p:slideViewPr>
    <p:cSldViewPr snapToGrid="0" snapToObjects="1">
      <p:cViewPr>
        <p:scale>
          <a:sx n="303" d="100"/>
          <a:sy n="303" d="100"/>
        </p:scale>
        <p:origin x="-3928" y="-2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2019-09-13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986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2019-09-13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798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2019-09-13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181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2019-09-13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47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2019-09-13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192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2019-09-13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857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2019-09-13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03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2019-09-13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2096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2019-09-13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626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2019-09-13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49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2019-09-13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306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79FD7-24D9-9843-BA61-DB9CEBB5A7E8}" type="datetimeFigureOut">
              <a:rPr lang="sv-SE" smtClean="0"/>
              <a:t>2019-09-13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73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Relationship Id="rId9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13" Type="http://schemas.openxmlformats.org/officeDocument/2006/relationships/image" Target="../media/image23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12" Type="http://schemas.openxmlformats.org/officeDocument/2006/relationships/image" Target="../media/image22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11" Type="http://schemas.openxmlformats.org/officeDocument/2006/relationships/image" Target="../media/image21.tiff"/><Relationship Id="rId5" Type="http://schemas.openxmlformats.org/officeDocument/2006/relationships/image" Target="../media/image15.tiff"/><Relationship Id="rId15" Type="http://schemas.openxmlformats.org/officeDocument/2006/relationships/image" Target="../media/image25.tiff"/><Relationship Id="rId10" Type="http://schemas.openxmlformats.org/officeDocument/2006/relationships/image" Target="../media/image20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Relationship Id="rId1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FDB875F7-FF3A-C24D-9230-B384F35D4A00}"/>
              </a:ext>
            </a:extLst>
          </p:cNvPr>
          <p:cNvSpPr/>
          <p:nvPr/>
        </p:nvSpPr>
        <p:spPr>
          <a:xfrm>
            <a:off x="270233" y="211249"/>
            <a:ext cx="8715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Z 2.3					           Funktioner</a:t>
            </a:r>
            <a:endParaRPr lang="sv-SE" sz="240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507509BA-038E-DD48-9EC2-A80758266B82}"/>
              </a:ext>
            </a:extLst>
          </p:cNvPr>
          <p:cNvSpPr/>
          <p:nvPr/>
        </p:nvSpPr>
        <p:spPr>
          <a:xfrm>
            <a:off x="3516006" y="935366"/>
            <a:ext cx="2111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Vad är en funktion? </a:t>
            </a:r>
            <a:endParaRPr lang="sv-SE" dirty="0">
              <a:solidFill>
                <a:srgbClr val="800000"/>
              </a:solidFill>
            </a:endParaRP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1516DF0D-BA33-094D-86A1-910E3E13ECF4}"/>
              </a:ext>
            </a:extLst>
          </p:cNvPr>
          <p:cNvGrpSpPr/>
          <p:nvPr/>
        </p:nvGrpSpPr>
        <p:grpSpPr>
          <a:xfrm>
            <a:off x="1272338" y="1092694"/>
            <a:ext cx="6346278" cy="1674785"/>
            <a:chOff x="1272338" y="1092694"/>
            <a:chExt cx="6346278" cy="1674785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645500C5-3034-0D4A-9527-B64884193766}"/>
                </a:ext>
              </a:extLst>
            </p:cNvPr>
            <p:cNvSpPr/>
            <p:nvPr/>
          </p:nvSpPr>
          <p:spPr>
            <a:xfrm>
              <a:off x="1272338" y="1423216"/>
              <a:ext cx="499912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Stina fyller en termos med varm choklad. Chokladens temperatur är från början 95 °C,</a:t>
              </a:r>
            </a:p>
            <a:p>
              <a:r>
                <a:rPr lang="sv-SE" dirty="0"/>
                <a:t>men temperaturen sjunker med 15 % för varje timme som går. </a:t>
              </a:r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97309932-C599-4942-840F-FEDD00CDD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4217" y="1092694"/>
              <a:ext cx="1464399" cy="1674785"/>
            </a:xfrm>
            <a:prstGeom prst="rect">
              <a:avLst/>
            </a:prstGeom>
          </p:spPr>
        </p:pic>
      </p:grpSp>
      <p:sp>
        <p:nvSpPr>
          <p:cNvPr id="18" name="Rektangel 17">
            <a:extLst>
              <a:ext uri="{FF2B5EF4-FFF2-40B4-BE49-F238E27FC236}">
                <a16:creationId xmlns:a16="http://schemas.microsoft.com/office/drawing/2014/main" id="{76F92122-3121-8C48-A595-EDAE32F873B6}"/>
              </a:ext>
            </a:extLst>
          </p:cNvPr>
          <p:cNvSpPr/>
          <p:nvPr/>
        </p:nvSpPr>
        <p:spPr>
          <a:xfrm>
            <a:off x="1249277" y="2769401"/>
            <a:ext cx="2857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Förändringsfaktorn är </a:t>
            </a:r>
            <a:r>
              <a:rPr lang="sv-SE" dirty="0">
                <a:solidFill>
                  <a:srgbClr val="C00000"/>
                </a:solidFill>
              </a:rPr>
              <a:t>0,85</a:t>
            </a:r>
            <a:r>
              <a:rPr lang="sv-SE" dirty="0"/>
              <a:t>. 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99010CB-804D-BF4A-9770-7133FCB15394}"/>
              </a:ext>
            </a:extLst>
          </p:cNvPr>
          <p:cNvSpPr/>
          <p:nvPr/>
        </p:nvSpPr>
        <p:spPr>
          <a:xfrm>
            <a:off x="1272337" y="3189181"/>
            <a:ext cx="4671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Efter 1 h är temperaturen: </a:t>
            </a:r>
            <a:r>
              <a:rPr lang="sv-SE" dirty="0">
                <a:solidFill>
                  <a:srgbClr val="C00000"/>
                </a:solidFill>
              </a:rPr>
              <a:t>0,85</a:t>
            </a:r>
            <a:r>
              <a:rPr lang="sv-SE" dirty="0"/>
              <a:t> · 95 °C ≈ 81 °C 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F87B2A40-0D14-634D-B70A-5AEC4417C794}"/>
              </a:ext>
            </a:extLst>
          </p:cNvPr>
          <p:cNvSpPr/>
          <p:nvPr/>
        </p:nvSpPr>
        <p:spPr>
          <a:xfrm>
            <a:off x="1249277" y="3673015"/>
            <a:ext cx="4671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Efter 2 h är temperaturen: </a:t>
            </a:r>
            <a:r>
              <a:rPr lang="sv-SE" dirty="0">
                <a:solidFill>
                  <a:srgbClr val="C00000"/>
                </a:solidFill>
              </a:rPr>
              <a:t>0,85</a:t>
            </a:r>
            <a:r>
              <a:rPr lang="sv-SE" dirty="0"/>
              <a:t> · 81 °C ≈ 69 °C 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6A7A9B9C-C46C-FF40-A204-89BE317B8645}"/>
              </a:ext>
            </a:extLst>
          </p:cNvPr>
          <p:cNvSpPr/>
          <p:nvPr/>
        </p:nvSpPr>
        <p:spPr>
          <a:xfrm>
            <a:off x="6382182" y="3519127"/>
            <a:ext cx="2247456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sv-SE" sz="1400" dirty="0"/>
              <a:t>Du kan också räkna så här: </a:t>
            </a:r>
          </a:p>
          <a:p>
            <a:r>
              <a:rPr lang="sv-SE" sz="1400" dirty="0">
                <a:solidFill>
                  <a:srgbClr val="C00000"/>
                </a:solidFill>
              </a:rPr>
              <a:t>0,85</a:t>
            </a:r>
            <a:r>
              <a:rPr lang="sv-SE" sz="1400" dirty="0"/>
              <a:t> · </a:t>
            </a:r>
            <a:r>
              <a:rPr lang="sv-SE" sz="1400" dirty="0">
                <a:solidFill>
                  <a:srgbClr val="C00000"/>
                </a:solidFill>
              </a:rPr>
              <a:t>0,85</a:t>
            </a:r>
            <a:r>
              <a:rPr lang="sv-SE" sz="1400" dirty="0"/>
              <a:t> · 95 °C ≈ 69 °C 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BAF37D9D-A87C-9740-959B-4D996D62208A}"/>
              </a:ext>
            </a:extLst>
          </p:cNvPr>
          <p:cNvSpPr/>
          <p:nvPr/>
        </p:nvSpPr>
        <p:spPr>
          <a:xfrm>
            <a:off x="1272337" y="4497905"/>
            <a:ext cx="2902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för in värdena i en tabell: 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FC68DD10-07DB-1A49-A56E-A08F5D4A1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740" y="4867237"/>
            <a:ext cx="2078585" cy="1737509"/>
          </a:xfrm>
          <a:prstGeom prst="rect">
            <a:avLst/>
          </a:prstGeom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515C1298-3B10-1A48-976C-BFA2C9825511}"/>
              </a:ext>
            </a:extLst>
          </p:cNvPr>
          <p:cNvSpPr/>
          <p:nvPr/>
        </p:nvSpPr>
        <p:spPr>
          <a:xfrm>
            <a:off x="3942611" y="4788453"/>
            <a:ext cx="3563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Ju längre tid som går desto lägre blir chokladens temperatur. 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96262FC8-EBD7-484F-BAED-48A363F6B6FD}"/>
              </a:ext>
            </a:extLst>
          </p:cNvPr>
          <p:cNvSpPr/>
          <p:nvPr/>
        </p:nvSpPr>
        <p:spPr>
          <a:xfrm>
            <a:off x="4394272" y="5765306"/>
            <a:ext cx="290692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sv-SE" dirty="0"/>
              <a:t>Vi säger att temperaturen är en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dirty="0">
                <a:solidFill>
                  <a:srgbClr val="C00000"/>
                </a:solidFill>
              </a:rPr>
              <a:t>funktion </a:t>
            </a:r>
            <a:r>
              <a:rPr lang="sv-SE" dirty="0"/>
              <a:t>av tiden. 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91137467-59D9-1142-8990-41E26DE4302D}"/>
              </a:ext>
            </a:extLst>
          </p:cNvPr>
          <p:cNvSpPr/>
          <p:nvPr/>
        </p:nvSpPr>
        <p:spPr>
          <a:xfrm>
            <a:off x="3446005" y="3972183"/>
            <a:ext cx="925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osv…</a:t>
            </a:r>
          </a:p>
        </p:txBody>
      </p:sp>
    </p:spTree>
    <p:extLst>
      <p:ext uri="{BB962C8B-B14F-4D97-AF65-F5344CB8AC3E}">
        <p14:creationId xmlns:p14="http://schemas.microsoft.com/office/powerpoint/2010/main" val="6324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2" grpId="0" animBg="1"/>
      <p:bldP spid="23" grpId="0"/>
      <p:bldP spid="26" grpId="0"/>
      <p:bldP spid="27" grpId="0" animBg="1"/>
      <p:bldP spid="2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95138" y="2607533"/>
            <a:ext cx="5890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punkt där </a:t>
            </a:r>
            <a:r>
              <a:rPr lang="sv-SE" i="1" dirty="0"/>
              <a:t>x</a:t>
            </a:r>
            <a:r>
              <a:rPr lang="sv-SE" dirty="0"/>
              <a:t>-axel och </a:t>
            </a:r>
            <a:r>
              <a:rPr lang="sv-SE" i="1" dirty="0"/>
              <a:t>y</a:t>
            </a:r>
            <a:r>
              <a:rPr lang="sv-SE" dirty="0"/>
              <a:t>-axel skär varandra kallas </a:t>
            </a:r>
            <a:r>
              <a:rPr lang="sv-SE" b="1" i="1" dirty="0">
                <a:solidFill>
                  <a:srgbClr val="800000"/>
                </a:solidFill>
              </a:rPr>
              <a:t>origo</a:t>
            </a:r>
            <a:r>
              <a:rPr lang="sv-SE" dirty="0"/>
              <a:t>.</a:t>
            </a:r>
            <a:endParaRPr lang="sv-SE" i="1" dirty="0">
              <a:solidFill>
                <a:srgbClr val="800000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808005" y="1411713"/>
            <a:ext cx="6133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Ett </a:t>
            </a:r>
            <a:r>
              <a:rPr lang="sv-SE" i="1" dirty="0"/>
              <a:t>koordinatsystem</a:t>
            </a:r>
            <a:r>
              <a:rPr lang="sv-SE" dirty="0"/>
              <a:t> består av två tallinjer som skär varandra.</a:t>
            </a:r>
          </a:p>
        </p:txBody>
      </p:sp>
      <p:sp>
        <p:nvSpPr>
          <p:cNvPr id="4" name="Rektangel 3"/>
          <p:cNvSpPr/>
          <p:nvPr/>
        </p:nvSpPr>
        <p:spPr>
          <a:xfrm>
            <a:off x="1710591" y="1798327"/>
            <a:ext cx="6151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 båda tallinjerna, </a:t>
            </a:r>
            <a:r>
              <a:rPr lang="sv-SE" i="1" dirty="0"/>
              <a:t>koordinataxlarna</a:t>
            </a:r>
            <a:r>
              <a:rPr lang="sv-SE" dirty="0"/>
              <a:t>, kallas </a:t>
            </a:r>
            <a:r>
              <a:rPr lang="sv-SE" i="1" dirty="0"/>
              <a:t>x-axel </a:t>
            </a:r>
            <a:r>
              <a:rPr lang="sv-SE" dirty="0"/>
              <a:t>och </a:t>
            </a:r>
            <a:r>
              <a:rPr lang="sv-SE" i="1" dirty="0"/>
              <a:t>y-axel</a:t>
            </a:r>
            <a:r>
              <a:rPr lang="sv-SE" dirty="0"/>
              <a:t>. </a:t>
            </a:r>
          </a:p>
        </p:txBody>
      </p:sp>
      <p:sp>
        <p:nvSpPr>
          <p:cNvPr id="5" name="Rektangel 4"/>
          <p:cNvSpPr/>
          <p:nvPr/>
        </p:nvSpPr>
        <p:spPr>
          <a:xfrm>
            <a:off x="2533124" y="2210169"/>
            <a:ext cx="381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i="1" dirty="0"/>
              <a:t>x</a:t>
            </a:r>
            <a:r>
              <a:rPr lang="sv-SE" dirty="0"/>
              <a:t>-axeln är </a:t>
            </a:r>
            <a:r>
              <a:rPr lang="sv-SE" i="1" dirty="0"/>
              <a:t>vågrät</a:t>
            </a:r>
            <a:r>
              <a:rPr lang="sv-SE" dirty="0"/>
              <a:t> och </a:t>
            </a:r>
            <a:r>
              <a:rPr lang="sv-SE" i="1" dirty="0"/>
              <a:t>y</a:t>
            </a:r>
            <a:r>
              <a:rPr lang="sv-SE" dirty="0"/>
              <a:t>-axeln är </a:t>
            </a:r>
            <a:r>
              <a:rPr lang="sv-SE" i="1" dirty="0"/>
              <a:t>lodrät</a:t>
            </a:r>
            <a:r>
              <a:rPr lang="sv-SE" dirty="0"/>
              <a:t>. </a:t>
            </a:r>
          </a:p>
        </p:txBody>
      </p:sp>
      <p:sp>
        <p:nvSpPr>
          <p:cNvPr id="6" name="Rektangel 5"/>
          <p:cNvSpPr/>
          <p:nvPr/>
        </p:nvSpPr>
        <p:spPr>
          <a:xfrm>
            <a:off x="270233" y="211249"/>
            <a:ext cx="8715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Z 2.3					</a:t>
            </a:r>
            <a:r>
              <a:rPr lang="sv-SE" sz="2400" b="1"/>
              <a:t>        Funktioner</a:t>
            </a:r>
            <a:endParaRPr lang="sv-SE" sz="2400" dirty="0"/>
          </a:p>
        </p:txBody>
      </p:sp>
      <p:sp>
        <p:nvSpPr>
          <p:cNvPr id="7" name="Rektangel 6"/>
          <p:cNvSpPr/>
          <p:nvPr/>
        </p:nvSpPr>
        <p:spPr>
          <a:xfrm>
            <a:off x="3334560" y="1007084"/>
            <a:ext cx="2013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Koordinatsystemet </a:t>
            </a:r>
            <a:endParaRPr lang="sv-SE" dirty="0">
              <a:solidFill>
                <a:srgbClr val="800000"/>
              </a:solidFill>
            </a:endParaRPr>
          </a:p>
        </p:txBody>
      </p:sp>
      <p:sp>
        <p:nvSpPr>
          <p:cNvPr id="24" name="Rektangel 23"/>
          <p:cNvSpPr/>
          <p:nvPr/>
        </p:nvSpPr>
        <p:spPr>
          <a:xfrm>
            <a:off x="6211047" y="4102278"/>
            <a:ext cx="2754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Om punkten är rakt ovanför talet </a:t>
            </a:r>
            <a:r>
              <a:rPr lang="sv-SE" sz="1200" b="1" dirty="0">
                <a:solidFill>
                  <a:srgbClr val="0070C0"/>
                </a:solidFill>
              </a:rPr>
              <a:t>1</a:t>
            </a:r>
            <a:r>
              <a:rPr lang="sv-SE" sz="1200" dirty="0"/>
              <a:t> på</a:t>
            </a:r>
            <a:r>
              <a:rPr lang="sv-SE" sz="1200" b="1" dirty="0">
                <a:solidFill>
                  <a:srgbClr val="800000"/>
                </a:solidFill>
              </a:rPr>
              <a:t> </a:t>
            </a:r>
          </a:p>
          <a:p>
            <a:r>
              <a:rPr lang="sv-SE" sz="1200" b="1" i="1" dirty="0">
                <a:solidFill>
                  <a:srgbClr val="0070C0"/>
                </a:solidFill>
              </a:rPr>
              <a:t>x</a:t>
            </a:r>
            <a:r>
              <a:rPr lang="sv-SE" sz="1200" b="1" dirty="0">
                <a:solidFill>
                  <a:srgbClr val="0070C0"/>
                </a:solidFill>
              </a:rPr>
              <a:t>-axeln</a:t>
            </a:r>
            <a:r>
              <a:rPr lang="sv-SE" sz="1200" b="1" dirty="0">
                <a:solidFill>
                  <a:srgbClr val="800000"/>
                </a:solidFill>
              </a:rPr>
              <a:t> </a:t>
            </a:r>
            <a:r>
              <a:rPr lang="sv-SE" sz="1200" dirty="0"/>
              <a:t>och rakt till höger om talet </a:t>
            </a:r>
            <a:r>
              <a:rPr lang="sv-SE" sz="1200" b="1" dirty="0">
                <a:solidFill>
                  <a:srgbClr val="008000"/>
                </a:solidFill>
              </a:rPr>
              <a:t>2</a:t>
            </a:r>
            <a:r>
              <a:rPr lang="sv-SE" sz="1200" dirty="0"/>
              <a:t> på </a:t>
            </a:r>
            <a:r>
              <a:rPr lang="sv-SE" sz="1200" b="1" i="1" dirty="0">
                <a:solidFill>
                  <a:srgbClr val="008000"/>
                </a:solidFill>
              </a:rPr>
              <a:t>y</a:t>
            </a:r>
            <a:r>
              <a:rPr lang="sv-SE" sz="1200" b="1" dirty="0">
                <a:solidFill>
                  <a:srgbClr val="008000"/>
                </a:solidFill>
              </a:rPr>
              <a:t>-axeln </a:t>
            </a:r>
            <a:r>
              <a:rPr lang="sv-SE" sz="1200" dirty="0"/>
              <a:t>har punkten </a:t>
            </a:r>
            <a:r>
              <a:rPr lang="sv-SE" sz="1200" i="1" dirty="0">
                <a:solidFill>
                  <a:srgbClr val="C00000"/>
                </a:solidFill>
              </a:rPr>
              <a:t>koordinaterna</a:t>
            </a:r>
            <a:r>
              <a:rPr lang="sv-SE" sz="1200" dirty="0"/>
              <a:t> (</a:t>
            </a:r>
            <a:r>
              <a:rPr lang="sv-SE" sz="1200" b="1" dirty="0">
                <a:solidFill>
                  <a:srgbClr val="0070C0"/>
                </a:solidFill>
              </a:rPr>
              <a:t>1</a:t>
            </a:r>
            <a:r>
              <a:rPr lang="sv-SE" sz="1200" dirty="0"/>
              <a:t>, </a:t>
            </a:r>
            <a:r>
              <a:rPr lang="sv-SE" sz="1200" b="1" dirty="0">
                <a:solidFill>
                  <a:srgbClr val="008000"/>
                </a:solidFill>
              </a:rPr>
              <a:t>2</a:t>
            </a:r>
            <a:r>
              <a:rPr lang="sv-SE" sz="1200" dirty="0"/>
              <a:t>).</a:t>
            </a:r>
          </a:p>
        </p:txBody>
      </p:sp>
      <p:sp>
        <p:nvSpPr>
          <p:cNvPr id="25" name="Rektangel 24"/>
          <p:cNvSpPr/>
          <p:nvPr/>
        </p:nvSpPr>
        <p:spPr>
          <a:xfrm>
            <a:off x="157134" y="4183807"/>
            <a:ext cx="27941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Koordinataxlarna delar in koordinatsystemet i fyra delar som kallas </a:t>
            </a:r>
            <a:r>
              <a:rPr lang="sv-SE" i="1" dirty="0">
                <a:solidFill>
                  <a:srgbClr val="C00000"/>
                </a:solidFill>
              </a:rPr>
              <a:t>kvadranter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Kvadranterna numreras moturs. 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A8C57FD6-8BC6-A94D-AE88-0A222D4DB2A1}"/>
              </a:ext>
            </a:extLst>
          </p:cNvPr>
          <p:cNvGrpSpPr/>
          <p:nvPr/>
        </p:nvGrpSpPr>
        <p:grpSpPr>
          <a:xfrm>
            <a:off x="2951291" y="3838426"/>
            <a:ext cx="3129376" cy="2146115"/>
            <a:chOff x="1255031" y="2531546"/>
            <a:chExt cx="3129376" cy="2146115"/>
          </a:xfrm>
        </p:grpSpPr>
        <p:pic>
          <p:nvPicPr>
            <p:cNvPr id="8" name="Bildobjekt 7"/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046" b="97126" l="4772" r="89627">
                          <a14:foregroundMark x1="42946" y1="10632" x2="42946" y2="10632"/>
                          <a14:foregroundMark x1="42739" y1="8046" x2="42739" y2="8046"/>
                          <a14:foregroundMark x1="42531" y1="54598" x2="42531" y2="54598"/>
                          <a14:foregroundMark x1="42531" y1="39368" x2="42531" y2="39368"/>
                          <a14:foregroundMark x1="42324" y1="28161" x2="42324" y2="28161"/>
                          <a14:foregroundMark x1="41909" y1="14943" x2="41909" y2="14943"/>
                          <a14:foregroundMark x1="43361" y1="14943" x2="43361" y2="14943"/>
                          <a14:foregroundMark x1="45643" y1="57184" x2="45643" y2="57184"/>
                          <a14:foregroundMark x1="56846" y1="57184" x2="56846" y2="57184"/>
                          <a14:foregroundMark x1="82365" y1="56897" x2="82365" y2="56897"/>
                          <a14:foregroundMark x1="78216" y1="56897" x2="78216" y2="56897"/>
                          <a14:foregroundMark x1="65560" y1="57184" x2="65560" y2="57184"/>
                          <a14:foregroundMark x1="61203" y1="56609" x2="61203" y2="56609"/>
                          <a14:foregroundMark x1="42531" y1="70115" x2="42531" y2="70115"/>
                          <a14:foregroundMark x1="42531" y1="95690" x2="42531" y2="95690"/>
                          <a14:foregroundMark x1="4979" y1="57184" x2="4979" y2="57184"/>
                          <a14:foregroundMark x1="42946" y1="57471" x2="42946" y2="57471"/>
                          <a14:foregroundMark x1="42324" y1="97126" x2="42324" y2="971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55031" y="2531546"/>
              <a:ext cx="3129376" cy="2146115"/>
            </a:xfrm>
            <a:prstGeom prst="rect">
              <a:avLst/>
            </a:prstGeom>
          </p:spPr>
        </p:pic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D9C9BA9E-94F6-1946-A3BE-707A21EF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4946" y="2675680"/>
              <a:ext cx="149234" cy="263762"/>
            </a:xfrm>
            <a:prstGeom prst="rect">
              <a:avLst/>
            </a:prstGeom>
          </p:spPr>
        </p:pic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E6D3322E-F097-BC48-99B7-2C722B387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8902" y="3529392"/>
              <a:ext cx="130306" cy="140079"/>
            </a:xfrm>
            <a:prstGeom prst="rect">
              <a:avLst/>
            </a:prstGeom>
          </p:spPr>
        </p:pic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id="{1639B3F4-4DE5-2847-A7EC-236743DD1B89}"/>
              </a:ext>
            </a:extLst>
          </p:cNvPr>
          <p:cNvGrpSpPr/>
          <p:nvPr/>
        </p:nvGrpSpPr>
        <p:grpSpPr>
          <a:xfrm>
            <a:off x="3081671" y="3918735"/>
            <a:ext cx="2700939" cy="2065806"/>
            <a:chOff x="1543018" y="4381005"/>
            <a:chExt cx="2700939" cy="2065806"/>
          </a:xfrm>
        </p:grpSpPr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FAF77971-ACB2-DA48-9F6E-2DF505504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86" b="96822" l="1567" r="99288">
                          <a14:foregroundMark x1="1852" y1="3738" x2="50142" y2="5794"/>
                          <a14:foregroundMark x1="50142" y1="5794" x2="70798" y2="5607"/>
                          <a14:foregroundMark x1="70798" y1="5607" x2="88604" y2="15701"/>
                          <a14:foregroundMark x1="88604" y1="15701" x2="95157" y2="70841"/>
                          <a14:foregroundMark x1="95157" y1="70841" x2="91026" y2="95140"/>
                          <a14:foregroundMark x1="91026" y1="95140" x2="15242" y2="93084"/>
                          <a14:foregroundMark x1="15242" y1="93084" x2="4131" y2="74953"/>
                          <a14:foregroundMark x1="4131" y1="74953" x2="1567" y2="9907"/>
                          <a14:foregroundMark x1="997" y1="6168" x2="70228" y2="4486"/>
                          <a14:foregroundMark x1="70228" y1="4486" x2="70655" y2="4486"/>
                          <a14:foregroundMark x1="5271" y1="20187" x2="77778" y2="20561"/>
                          <a14:foregroundMark x1="77778" y1="20561" x2="94302" y2="20187"/>
                          <a14:foregroundMark x1="5983" y1="38131" x2="61681" y2="38505"/>
                          <a14:foregroundMark x1="61681" y1="38505" x2="82906" y2="37757"/>
                          <a14:foregroundMark x1="82906" y1="37757" x2="93162" y2="37757"/>
                          <a14:foregroundMark x1="83498" y1="49667" x2="90598" y2="49720"/>
                          <a14:foregroundMark x1="79695" y1="49639" x2="83340" y2="49666"/>
                          <a14:foregroundMark x1="59413" y1="49489" x2="73010" y2="49589"/>
                          <a14:foregroundMark x1="58206" y1="49479" x2="59383" y2="49488"/>
                          <a14:foregroundMark x1="53660" y1="49446" x2="55558" y2="49460"/>
                          <a14:foregroundMark x1="14957" y1="49159" x2="44728" y2="49380"/>
                          <a14:foregroundMark x1="11538" y1="66916" x2="57123" y2="67290"/>
                          <a14:foregroundMark x1="57123" y1="67290" x2="91168" y2="66916"/>
                          <a14:foregroundMark x1="11538" y1="79626" x2="93162" y2="80000"/>
                          <a14:foregroundMark x1="5698" y1="88972" x2="34473" y2="89346"/>
                          <a14:foregroundMark x1="34473" y1="89346" x2="84473" y2="86168"/>
                          <a14:foregroundMark x1="84473" y1="86168" x2="94302" y2="86168"/>
                          <a14:foregroundMark x1="4416" y1="97196" x2="25499" y2="97383"/>
                          <a14:foregroundMark x1="25499" y1="97383" x2="63390" y2="95140"/>
                          <a14:foregroundMark x1="63390" y1="95140" x2="99288" y2="95140"/>
                          <a14:foregroundMark x1="91880" y1="96636" x2="96011" y2="96822"/>
                          <a14:foregroundMark x1="24217" y1="31589" x2="24929" y2="37383"/>
                          <a14:foregroundMark x1="45442" y1="57196" x2="44302" y2="56822"/>
                          <a14:foregroundMark x1="55840" y1="42804" x2="55840" y2="45981"/>
                          <a14:foregroundMark x1="77208" y1="42056" x2="78063" y2="42430"/>
                          <a14:foregroundMark x1="77493" y1="44460" x2="77493" y2="45234"/>
                          <a14:foregroundMark x1="77493" y1="43738" x2="77493" y2="44421"/>
                          <a14:foregroundMark x1="77493" y1="43178" x2="77493" y2="44299"/>
                          <a14:foregroundMark x1="71652" y1="42056" x2="75641" y2="41869"/>
                          <a14:backgroundMark x1="46866" y1="52523" x2="53989" y2="48598"/>
                          <a14:backgroundMark x1="59687" y1="45047" x2="64387" y2="45234"/>
                          <a14:backgroundMark x1="64530" y1="46729" x2="64957" y2="47664"/>
                          <a14:backgroundMark x1="67806" y1="45047" x2="68091" y2="44299"/>
                          <a14:backgroundMark x1="79916" y1="44048" x2="80769" y2="44299"/>
                          <a14:backgroundMark x1="75257" y1="42678" x2="76590" y2="43070"/>
                          <a14:backgroundMark x1="82764" y1="44299" x2="82764" y2="49159"/>
                          <a14:backgroundMark x1="82764" y1="47290" x2="82764" y2="42056"/>
                          <a14:backgroundMark x1="72815" y1="44640" x2="73647" y2="47477"/>
                          <a14:backgroundMark x1="71510" y1="45047" x2="76937" y2="46355"/>
                          <a14:backgroundMark x1="47293" y1="48972" x2="50285" y2="51215"/>
                          <a14:backgroundMark x1="56980" y1="45981" x2="60826" y2="46916"/>
                          <a14:backgroundMark x1="60114" y1="46729" x2="65242" y2="46729"/>
                          <a14:backgroundMark x1="56838" y1="46916" x2="59402" y2="47103"/>
                          <a14:backgroundMark x1="47151" y1="48972" x2="47151" y2="49907"/>
                          <a14:backgroundMark x1="69088" y1="44299" x2="69088" y2="45047"/>
                          <a14:backgroundMark x1="72365" y1="47477" x2="72080" y2="46542"/>
                          <a14:backgroundMark x1="71652" y1="45981" x2="71795" y2="47477"/>
                          <a14:backgroundMark x1="74217" y1="47103" x2="76211" y2="47103"/>
                          <a14:backgroundMark x1="76211" y1="46729" x2="76211" y2="48224"/>
                          <a14:backgroundMark x1="76211" y1="47850" x2="76211" y2="49159"/>
                          <a14:backgroundMark x1="76638" y1="46729" x2="76638" y2="47850"/>
                          <a14:backgroundMark x1="79630" y1="44673" x2="80342" y2="46729"/>
                          <a14:backgroundMark x1="81766" y1="43364" x2="80912" y2="435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43018" y="4381005"/>
              <a:ext cx="2700939" cy="2065806"/>
            </a:xfrm>
            <a:prstGeom prst="rect">
              <a:avLst/>
            </a:prstGeom>
          </p:spPr>
        </p:pic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1CEB6B59-08A0-1D4E-B00A-291C2DEA7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86" b="96822" l="1567" r="99288">
                          <a14:foregroundMark x1="1852" y1="3738" x2="50142" y2="5794"/>
                          <a14:foregroundMark x1="50142" y1="5794" x2="70798" y2="5607"/>
                          <a14:foregroundMark x1="70798" y1="5607" x2="88604" y2="15701"/>
                          <a14:foregroundMark x1="88604" y1="15701" x2="95157" y2="70841"/>
                          <a14:foregroundMark x1="95157" y1="70841" x2="91026" y2="95140"/>
                          <a14:foregroundMark x1="91026" y1="95140" x2="15242" y2="93084"/>
                          <a14:foregroundMark x1="15242" y1="93084" x2="4131" y2="74953"/>
                          <a14:foregroundMark x1="4131" y1="74953" x2="1567" y2="9907"/>
                          <a14:foregroundMark x1="997" y1="6168" x2="70228" y2="4486"/>
                          <a14:foregroundMark x1="70228" y1="4486" x2="70655" y2="4486"/>
                          <a14:foregroundMark x1="5271" y1="20187" x2="77778" y2="20561"/>
                          <a14:foregroundMark x1="77778" y1="20561" x2="94302" y2="20187"/>
                          <a14:foregroundMark x1="5983" y1="38131" x2="61681" y2="38505"/>
                          <a14:foregroundMark x1="61681" y1="38505" x2="82906" y2="37757"/>
                          <a14:foregroundMark x1="82906" y1="37757" x2="93162" y2="37757"/>
                          <a14:foregroundMark x1="83498" y1="49667" x2="90598" y2="49720"/>
                          <a14:foregroundMark x1="79695" y1="49639" x2="83340" y2="49666"/>
                          <a14:foregroundMark x1="59413" y1="49489" x2="73010" y2="49589"/>
                          <a14:foregroundMark x1="58206" y1="49479" x2="59383" y2="49488"/>
                          <a14:foregroundMark x1="53660" y1="49446" x2="55558" y2="49460"/>
                          <a14:foregroundMark x1="14957" y1="49159" x2="44728" y2="49380"/>
                          <a14:foregroundMark x1="11538" y1="66916" x2="57123" y2="67290"/>
                          <a14:foregroundMark x1="57123" y1="67290" x2="91168" y2="66916"/>
                          <a14:foregroundMark x1="11538" y1="79626" x2="93162" y2="80000"/>
                          <a14:foregroundMark x1="5698" y1="88972" x2="34473" y2="89346"/>
                          <a14:foregroundMark x1="34473" y1="89346" x2="84473" y2="86168"/>
                          <a14:foregroundMark x1="84473" y1="86168" x2="94302" y2="86168"/>
                          <a14:foregroundMark x1="4416" y1="97196" x2="25499" y2="97383"/>
                          <a14:foregroundMark x1="25499" y1="97383" x2="63390" y2="95140"/>
                          <a14:foregroundMark x1="63390" y1="95140" x2="99288" y2="95140"/>
                          <a14:foregroundMark x1="91880" y1="96636" x2="96011" y2="96822"/>
                          <a14:foregroundMark x1="24217" y1="31589" x2="24929" y2="37383"/>
                          <a14:foregroundMark x1="45442" y1="57196" x2="44302" y2="56822"/>
                          <a14:foregroundMark x1="55840" y1="42804" x2="55840" y2="45981"/>
                          <a14:foregroundMark x1="77208" y1="42056" x2="78063" y2="42430"/>
                          <a14:foregroundMark x1="77493" y1="44460" x2="77493" y2="45234"/>
                          <a14:foregroundMark x1="77493" y1="43738" x2="77493" y2="44421"/>
                          <a14:foregroundMark x1="77493" y1="43178" x2="77493" y2="44299"/>
                          <a14:foregroundMark x1="71652" y1="42056" x2="75641" y2="41869"/>
                          <a14:backgroundMark x1="46866" y1="52523" x2="53989" y2="48598"/>
                          <a14:backgroundMark x1="59687" y1="45047" x2="64387" y2="45234"/>
                          <a14:backgroundMark x1="64530" y1="46729" x2="64957" y2="47664"/>
                          <a14:backgroundMark x1="67806" y1="45047" x2="68091" y2="44299"/>
                          <a14:backgroundMark x1="79916" y1="44048" x2="80769" y2="44299"/>
                          <a14:backgroundMark x1="75257" y1="42678" x2="76590" y2="43070"/>
                          <a14:backgroundMark x1="82764" y1="44299" x2="82764" y2="49159"/>
                          <a14:backgroundMark x1="82764" y1="47290" x2="82764" y2="42056"/>
                          <a14:backgroundMark x1="72815" y1="44640" x2="73647" y2="47477"/>
                          <a14:backgroundMark x1="71510" y1="45047" x2="76937" y2="46355"/>
                          <a14:backgroundMark x1="47293" y1="48972" x2="50285" y2="51215"/>
                          <a14:backgroundMark x1="56980" y1="45981" x2="60826" y2="46916"/>
                          <a14:backgroundMark x1="60114" y1="46729" x2="65242" y2="46729"/>
                          <a14:backgroundMark x1="56838" y1="46916" x2="59402" y2="47103"/>
                          <a14:backgroundMark x1="47151" y1="48972" x2="47151" y2="49907"/>
                          <a14:backgroundMark x1="69088" y1="44299" x2="69088" y2="45047"/>
                          <a14:backgroundMark x1="72365" y1="47477" x2="72080" y2="46542"/>
                          <a14:backgroundMark x1="71652" y1="45981" x2="71795" y2="47477"/>
                          <a14:backgroundMark x1="74217" y1="47103" x2="76211" y2="47103"/>
                          <a14:backgroundMark x1="76211" y1="46729" x2="76211" y2="48224"/>
                          <a14:backgroundMark x1="76211" y1="47850" x2="76211" y2="49159"/>
                          <a14:backgroundMark x1="76638" y1="46729" x2="76638" y2="47850"/>
                          <a14:backgroundMark x1="79630" y1="44673" x2="80342" y2="46729"/>
                          <a14:backgroundMark x1="81766" y1="43364" x2="80912" y2="43551"/>
                        </a14:backgroundRemoval>
                      </a14:imgEffect>
                    </a14:imgLayer>
                  </a14:imgProps>
                </a:ext>
              </a:extLst>
            </a:blip>
            <a:srcRect l="62294" t="82075" r="12962" b="3526"/>
            <a:stretch/>
          </p:blipFill>
          <p:spPr>
            <a:xfrm>
              <a:off x="3227684" y="5210879"/>
              <a:ext cx="668445" cy="286521"/>
            </a:xfrm>
            <a:prstGeom prst="rect">
              <a:avLst/>
            </a:prstGeom>
          </p:spPr>
        </p:pic>
      </p:grpSp>
      <p:cxnSp>
        <p:nvCxnSpPr>
          <p:cNvPr id="12" name="Rak pil 11"/>
          <p:cNvCxnSpPr/>
          <p:nvPr/>
        </p:nvCxnSpPr>
        <p:spPr>
          <a:xfrm flipH="1">
            <a:off x="4341206" y="2976865"/>
            <a:ext cx="2128068" cy="2058265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69C52B6A-C1EA-1748-BB05-7A5EA45732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7711" y="4951638"/>
            <a:ext cx="1639124" cy="1243413"/>
          </a:xfrm>
          <a:prstGeom prst="rect">
            <a:avLst/>
          </a:prstGeom>
        </p:spPr>
      </p:pic>
      <p:cxnSp>
        <p:nvCxnSpPr>
          <p:cNvPr id="23" name="Rak pil 22">
            <a:extLst>
              <a:ext uri="{FF2B5EF4-FFF2-40B4-BE49-F238E27FC236}">
                <a16:creationId xmlns:a16="http://schemas.microsoft.com/office/drawing/2014/main" id="{27F2CDFC-DFAA-6543-B5EA-B1A68B98A7F8}"/>
              </a:ext>
            </a:extLst>
          </p:cNvPr>
          <p:cNvCxnSpPr>
            <a:cxnSpLocks/>
          </p:cNvCxnSpPr>
          <p:nvPr/>
        </p:nvCxnSpPr>
        <p:spPr>
          <a:xfrm flipH="1">
            <a:off x="7859189" y="4701396"/>
            <a:ext cx="732720" cy="569344"/>
          </a:xfrm>
          <a:prstGeom prst="straightConnector1">
            <a:avLst/>
          </a:prstGeom>
          <a:ln w="12700" cmpd="sng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225" y="1062176"/>
            <a:ext cx="5134638" cy="4886552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331935" y="254303"/>
            <a:ext cx="244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/>
              <a:t>Vilka är koordinaterna? </a:t>
            </a:r>
            <a:endParaRPr lang="sv-SE" dirty="0"/>
          </a:p>
        </p:txBody>
      </p:sp>
      <p:sp>
        <p:nvSpPr>
          <p:cNvPr id="5" name="Ellips 4"/>
          <p:cNvSpPr/>
          <p:nvPr/>
        </p:nvSpPr>
        <p:spPr>
          <a:xfrm>
            <a:off x="5364008" y="3005157"/>
            <a:ext cx="159115" cy="158763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800000"/>
              </a:solidFill>
            </a:endParaRPr>
          </a:p>
        </p:txBody>
      </p:sp>
      <p:sp>
        <p:nvSpPr>
          <p:cNvPr id="6" name="Ellips 5"/>
          <p:cNvSpPr/>
          <p:nvPr/>
        </p:nvSpPr>
        <p:spPr>
          <a:xfrm>
            <a:off x="4359765" y="4552404"/>
            <a:ext cx="159115" cy="158763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800000"/>
              </a:solidFill>
            </a:endParaRPr>
          </a:p>
        </p:txBody>
      </p:sp>
      <p:sp>
        <p:nvSpPr>
          <p:cNvPr id="7" name="Ellips 6"/>
          <p:cNvSpPr/>
          <p:nvPr/>
        </p:nvSpPr>
        <p:spPr>
          <a:xfrm>
            <a:off x="2738197" y="2692607"/>
            <a:ext cx="159115" cy="158763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800000"/>
              </a:solidFill>
            </a:endParaRPr>
          </a:p>
        </p:txBody>
      </p:sp>
      <p:sp>
        <p:nvSpPr>
          <p:cNvPr id="8" name="Ellips 7"/>
          <p:cNvSpPr/>
          <p:nvPr/>
        </p:nvSpPr>
        <p:spPr>
          <a:xfrm>
            <a:off x="6378220" y="4257558"/>
            <a:ext cx="159115" cy="158763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800000"/>
              </a:solidFill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5054745" y="2507941"/>
            <a:ext cx="719348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cs typeface="Bradley Hand Bold"/>
              </a:rPr>
              <a:t>(3, 2)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2445003" y="2161287"/>
            <a:ext cx="7981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cs typeface="Bradley Hand Bold"/>
              </a:rPr>
              <a:t>(</a:t>
            </a:r>
            <a:r>
              <a:rPr lang="sv-SE" b="1" dirty="0">
                <a:cs typeface="Bradley Hand Bold"/>
              </a:rPr>
              <a:t>-</a:t>
            </a:r>
            <a:r>
              <a:rPr lang="sv-SE" dirty="0">
                <a:cs typeface="Bradley Hand Bold"/>
              </a:rPr>
              <a:t>5, 3)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3286576" y="4416321"/>
            <a:ext cx="7981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cs typeface="Bradley Hand Bold"/>
              </a:rPr>
              <a:t>(0, </a:t>
            </a:r>
            <a:r>
              <a:rPr lang="sv-SE" b="1" dirty="0">
                <a:cs typeface="Bradley Hand Bold"/>
              </a:rPr>
              <a:t>-</a:t>
            </a:r>
            <a:r>
              <a:rPr lang="sv-SE" dirty="0">
                <a:cs typeface="Bradley Hand Bold"/>
              </a:rPr>
              <a:t>3)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6134796" y="4600987"/>
            <a:ext cx="7981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cs typeface="Bradley Hand Bold"/>
              </a:rPr>
              <a:t>(6, </a:t>
            </a:r>
            <a:r>
              <a:rPr lang="sv-SE" b="1" dirty="0">
                <a:cs typeface="Bradley Hand Bold"/>
              </a:rPr>
              <a:t>-</a:t>
            </a:r>
            <a:r>
              <a:rPr lang="sv-SE" dirty="0">
                <a:cs typeface="Bradley Hand Bold"/>
              </a:rPr>
              <a:t>2)</a:t>
            </a:r>
          </a:p>
        </p:txBody>
      </p:sp>
      <p:sp>
        <p:nvSpPr>
          <p:cNvPr id="14" name="Ellips 13"/>
          <p:cNvSpPr/>
          <p:nvPr/>
        </p:nvSpPr>
        <p:spPr>
          <a:xfrm>
            <a:off x="5694535" y="1909723"/>
            <a:ext cx="159115" cy="158763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800000"/>
              </a:solidFill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5257113" y="1430755"/>
            <a:ext cx="1033960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cs typeface="Bradley Hand Bold"/>
              </a:rPr>
              <a:t>(4; 5,5)</a:t>
            </a:r>
          </a:p>
        </p:txBody>
      </p:sp>
    </p:spTree>
    <p:extLst>
      <p:ext uri="{BB962C8B-B14F-4D97-AF65-F5344CB8AC3E}">
        <p14:creationId xmlns:p14="http://schemas.microsoft.com/office/powerpoint/2010/main" val="232506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0589A04-44A2-B64A-8DC5-BCB38C79FB64}"/>
              </a:ext>
            </a:extLst>
          </p:cNvPr>
          <p:cNvSpPr/>
          <p:nvPr/>
        </p:nvSpPr>
        <p:spPr>
          <a:xfrm>
            <a:off x="119603" y="3472658"/>
            <a:ext cx="7105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prickar in våra punkter och binder sen samman punkterna till en </a:t>
            </a:r>
            <a:r>
              <a:rPr lang="sv-SE" i="1" dirty="0">
                <a:solidFill>
                  <a:srgbClr val="C00000"/>
                </a:solidFill>
              </a:rPr>
              <a:t>graf</a:t>
            </a:r>
            <a:r>
              <a:rPr lang="sv-SE" dirty="0"/>
              <a:t>.  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80D0AB-F507-DE49-A34B-8068BC2749E7}"/>
              </a:ext>
            </a:extLst>
          </p:cNvPr>
          <p:cNvSpPr/>
          <p:nvPr/>
        </p:nvSpPr>
        <p:spPr>
          <a:xfrm>
            <a:off x="4168768" y="99268"/>
            <a:ext cx="648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Graf </a:t>
            </a:r>
            <a:endParaRPr lang="sv-SE" dirty="0">
              <a:solidFill>
                <a:srgbClr val="800000"/>
              </a:solidFill>
            </a:endParaRP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D1D4CF21-57D1-E94B-8E68-5E29FB2967A8}"/>
              </a:ext>
            </a:extLst>
          </p:cNvPr>
          <p:cNvGrpSpPr/>
          <p:nvPr/>
        </p:nvGrpSpPr>
        <p:grpSpPr>
          <a:xfrm>
            <a:off x="1491205" y="595981"/>
            <a:ext cx="6285811" cy="1674785"/>
            <a:chOff x="1332805" y="1092694"/>
            <a:chExt cx="6285811" cy="1674785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80D697C6-958C-BD41-A7A7-B0257B2F93CE}"/>
                </a:ext>
              </a:extLst>
            </p:cNvPr>
            <p:cNvSpPr/>
            <p:nvPr/>
          </p:nvSpPr>
          <p:spPr>
            <a:xfrm>
              <a:off x="1332805" y="1092694"/>
              <a:ext cx="49991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Vi kan nu i ett koordinatsystem visa hur temperaturen på chokladen sjunker med tiden</a:t>
              </a:r>
            </a:p>
          </p:txBody>
        </p:sp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D4CBA2D9-FAB9-4649-B44D-3E40B73AD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4217" y="1092694"/>
              <a:ext cx="1464399" cy="1674785"/>
            </a:xfrm>
            <a:prstGeom prst="rect">
              <a:avLst/>
            </a:prstGeom>
          </p:spPr>
        </p:pic>
      </p:grpSp>
      <p:pic>
        <p:nvPicPr>
          <p:cNvPr id="9" name="Bildobjekt 8">
            <a:extLst>
              <a:ext uri="{FF2B5EF4-FFF2-40B4-BE49-F238E27FC236}">
                <a16:creationId xmlns:a16="http://schemas.microsoft.com/office/drawing/2014/main" id="{D91CB0EA-6BDE-5445-8A19-DDB0F572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944" y="1365897"/>
            <a:ext cx="1527661" cy="127698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D852D2E-CA49-0D40-8A34-464B408EB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376" y="3765219"/>
            <a:ext cx="2466798" cy="24968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9375183-7918-D04F-B1F7-45E9B23700BE}"/>
              </a:ext>
            </a:extLst>
          </p:cNvPr>
          <p:cNvSpPr/>
          <p:nvPr/>
        </p:nvSpPr>
        <p:spPr>
          <a:xfrm>
            <a:off x="119603" y="4453936"/>
            <a:ext cx="21220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Vi använder bara den övre högra delen av koordinatsystemet, </a:t>
            </a:r>
            <a:r>
              <a:rPr lang="sv-SE" sz="1600" i="1" dirty="0">
                <a:solidFill>
                  <a:srgbClr val="C00000"/>
                </a:solidFill>
              </a:rPr>
              <a:t>den första kvadranten</a:t>
            </a:r>
            <a:r>
              <a:rPr lang="sv-SE" sz="1600" dirty="0"/>
              <a:t>.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91D916F-D221-5948-BB25-B6EB535D9530}"/>
              </a:ext>
            </a:extLst>
          </p:cNvPr>
          <p:cNvSpPr/>
          <p:nvPr/>
        </p:nvSpPr>
        <p:spPr>
          <a:xfrm>
            <a:off x="4986174" y="4453936"/>
            <a:ext cx="36400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Längs </a:t>
            </a:r>
            <a:r>
              <a:rPr lang="sv-SE" sz="1600" i="1" dirty="0"/>
              <a:t>x</a:t>
            </a:r>
            <a:r>
              <a:rPr lang="sv-SE" sz="1600" dirty="0"/>
              <a:t>-axeln avsätter vi tiden och längs </a:t>
            </a:r>
            <a:r>
              <a:rPr lang="sv-SE" sz="1600" i="1" dirty="0"/>
              <a:t>y</a:t>
            </a:r>
            <a:r>
              <a:rPr lang="sv-SE" sz="1600" dirty="0"/>
              <a:t>-axeln temperaturen eftersom det är </a:t>
            </a:r>
            <a:r>
              <a:rPr lang="sv-SE" sz="1600" b="1" dirty="0"/>
              <a:t>temperaturen</a:t>
            </a:r>
            <a:r>
              <a:rPr lang="sv-SE" sz="1600" dirty="0"/>
              <a:t> </a:t>
            </a:r>
            <a:r>
              <a:rPr lang="sv-SE" sz="1600" dirty="0">
                <a:solidFill>
                  <a:srgbClr val="C00000"/>
                </a:solidFill>
              </a:rPr>
              <a:t>som beror av </a:t>
            </a:r>
            <a:r>
              <a:rPr lang="sv-SE" sz="1600" b="1" dirty="0"/>
              <a:t>tiden.</a:t>
            </a:r>
          </a:p>
          <a:p>
            <a:endParaRPr lang="sv-SE" sz="1600" b="1" dirty="0"/>
          </a:p>
          <a:p>
            <a:r>
              <a:rPr lang="sv-SE" sz="1600" b="1" dirty="0"/>
              <a:t>Temperaturen </a:t>
            </a:r>
            <a:r>
              <a:rPr lang="sv-SE" sz="1600" dirty="0">
                <a:solidFill>
                  <a:srgbClr val="C00000"/>
                </a:solidFill>
              </a:rPr>
              <a:t>är en funktion av </a:t>
            </a:r>
            <a:r>
              <a:rPr lang="sv-SE" sz="1600" b="1" dirty="0"/>
              <a:t>tiden</a:t>
            </a:r>
            <a:r>
              <a:rPr lang="sv-SE" sz="1600" dirty="0"/>
              <a:t>. 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2292D211-0FF0-1B4F-9FE7-C1B3AC080DD1}"/>
              </a:ext>
            </a:extLst>
          </p:cNvPr>
          <p:cNvGrpSpPr/>
          <p:nvPr/>
        </p:nvGrpSpPr>
        <p:grpSpPr>
          <a:xfrm>
            <a:off x="4332036" y="1338860"/>
            <a:ext cx="924567" cy="1299900"/>
            <a:chOff x="4332036" y="1338860"/>
            <a:chExt cx="924567" cy="1299900"/>
          </a:xfrm>
        </p:grpSpPr>
        <p:grpSp>
          <p:nvGrpSpPr>
            <p:cNvPr id="21" name="Grupp 20">
              <a:extLst>
                <a:ext uri="{FF2B5EF4-FFF2-40B4-BE49-F238E27FC236}">
                  <a16:creationId xmlns:a16="http://schemas.microsoft.com/office/drawing/2014/main" id="{D11A9786-8A13-A549-9B66-C3A63EE70702}"/>
                </a:ext>
              </a:extLst>
            </p:cNvPr>
            <p:cNvGrpSpPr/>
            <p:nvPr/>
          </p:nvGrpSpPr>
          <p:grpSpPr>
            <a:xfrm>
              <a:off x="4332036" y="1370020"/>
              <a:ext cx="855290" cy="1268740"/>
              <a:chOff x="4453309" y="2212433"/>
              <a:chExt cx="2852575" cy="3513717"/>
            </a:xfrm>
          </p:grpSpPr>
          <p:grpSp>
            <p:nvGrpSpPr>
              <p:cNvPr id="19" name="Grupp 18">
                <a:extLst>
                  <a:ext uri="{FF2B5EF4-FFF2-40B4-BE49-F238E27FC236}">
                    <a16:creationId xmlns:a16="http://schemas.microsoft.com/office/drawing/2014/main" id="{150CE5DD-F55D-B243-917E-0F53D720D166}"/>
                  </a:ext>
                </a:extLst>
              </p:cNvPr>
              <p:cNvGrpSpPr/>
              <p:nvPr/>
            </p:nvGrpSpPr>
            <p:grpSpPr>
              <a:xfrm>
                <a:off x="4453309" y="2212433"/>
                <a:ext cx="2852575" cy="3513717"/>
                <a:chOff x="4453309" y="2212433"/>
                <a:chExt cx="2852575" cy="3513717"/>
              </a:xfrm>
            </p:grpSpPr>
            <p:pic>
              <p:nvPicPr>
                <p:cNvPr id="13" name="Bildobjekt 12">
                  <a:extLst>
                    <a:ext uri="{FF2B5EF4-FFF2-40B4-BE49-F238E27FC236}">
                      <a16:creationId xmlns:a16="http://schemas.microsoft.com/office/drawing/2014/main" id="{C05A7DB8-AAFA-E942-B314-C536D58BE0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53310" y="2212433"/>
                  <a:ext cx="2852574" cy="3513717"/>
                </a:xfrm>
                <a:prstGeom prst="rect">
                  <a:avLst/>
                </a:prstGeom>
              </p:spPr>
            </p:pic>
            <p:pic>
              <p:nvPicPr>
                <p:cNvPr id="14" name="Bildobjekt 13">
                  <a:extLst>
                    <a:ext uri="{FF2B5EF4-FFF2-40B4-BE49-F238E27FC236}">
                      <a16:creationId xmlns:a16="http://schemas.microsoft.com/office/drawing/2014/main" id="{0025B253-9406-1D42-B817-8C979A7B6D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4161" r="60232"/>
                <a:stretch/>
              </p:blipFill>
              <p:spPr>
                <a:xfrm>
                  <a:off x="4453309" y="5169601"/>
                  <a:ext cx="1859307" cy="556549"/>
                </a:xfrm>
                <a:prstGeom prst="rect">
                  <a:avLst/>
                </a:prstGeom>
              </p:spPr>
            </p:pic>
            <p:pic>
              <p:nvPicPr>
                <p:cNvPr id="15" name="Bildobjekt 14">
                  <a:extLst>
                    <a:ext uri="{FF2B5EF4-FFF2-40B4-BE49-F238E27FC236}">
                      <a16:creationId xmlns:a16="http://schemas.microsoft.com/office/drawing/2014/main" id="{3B28551B-4292-F64E-94A1-14441DE3D2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4161" r="60232" b="1040"/>
                <a:stretch/>
              </p:blipFill>
              <p:spPr>
                <a:xfrm>
                  <a:off x="4453309" y="4610405"/>
                  <a:ext cx="1859307" cy="491810"/>
                </a:xfrm>
                <a:prstGeom prst="rect">
                  <a:avLst/>
                </a:prstGeom>
              </p:spPr>
            </p:pic>
            <p:pic>
              <p:nvPicPr>
                <p:cNvPr id="16" name="Bildobjekt 15">
                  <a:extLst>
                    <a:ext uri="{FF2B5EF4-FFF2-40B4-BE49-F238E27FC236}">
                      <a16:creationId xmlns:a16="http://schemas.microsoft.com/office/drawing/2014/main" id="{B05F92BF-1CB1-7F4B-A3C8-C2F34A373B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4161" r="60232"/>
                <a:stretch/>
              </p:blipFill>
              <p:spPr>
                <a:xfrm>
                  <a:off x="4454238" y="3990868"/>
                  <a:ext cx="1859307" cy="556549"/>
                </a:xfrm>
                <a:prstGeom prst="rect">
                  <a:avLst/>
                </a:prstGeom>
              </p:spPr>
            </p:pic>
            <p:pic>
              <p:nvPicPr>
                <p:cNvPr id="17" name="Bildobjekt 16">
                  <a:extLst>
                    <a:ext uri="{FF2B5EF4-FFF2-40B4-BE49-F238E27FC236}">
                      <a16:creationId xmlns:a16="http://schemas.microsoft.com/office/drawing/2014/main" id="{402287AD-C733-AA4B-8675-795B4A129D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4161" r="60232"/>
                <a:stretch/>
              </p:blipFill>
              <p:spPr>
                <a:xfrm>
                  <a:off x="4476581" y="3454999"/>
                  <a:ext cx="1859307" cy="497932"/>
                </a:xfrm>
                <a:prstGeom prst="rect">
                  <a:avLst/>
                </a:prstGeom>
              </p:spPr>
            </p:pic>
            <p:pic>
              <p:nvPicPr>
                <p:cNvPr id="18" name="Bildobjekt 17">
                  <a:extLst>
                    <a:ext uri="{FF2B5EF4-FFF2-40B4-BE49-F238E27FC236}">
                      <a16:creationId xmlns:a16="http://schemas.microsoft.com/office/drawing/2014/main" id="{E0E0DDA8-B370-214E-95CD-A75E43B157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4161" r="60232"/>
                <a:stretch/>
              </p:blipFill>
              <p:spPr>
                <a:xfrm>
                  <a:off x="4476581" y="2812135"/>
                  <a:ext cx="1859307" cy="545669"/>
                </a:xfrm>
                <a:prstGeom prst="rect">
                  <a:avLst/>
                </a:prstGeom>
              </p:spPr>
            </p:pic>
          </p:grpSp>
          <p:pic>
            <p:nvPicPr>
              <p:cNvPr id="20" name="Bildobjekt 19">
                <a:extLst>
                  <a:ext uri="{FF2B5EF4-FFF2-40B4-BE49-F238E27FC236}">
                    <a16:creationId xmlns:a16="http://schemas.microsoft.com/office/drawing/2014/main" id="{0B5836E8-6C1C-5C4B-A5AD-D5B4FA31A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2799" y="2215504"/>
                <a:ext cx="2661036" cy="539204"/>
              </a:xfrm>
              <a:prstGeom prst="rect">
                <a:avLst/>
              </a:prstGeom>
            </p:spPr>
          </p:pic>
        </p:grp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845C5090-40C8-6F42-BE35-92974AE21527}"/>
                </a:ext>
              </a:extLst>
            </p:cNvPr>
            <p:cNvSpPr txBox="1"/>
            <p:nvPr/>
          </p:nvSpPr>
          <p:spPr>
            <a:xfrm>
              <a:off x="4332036" y="1338860"/>
              <a:ext cx="9245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Koordinater</a:t>
              </a:r>
            </a:p>
          </p:txBody>
        </p:sp>
      </p:grpSp>
      <p:sp>
        <p:nvSpPr>
          <p:cNvPr id="23" name="textruta 22">
            <a:extLst>
              <a:ext uri="{FF2B5EF4-FFF2-40B4-BE49-F238E27FC236}">
                <a16:creationId xmlns:a16="http://schemas.microsoft.com/office/drawing/2014/main" id="{30C06935-2118-6445-AD0D-4D49F55ABFC8}"/>
              </a:ext>
            </a:extLst>
          </p:cNvPr>
          <p:cNvSpPr txBox="1"/>
          <p:nvPr/>
        </p:nvSpPr>
        <p:spPr>
          <a:xfrm>
            <a:off x="4474813" y="1564190"/>
            <a:ext cx="511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cs typeface="Times New Roman" panose="02020603050405020304" pitchFamily="18" charset="0"/>
              </a:rPr>
              <a:t>(0, 95)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BB2D7FF7-CFE8-B24D-8E39-69369DD3801C}"/>
              </a:ext>
            </a:extLst>
          </p:cNvPr>
          <p:cNvSpPr txBox="1"/>
          <p:nvPr/>
        </p:nvSpPr>
        <p:spPr>
          <a:xfrm>
            <a:off x="4476537" y="1787873"/>
            <a:ext cx="511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cs typeface="Times New Roman" panose="02020603050405020304" pitchFamily="18" charset="0"/>
              </a:rPr>
              <a:t>(1, 81)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6AD22062-5BDF-7444-BC0F-C59A063D2157}"/>
              </a:ext>
            </a:extLst>
          </p:cNvPr>
          <p:cNvSpPr txBox="1"/>
          <p:nvPr/>
        </p:nvSpPr>
        <p:spPr>
          <a:xfrm>
            <a:off x="4477234" y="1989473"/>
            <a:ext cx="511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cs typeface="Times New Roman" panose="02020603050405020304" pitchFamily="18" charset="0"/>
              </a:rPr>
              <a:t>(2, 69)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15422E60-F317-CA41-96D0-9014FF22E938}"/>
              </a:ext>
            </a:extLst>
          </p:cNvPr>
          <p:cNvSpPr txBox="1"/>
          <p:nvPr/>
        </p:nvSpPr>
        <p:spPr>
          <a:xfrm>
            <a:off x="4476537" y="2198700"/>
            <a:ext cx="511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cs typeface="Times New Roman" panose="02020603050405020304" pitchFamily="18" charset="0"/>
              </a:rPr>
              <a:t>(3, 58)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CC6588B1-BADE-754C-B9EB-6AABA00C4DF0}"/>
              </a:ext>
            </a:extLst>
          </p:cNvPr>
          <p:cNvSpPr txBox="1"/>
          <p:nvPr/>
        </p:nvSpPr>
        <p:spPr>
          <a:xfrm>
            <a:off x="4476527" y="2428345"/>
            <a:ext cx="511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cs typeface="Times New Roman" panose="02020603050405020304" pitchFamily="18" charset="0"/>
              </a:rPr>
              <a:t>(4, 50)</a:t>
            </a:r>
          </a:p>
        </p:txBody>
      </p:sp>
    </p:spTree>
    <p:extLst>
      <p:ext uri="{BB962C8B-B14F-4D97-AF65-F5344CB8AC3E}">
        <p14:creationId xmlns:p14="http://schemas.microsoft.com/office/powerpoint/2010/main" val="45264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  <p:bldP spid="23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5B6A444-B0E0-0141-A74C-3427DB66275A}"/>
              </a:ext>
            </a:extLst>
          </p:cNvPr>
          <p:cNvSpPr/>
          <p:nvPr/>
        </p:nvSpPr>
        <p:spPr>
          <a:xfrm>
            <a:off x="3236258" y="251668"/>
            <a:ext cx="3185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Några exempel på funktioner </a:t>
            </a:r>
            <a:endParaRPr lang="sv-SE" dirty="0">
              <a:solidFill>
                <a:srgbClr val="800000"/>
              </a:solidFill>
            </a:endParaRP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7694ABBD-76DC-564C-A157-26B30384FAF4}"/>
              </a:ext>
            </a:extLst>
          </p:cNvPr>
          <p:cNvGrpSpPr/>
          <p:nvPr/>
        </p:nvGrpSpPr>
        <p:grpSpPr>
          <a:xfrm>
            <a:off x="457200" y="1159152"/>
            <a:ext cx="3747247" cy="1701423"/>
            <a:chOff x="457200" y="1159152"/>
            <a:chExt cx="3747247" cy="1701423"/>
          </a:xfrm>
        </p:grpSpPr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EE03E574-0493-D14F-AAD5-E797D94F1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159152"/>
              <a:ext cx="3236258" cy="984827"/>
            </a:xfrm>
            <a:prstGeom prst="rect">
              <a:avLst/>
            </a:prstGeom>
          </p:spPr>
        </p:pic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A50C036A-F885-9C4B-8CC8-C9E2784CB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1109" y="2143979"/>
              <a:ext cx="1533338" cy="716596"/>
            </a:xfrm>
            <a:prstGeom prst="rect">
              <a:avLst/>
            </a:prstGeom>
          </p:spPr>
        </p:pic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3232FC57-03C6-294A-A9E7-72AED0D1CC39}"/>
              </a:ext>
            </a:extLst>
          </p:cNvPr>
          <p:cNvGrpSpPr/>
          <p:nvPr/>
        </p:nvGrpSpPr>
        <p:grpSpPr>
          <a:xfrm>
            <a:off x="5450542" y="1160493"/>
            <a:ext cx="3307976" cy="1498790"/>
            <a:chOff x="5450542" y="1160493"/>
            <a:chExt cx="3307976" cy="1498790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20E3C7CD-BDA4-2746-94EF-2CB4B501C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0542" y="1160493"/>
              <a:ext cx="3236258" cy="983486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658B4129-D354-3443-8791-5DCBE7667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4306" y="2207388"/>
              <a:ext cx="454212" cy="451895"/>
            </a:xfrm>
            <a:prstGeom prst="rect">
              <a:avLst/>
            </a:prstGeom>
          </p:spPr>
        </p:pic>
      </p:grpSp>
      <p:grpSp>
        <p:nvGrpSpPr>
          <p:cNvPr id="14" name="Grupp 13">
            <a:extLst>
              <a:ext uri="{FF2B5EF4-FFF2-40B4-BE49-F238E27FC236}">
                <a16:creationId xmlns:a16="http://schemas.microsoft.com/office/drawing/2014/main" id="{5A856AC5-EA1D-D34E-B982-D13A8730539C}"/>
              </a:ext>
            </a:extLst>
          </p:cNvPr>
          <p:cNvGrpSpPr/>
          <p:nvPr/>
        </p:nvGrpSpPr>
        <p:grpSpPr>
          <a:xfrm>
            <a:off x="5340058" y="4198718"/>
            <a:ext cx="3418460" cy="2522921"/>
            <a:chOff x="5340058" y="4198718"/>
            <a:chExt cx="3418460" cy="2522921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3C3BD5F7-346E-4246-9EDF-011FD9278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0058" y="4198718"/>
              <a:ext cx="3346742" cy="983486"/>
            </a:xfrm>
            <a:prstGeom prst="rect">
              <a:avLst/>
            </a:prstGeom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B9A6113B-B7ED-5744-A7EF-426570581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4071" y="5179710"/>
              <a:ext cx="394447" cy="1541929"/>
            </a:xfrm>
            <a:prstGeom prst="rect">
              <a:avLst/>
            </a:prstGeom>
          </p:spPr>
        </p:pic>
      </p:grpSp>
      <p:grpSp>
        <p:nvGrpSpPr>
          <p:cNvPr id="15" name="Grupp 14">
            <a:extLst>
              <a:ext uri="{FF2B5EF4-FFF2-40B4-BE49-F238E27FC236}">
                <a16:creationId xmlns:a16="http://schemas.microsoft.com/office/drawing/2014/main" id="{326FE5E3-5344-8140-B6E7-04CB7AA61FC6}"/>
              </a:ext>
            </a:extLst>
          </p:cNvPr>
          <p:cNvGrpSpPr/>
          <p:nvPr/>
        </p:nvGrpSpPr>
        <p:grpSpPr>
          <a:xfrm>
            <a:off x="467973" y="4194882"/>
            <a:ext cx="3225485" cy="1755792"/>
            <a:chOff x="467973" y="4194882"/>
            <a:chExt cx="3225485" cy="1755792"/>
          </a:xfrm>
        </p:grpSpPr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580BEC92-2D6A-F342-9635-CF42CCF7A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312"/>
            <a:stretch/>
          </p:blipFill>
          <p:spPr>
            <a:xfrm>
              <a:off x="467973" y="4194882"/>
              <a:ext cx="3225485" cy="984828"/>
            </a:xfrm>
            <a:prstGeom prst="rect">
              <a:avLst/>
            </a:prstGeom>
          </p:spPr>
        </p:pic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CD79CB62-2235-C249-962D-97E316203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66378" y="5279895"/>
              <a:ext cx="916876" cy="670779"/>
            </a:xfrm>
            <a:prstGeom prst="rect">
              <a:avLst/>
            </a:prstGeom>
          </p:spPr>
        </p:pic>
      </p:grp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85262C9-5C32-E241-A267-2FB6FE6ADC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707" y="2245036"/>
            <a:ext cx="1706135" cy="1282692"/>
          </a:xfrm>
          <a:prstGeom prst="rect">
            <a:avLst/>
          </a:prstGeom>
        </p:spPr>
      </p:pic>
      <p:grpSp>
        <p:nvGrpSpPr>
          <p:cNvPr id="19" name="Grupp 18">
            <a:extLst>
              <a:ext uri="{FF2B5EF4-FFF2-40B4-BE49-F238E27FC236}">
                <a16:creationId xmlns:a16="http://schemas.microsoft.com/office/drawing/2014/main" id="{C0BEA36D-B0EF-B24D-8156-0C3E85874357}"/>
              </a:ext>
            </a:extLst>
          </p:cNvPr>
          <p:cNvGrpSpPr/>
          <p:nvPr/>
        </p:nvGrpSpPr>
        <p:grpSpPr>
          <a:xfrm>
            <a:off x="6219404" y="2207388"/>
            <a:ext cx="1698534" cy="1331179"/>
            <a:chOff x="1689100" y="812800"/>
            <a:chExt cx="5765800" cy="5232400"/>
          </a:xfrm>
        </p:grpSpPr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34FAF025-FA37-734A-A222-FC2FFA4BC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89100" y="812800"/>
              <a:ext cx="5765800" cy="5232400"/>
            </a:xfrm>
            <a:prstGeom prst="rect">
              <a:avLst/>
            </a:prstGeom>
          </p:spPr>
        </p:pic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0D622CD5-4175-D142-8F40-6D1C0A73F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90914" y="997635"/>
              <a:ext cx="571500" cy="495300"/>
            </a:xfrm>
            <a:prstGeom prst="rect">
              <a:avLst/>
            </a:prstGeom>
          </p:spPr>
        </p:pic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3145C64B-E78C-B845-B86B-CA3B487240DE}"/>
              </a:ext>
            </a:extLst>
          </p:cNvPr>
          <p:cNvGrpSpPr/>
          <p:nvPr/>
        </p:nvGrpSpPr>
        <p:grpSpPr>
          <a:xfrm>
            <a:off x="6219404" y="5275153"/>
            <a:ext cx="1751260" cy="1331179"/>
            <a:chOff x="1149350" y="704850"/>
            <a:chExt cx="6845300" cy="5448300"/>
          </a:xfrm>
        </p:grpSpPr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7A2BA35E-BBF6-BA4A-B8E1-F66393F34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49350" y="704850"/>
              <a:ext cx="6845300" cy="5448300"/>
            </a:xfrm>
            <a:prstGeom prst="rect">
              <a:avLst/>
            </a:prstGeom>
          </p:spPr>
        </p:pic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1BEB4DCA-75BF-824C-9207-2FBD70546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80885" y="898873"/>
              <a:ext cx="660400" cy="838200"/>
            </a:xfrm>
            <a:prstGeom prst="rect">
              <a:avLst/>
            </a:prstGeom>
          </p:spPr>
        </p:pic>
      </p:grp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74967F89-4BCD-DC45-89AE-D5BFF3429E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1105" y="5245419"/>
            <a:ext cx="1533338" cy="134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9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332</Words>
  <Application>Microsoft Macintosh PowerPoint</Application>
  <PresentationFormat>Bildspel på skärmen (4:3)</PresentationFormat>
  <Paragraphs>44</Paragraphs>
  <Slides>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42</cp:revision>
  <dcterms:created xsi:type="dcterms:W3CDTF">2017-04-14T14:35:34Z</dcterms:created>
  <dcterms:modified xsi:type="dcterms:W3CDTF">2019-09-13T13:50:44Z</dcterms:modified>
</cp:coreProperties>
</file>