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5" r:id="rId3"/>
    <p:sldId id="267" r:id="rId4"/>
    <p:sldId id="274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AAA"/>
    <a:srgbClr val="7B3B61"/>
    <a:srgbClr val="A27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1"/>
    <p:restoredTop sz="95178" autoAdjust="0"/>
  </p:normalViewPr>
  <p:slideViewPr>
    <p:cSldViewPr snapToGrid="0" snapToObjects="1">
      <p:cViewPr>
        <p:scale>
          <a:sx n="140" d="100"/>
          <a:sy n="140" d="100"/>
        </p:scale>
        <p:origin x="760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305022" y="24061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2.2				         Förändringsfaktor</a:t>
            </a:r>
          </a:p>
        </p:txBody>
      </p:sp>
      <p:sp>
        <p:nvSpPr>
          <p:cNvPr id="48" name="Rektangel 47"/>
          <p:cNvSpPr/>
          <p:nvPr/>
        </p:nvSpPr>
        <p:spPr>
          <a:xfrm>
            <a:off x="3337237" y="693193"/>
            <a:ext cx="250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/>
              <a:t>Vilket är det nya priset? 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966E5A-7A9D-4546-A6AA-4ADC208E8BF6}"/>
              </a:ext>
            </a:extLst>
          </p:cNvPr>
          <p:cNvSpPr/>
          <p:nvPr/>
        </p:nvSpPr>
        <p:spPr>
          <a:xfrm>
            <a:off x="1244245" y="2163151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Sänkning:  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EA9FD2F-5837-D741-ADF0-F57ADD2A171C}"/>
              </a:ext>
            </a:extLst>
          </p:cNvPr>
          <p:cNvSpPr/>
          <p:nvPr/>
        </p:nvSpPr>
        <p:spPr>
          <a:xfrm>
            <a:off x="1282187" y="2487060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226B3D88-D336-C541-AFC2-4E949FC993C4}"/>
              </a:ext>
            </a:extLst>
          </p:cNvPr>
          <p:cNvSpPr/>
          <p:nvPr/>
        </p:nvSpPr>
        <p:spPr>
          <a:xfrm>
            <a:off x="452016" y="1668853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1: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71137" y="1913965"/>
            <a:ext cx="575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Pris från början:   12 500 kr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48F5936-05FA-C949-90EE-2BF4BD95612A}"/>
              </a:ext>
            </a:extLst>
          </p:cNvPr>
          <p:cNvGrpSpPr/>
          <p:nvPr/>
        </p:nvGrpSpPr>
        <p:grpSpPr>
          <a:xfrm>
            <a:off x="5744512" y="101512"/>
            <a:ext cx="3067013" cy="1640678"/>
            <a:chOff x="5969928" y="1333919"/>
            <a:chExt cx="3067013" cy="1640678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0C0EED25-1A36-B64A-BD7A-3BE26B4B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928" y="1333919"/>
              <a:ext cx="3067013" cy="1563997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9FC5177B-9BF0-984D-AC20-E90FD95BE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066" t="42181" r="19530" b="22653"/>
            <a:stretch/>
          </p:blipFill>
          <p:spPr>
            <a:xfrm>
              <a:off x="7687101" y="1983175"/>
              <a:ext cx="1293929" cy="991422"/>
            </a:xfrm>
            <a:prstGeom prst="rect">
              <a:avLst/>
            </a:prstGeom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22085BFD-341C-1843-967C-481B535A74C2}"/>
              </a:ext>
            </a:extLst>
          </p:cNvPr>
          <p:cNvSpPr/>
          <p:nvPr/>
        </p:nvSpPr>
        <p:spPr>
          <a:xfrm>
            <a:off x="228070" y="1277884"/>
            <a:ext cx="512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dirty="0"/>
              <a:t>Här är två alternativa metoder att räkna ut det med: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3107FF6-A7F9-4F4A-9D49-1D1CFE849D2C}"/>
              </a:ext>
            </a:extLst>
          </p:cNvPr>
          <p:cNvSpPr/>
          <p:nvPr/>
        </p:nvSpPr>
        <p:spPr>
          <a:xfrm>
            <a:off x="3932644" y="2166950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3 750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B6E8539-9150-9A46-89BB-A9FD1DD14AB0}"/>
              </a:ext>
            </a:extLst>
          </p:cNvPr>
          <p:cNvSpPr/>
          <p:nvPr/>
        </p:nvSpPr>
        <p:spPr>
          <a:xfrm>
            <a:off x="2296222" y="2166950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∙ 12 500 kr =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B7705F3-F931-8948-93A4-24794589BCE4}"/>
              </a:ext>
            </a:extLst>
          </p:cNvPr>
          <p:cNvSpPr/>
          <p:nvPr/>
        </p:nvSpPr>
        <p:spPr>
          <a:xfrm>
            <a:off x="2334164" y="2485558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(12 500 – 3 750) kr =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DC769D1-7856-9444-8788-E50ED326A3F4}"/>
              </a:ext>
            </a:extLst>
          </p:cNvPr>
          <p:cNvSpPr/>
          <p:nvPr/>
        </p:nvSpPr>
        <p:spPr>
          <a:xfrm>
            <a:off x="4378213" y="2482336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8 750 kr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217FD57-F7B8-BC42-A65B-4E82592B0B1D}"/>
              </a:ext>
            </a:extLst>
          </p:cNvPr>
          <p:cNvSpPr/>
          <p:nvPr/>
        </p:nvSpPr>
        <p:spPr>
          <a:xfrm>
            <a:off x="6056938" y="3295788"/>
            <a:ext cx="275458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i="1" dirty="0"/>
              <a:t>Förändringsfaktorn</a:t>
            </a:r>
            <a:r>
              <a:rPr lang="sv-SE" dirty="0"/>
              <a:t> = 0,7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964A81E-BB47-B14C-B663-D54DCA107837}"/>
              </a:ext>
            </a:extLst>
          </p:cNvPr>
          <p:cNvSpPr/>
          <p:nvPr/>
        </p:nvSpPr>
        <p:spPr>
          <a:xfrm>
            <a:off x="1255315" y="4332673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3548551-10AF-C149-8683-30349B60C9CB}"/>
              </a:ext>
            </a:extLst>
          </p:cNvPr>
          <p:cNvSpPr/>
          <p:nvPr/>
        </p:nvSpPr>
        <p:spPr>
          <a:xfrm>
            <a:off x="337922" y="2846779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2: 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65C6363-AA21-4646-8C75-879B8A91902B}"/>
              </a:ext>
            </a:extLst>
          </p:cNvPr>
          <p:cNvSpPr/>
          <p:nvPr/>
        </p:nvSpPr>
        <p:spPr>
          <a:xfrm>
            <a:off x="643684" y="3157289"/>
            <a:ext cx="473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</a:t>
            </a:r>
            <a:r>
              <a:rPr lang="sv-SE" dirty="0">
                <a:solidFill>
                  <a:srgbClr val="C00000"/>
                </a:solidFill>
              </a:rPr>
              <a:t>sänkningen är 30 % </a:t>
            </a:r>
            <a:r>
              <a:rPr lang="sv-SE" dirty="0"/>
              <a:t>så är det </a:t>
            </a:r>
            <a:r>
              <a:rPr lang="sv-SE" dirty="0">
                <a:solidFill>
                  <a:srgbClr val="C00000"/>
                </a:solidFill>
              </a:rPr>
              <a:t>nya priset 70 % av det gamla priset </a:t>
            </a:r>
            <a:r>
              <a:rPr lang="sv-SE" dirty="0"/>
              <a:t>(100 % – 30 % = 70 %).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735F6C71-0165-264D-A755-0A85814C240D}"/>
              </a:ext>
            </a:extLst>
          </p:cNvPr>
          <p:cNvSpPr/>
          <p:nvPr/>
        </p:nvSpPr>
        <p:spPr>
          <a:xfrm>
            <a:off x="305022" y="3958617"/>
            <a:ext cx="847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få det nya priset multiplicerar vi det gamla priset med </a:t>
            </a:r>
            <a:r>
              <a:rPr lang="sv-SE" i="1" dirty="0">
                <a:solidFill>
                  <a:srgbClr val="C00000"/>
                </a:solidFill>
              </a:rPr>
              <a:t>förändringsfaktorn</a:t>
            </a:r>
            <a:r>
              <a:rPr lang="sv-SE" i="1" dirty="0"/>
              <a:t>.</a:t>
            </a:r>
            <a:r>
              <a:rPr lang="sv-SE" dirty="0"/>
              <a:t> 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EEE6655-9457-7C45-A01F-3EDFA5808011}"/>
              </a:ext>
            </a:extLst>
          </p:cNvPr>
          <p:cNvSpPr/>
          <p:nvPr/>
        </p:nvSpPr>
        <p:spPr>
          <a:xfrm>
            <a:off x="2267602" y="4327949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12 500 kr = 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0D27482B-E7DA-064C-8F5D-2EAFCB1DDAD1}"/>
              </a:ext>
            </a:extLst>
          </p:cNvPr>
          <p:cNvSpPr/>
          <p:nvPr/>
        </p:nvSpPr>
        <p:spPr>
          <a:xfrm>
            <a:off x="3826886" y="4332673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8 750 kr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4BB20B6-F30F-1E40-AEA9-4290011CCB4B}"/>
              </a:ext>
            </a:extLst>
          </p:cNvPr>
          <p:cNvSpPr/>
          <p:nvPr/>
        </p:nvSpPr>
        <p:spPr>
          <a:xfrm>
            <a:off x="200671" y="5088531"/>
            <a:ext cx="932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priset istället hade höjts med 30 % så hade det nya priset blivit 130 % av det gamla priset.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700FB15D-7528-C848-9337-49BF59195884}"/>
              </a:ext>
            </a:extLst>
          </p:cNvPr>
          <p:cNvSpPr/>
          <p:nvPr/>
        </p:nvSpPr>
        <p:spPr>
          <a:xfrm>
            <a:off x="200671" y="5456450"/>
            <a:ext cx="373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Förändringsfaktorn hade då varit </a:t>
            </a:r>
            <a:r>
              <a:rPr lang="sv-SE" dirty="0">
                <a:solidFill>
                  <a:srgbClr val="C00000"/>
                </a:solidFill>
              </a:rPr>
              <a:t>1,3</a:t>
            </a:r>
            <a:r>
              <a:rPr lang="sv-SE" dirty="0"/>
              <a:t>. 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E443C82-A96E-AF4C-83DD-D566D655A4B0}"/>
              </a:ext>
            </a:extLst>
          </p:cNvPr>
          <p:cNvSpPr/>
          <p:nvPr/>
        </p:nvSpPr>
        <p:spPr>
          <a:xfrm>
            <a:off x="280769" y="6062400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BDF543D5-FDFE-CD4D-872B-380CB3861A37}"/>
              </a:ext>
            </a:extLst>
          </p:cNvPr>
          <p:cNvSpPr/>
          <p:nvPr/>
        </p:nvSpPr>
        <p:spPr>
          <a:xfrm>
            <a:off x="1293056" y="6057676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1,3</a:t>
            </a:r>
            <a:r>
              <a:rPr lang="sv-SE" dirty="0"/>
              <a:t> ∙ 12 500 kr = 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26C6DE5-2BEF-F74A-B323-1DBD6CCEA492}"/>
              </a:ext>
            </a:extLst>
          </p:cNvPr>
          <p:cNvSpPr/>
          <p:nvPr/>
        </p:nvSpPr>
        <p:spPr>
          <a:xfrm>
            <a:off x="2852340" y="6062400"/>
            <a:ext cx="108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16 250 kr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C44339-0A63-FA44-B6C8-C112D7CD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69" y="5641117"/>
            <a:ext cx="4515344" cy="5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3" grpId="0"/>
      <p:bldP spid="49" grpId="0"/>
      <p:bldP spid="51" grpId="0"/>
      <p:bldP spid="29" grpId="0"/>
      <p:bldP spid="26" grpId="0"/>
      <p:bldP spid="30" grpId="0"/>
      <p:bldP spid="32" grpId="0"/>
      <p:bldP spid="33" grpId="0"/>
      <p:bldP spid="34" grpId="0"/>
      <p:bldP spid="35" grpId="0" animBg="1"/>
      <p:bldP spid="45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kett 8">
            <a:extLst>
              <a:ext uri="{FF2B5EF4-FFF2-40B4-BE49-F238E27FC236}">
                <a16:creationId xmlns:a16="http://schemas.microsoft.com/office/drawing/2014/main" id="{BBB91FD3-089C-A249-86BE-C32F84247B54}"/>
              </a:ext>
            </a:extLst>
          </p:cNvPr>
          <p:cNvSpPr/>
          <p:nvPr/>
        </p:nvSpPr>
        <p:spPr>
          <a:xfrm>
            <a:off x="7820277" y="1287676"/>
            <a:ext cx="1146053" cy="369332"/>
          </a:xfrm>
          <a:prstGeom prst="plaque">
            <a:avLst/>
          </a:prstGeom>
          <a:solidFill>
            <a:srgbClr val="A275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 40 %</a:t>
            </a:r>
          </a:p>
        </p:txBody>
      </p:sp>
      <p:sp>
        <p:nvSpPr>
          <p:cNvPr id="10" name="Plakett 9">
            <a:extLst>
              <a:ext uri="{FF2B5EF4-FFF2-40B4-BE49-F238E27FC236}">
                <a16:creationId xmlns:a16="http://schemas.microsoft.com/office/drawing/2014/main" id="{37F47B05-EF0A-C345-975D-15083C238C3C}"/>
              </a:ext>
            </a:extLst>
          </p:cNvPr>
          <p:cNvSpPr/>
          <p:nvPr/>
        </p:nvSpPr>
        <p:spPr>
          <a:xfrm>
            <a:off x="7820277" y="1731528"/>
            <a:ext cx="1146053" cy="369332"/>
          </a:xfrm>
          <a:prstGeom prst="plaque">
            <a:avLst/>
          </a:prstGeom>
          <a:solidFill>
            <a:srgbClr val="7B3B6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 30 %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FF05A51E-987B-084B-887F-221D6EBDEF3C}"/>
              </a:ext>
            </a:extLst>
          </p:cNvPr>
          <p:cNvGrpSpPr/>
          <p:nvPr/>
        </p:nvGrpSpPr>
        <p:grpSpPr>
          <a:xfrm>
            <a:off x="5864953" y="531301"/>
            <a:ext cx="3069253" cy="1882083"/>
            <a:chOff x="5864953" y="531301"/>
            <a:chExt cx="3069253" cy="1882083"/>
          </a:xfrm>
        </p:grpSpPr>
        <p:sp>
          <p:nvSpPr>
            <p:cNvPr id="13" name="Rektangel med rundade hörn 12">
              <a:extLst>
                <a:ext uri="{FF2B5EF4-FFF2-40B4-BE49-F238E27FC236}">
                  <a16:creationId xmlns:a16="http://schemas.microsoft.com/office/drawing/2014/main" id="{7D460768-C052-A048-805F-E0BF90BD7B4F}"/>
                </a:ext>
              </a:extLst>
            </p:cNvPr>
            <p:cNvSpPr/>
            <p:nvPr/>
          </p:nvSpPr>
          <p:spPr>
            <a:xfrm>
              <a:off x="7820277" y="865998"/>
              <a:ext cx="1113929" cy="369332"/>
            </a:xfrm>
            <a:prstGeom prst="roundRect">
              <a:avLst/>
            </a:prstGeom>
            <a:gradFill flip="none" rotWithShape="1">
              <a:gsLst>
                <a:gs pos="0">
                  <a:srgbClr val="B88AAA">
                    <a:tint val="66000"/>
                    <a:satMod val="160000"/>
                  </a:srgbClr>
                </a:gs>
                <a:gs pos="50000">
                  <a:srgbClr val="B88AAA">
                    <a:tint val="44500"/>
                    <a:satMod val="160000"/>
                  </a:srgbClr>
                </a:gs>
                <a:gs pos="100000">
                  <a:srgbClr val="B88AAA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1 400 kr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9A26499B-502A-944C-9226-4FF3124E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4953" y="531301"/>
              <a:ext cx="1882083" cy="1882083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D2F7AF2-1FBA-9946-A647-3F5D0B0A9A2A}"/>
              </a:ext>
            </a:extLst>
          </p:cNvPr>
          <p:cNvSpPr/>
          <p:nvPr/>
        </p:nvSpPr>
        <p:spPr>
          <a:xfrm>
            <a:off x="3279052" y="150053"/>
            <a:ext cx="2585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i="1" dirty="0">
                <a:solidFill>
                  <a:srgbClr val="C00000"/>
                </a:solidFill>
              </a:rPr>
              <a:t>Upprepade förändringar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2F64D0-BF3F-F643-AC5D-6E31D02FC4EE}"/>
              </a:ext>
            </a:extLst>
          </p:cNvPr>
          <p:cNvSpPr/>
          <p:nvPr/>
        </p:nvSpPr>
        <p:spPr>
          <a:xfrm>
            <a:off x="55513" y="710242"/>
            <a:ext cx="6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Metoden med förändringsfaktor är väldigt praktisk att använda när det till exempel är flera förändringar efter varandra.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087F50-D4CD-CD48-B58D-1A03809796BB}"/>
              </a:ext>
            </a:extLst>
          </p:cNvPr>
          <p:cNvSpPr/>
          <p:nvPr/>
        </p:nvSpPr>
        <p:spPr>
          <a:xfrm>
            <a:off x="2899785" y="2573324"/>
            <a:ext cx="25635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dirty="0"/>
              <a:t>Vilket är det nya priset? 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577FF07-6187-314C-AA0E-AC134BC3649F}"/>
              </a:ext>
            </a:extLst>
          </p:cNvPr>
          <p:cNvSpPr/>
          <p:nvPr/>
        </p:nvSpPr>
        <p:spPr>
          <a:xfrm>
            <a:off x="109494" y="1564453"/>
            <a:ext cx="5862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Låt oss titta på ett trumset som från början kostar </a:t>
            </a:r>
            <a:r>
              <a:rPr lang="sv-SE" dirty="0">
                <a:solidFill>
                  <a:srgbClr val="C00000"/>
                </a:solidFill>
              </a:rPr>
              <a:t>1 400 kr</a:t>
            </a:r>
            <a:r>
              <a:rPr lang="sv-SE" dirty="0"/>
              <a:t>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9C7EF3B-0F32-B945-BCED-843C2BE27238}"/>
              </a:ext>
            </a:extLst>
          </p:cNvPr>
          <p:cNvSpPr/>
          <p:nvPr/>
        </p:nvSpPr>
        <p:spPr>
          <a:xfrm>
            <a:off x="2025886" y="3838435"/>
            <a:ext cx="2509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 (1):  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1F3A3AC-B1BB-E94E-A7EA-0ABD120A927E}"/>
              </a:ext>
            </a:extLst>
          </p:cNvPr>
          <p:cNvSpPr/>
          <p:nvPr/>
        </p:nvSpPr>
        <p:spPr>
          <a:xfrm>
            <a:off x="1289994" y="3071370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1: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5FB3798-B7C3-1D42-A024-7A5C572FA9F7}"/>
              </a:ext>
            </a:extLst>
          </p:cNvPr>
          <p:cNvSpPr/>
          <p:nvPr/>
        </p:nvSpPr>
        <p:spPr>
          <a:xfrm>
            <a:off x="1695858" y="3444759"/>
            <a:ext cx="575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Pris från början:   1 400 kr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09ADDCA-DBA7-EE44-AE23-CD6FB3CE490F}"/>
              </a:ext>
            </a:extLst>
          </p:cNvPr>
          <p:cNvSpPr/>
          <p:nvPr/>
        </p:nvSpPr>
        <p:spPr>
          <a:xfrm>
            <a:off x="4765644" y="3836224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840 kr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5BD6738-B388-1D47-AB64-49EEBD4141FE}"/>
              </a:ext>
            </a:extLst>
          </p:cNvPr>
          <p:cNvSpPr/>
          <p:nvPr/>
        </p:nvSpPr>
        <p:spPr>
          <a:xfrm>
            <a:off x="3306918" y="3836224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0,6</a:t>
            </a:r>
            <a:r>
              <a:rPr lang="sv-SE" dirty="0"/>
              <a:t> ∙ 1 400 kr = 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376E000-B057-364A-8667-CACAEDA62043}"/>
              </a:ext>
            </a:extLst>
          </p:cNvPr>
          <p:cNvSpPr/>
          <p:nvPr/>
        </p:nvSpPr>
        <p:spPr>
          <a:xfrm>
            <a:off x="2025886" y="4255737"/>
            <a:ext cx="144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 (2):  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4665B16-6E7D-7543-B36C-6D858DADF314}"/>
              </a:ext>
            </a:extLst>
          </p:cNvPr>
          <p:cNvSpPr/>
          <p:nvPr/>
        </p:nvSpPr>
        <p:spPr>
          <a:xfrm>
            <a:off x="4645984" y="4255737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588 kr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3725207-F7AB-3145-B1EB-BCDC645F4ABD}"/>
              </a:ext>
            </a:extLst>
          </p:cNvPr>
          <p:cNvSpPr/>
          <p:nvPr/>
        </p:nvSpPr>
        <p:spPr>
          <a:xfrm>
            <a:off x="3350927" y="4250733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840 kr = 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B07462A-D665-3349-B7FA-5F496E211812}"/>
              </a:ext>
            </a:extLst>
          </p:cNvPr>
          <p:cNvSpPr/>
          <p:nvPr/>
        </p:nvSpPr>
        <p:spPr>
          <a:xfrm>
            <a:off x="2093716" y="5995283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69AFF373-7D62-B543-9447-CB98F3A9F498}"/>
              </a:ext>
            </a:extLst>
          </p:cNvPr>
          <p:cNvSpPr/>
          <p:nvPr/>
        </p:nvSpPr>
        <p:spPr>
          <a:xfrm>
            <a:off x="1235485" y="5125657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2: 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C3F3B92C-D021-6A48-A84C-2037E6BBA34C}"/>
              </a:ext>
            </a:extLst>
          </p:cNvPr>
          <p:cNvSpPr/>
          <p:nvPr/>
        </p:nvSpPr>
        <p:spPr>
          <a:xfrm>
            <a:off x="1274739" y="5399741"/>
            <a:ext cx="4732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kan också räkna ut det nya priset så här: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64E9938-807A-104B-AD50-B946865D3B5B}"/>
              </a:ext>
            </a:extLst>
          </p:cNvPr>
          <p:cNvSpPr/>
          <p:nvPr/>
        </p:nvSpPr>
        <p:spPr>
          <a:xfrm>
            <a:off x="3106003" y="5990559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</a:t>
            </a:r>
            <a:r>
              <a:rPr lang="sv-SE" dirty="0">
                <a:solidFill>
                  <a:srgbClr val="C00000"/>
                </a:solidFill>
              </a:rPr>
              <a:t>0,6</a:t>
            </a:r>
            <a:r>
              <a:rPr lang="sv-SE" dirty="0"/>
              <a:t> ∙ 1 400 kr = 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727723C2-4E80-9046-8716-CFE73AD74072}"/>
              </a:ext>
            </a:extLst>
          </p:cNvPr>
          <p:cNvSpPr/>
          <p:nvPr/>
        </p:nvSpPr>
        <p:spPr>
          <a:xfrm>
            <a:off x="4976098" y="5998916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588 kr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F6A4F2FD-8F7C-DB4F-84DD-1C8A48C6CDA6}"/>
              </a:ext>
            </a:extLst>
          </p:cNvPr>
          <p:cNvSpPr/>
          <p:nvPr/>
        </p:nvSpPr>
        <p:spPr>
          <a:xfrm>
            <a:off x="6156085" y="3238968"/>
            <a:ext cx="25841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i="1" dirty="0"/>
              <a:t>Förändringsfaktor</a:t>
            </a:r>
            <a:r>
              <a:rPr lang="sv-SE" dirty="0"/>
              <a:t> 1 = 0,6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64F5C3CE-60EC-104A-B87D-D9C42B1CB2F7}"/>
              </a:ext>
            </a:extLst>
          </p:cNvPr>
          <p:cNvSpPr/>
          <p:nvPr/>
        </p:nvSpPr>
        <p:spPr>
          <a:xfrm>
            <a:off x="6156084" y="3715354"/>
            <a:ext cx="25841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i="1" dirty="0"/>
              <a:t>Förändringsfaktor</a:t>
            </a:r>
            <a:r>
              <a:rPr lang="sv-SE" dirty="0"/>
              <a:t> 2 = 0,7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CA284DAF-C156-5A4A-B5CC-705C7E2B7D13}"/>
              </a:ext>
            </a:extLst>
          </p:cNvPr>
          <p:cNvCxnSpPr>
            <a:cxnSpLocks/>
          </p:cNvCxnSpPr>
          <p:nvPr/>
        </p:nvCxnSpPr>
        <p:spPr>
          <a:xfrm>
            <a:off x="3640867" y="6316185"/>
            <a:ext cx="11144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Rak 57">
            <a:extLst>
              <a:ext uri="{FF2B5EF4-FFF2-40B4-BE49-F238E27FC236}">
                <a16:creationId xmlns:a16="http://schemas.microsoft.com/office/drawing/2014/main" id="{E372DE7E-C416-9E46-88CA-601899AF2992}"/>
              </a:ext>
            </a:extLst>
          </p:cNvPr>
          <p:cNvCxnSpPr>
            <a:cxnSpLocks/>
          </p:cNvCxnSpPr>
          <p:nvPr/>
        </p:nvCxnSpPr>
        <p:spPr>
          <a:xfrm>
            <a:off x="3373033" y="4155375"/>
            <a:ext cx="11144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Ned 59">
            <a:extLst>
              <a:ext uri="{FF2B5EF4-FFF2-40B4-BE49-F238E27FC236}">
                <a16:creationId xmlns:a16="http://schemas.microsoft.com/office/drawing/2014/main" id="{F310049B-1C76-9D4A-8FD1-DD8056302230}"/>
              </a:ext>
            </a:extLst>
          </p:cNvPr>
          <p:cNvSpPr/>
          <p:nvPr/>
        </p:nvSpPr>
        <p:spPr>
          <a:xfrm flipH="1">
            <a:off x="4091842" y="4178356"/>
            <a:ext cx="45719" cy="14475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18A4AC5-ED64-5E49-AAB5-4AC91DF3CE09}"/>
              </a:ext>
            </a:extLst>
          </p:cNvPr>
          <p:cNvSpPr/>
          <p:nvPr/>
        </p:nvSpPr>
        <p:spPr>
          <a:xfrm>
            <a:off x="2792552" y="1940222"/>
            <a:ext cx="317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Sen sänks priset igen med 30 %.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0A9FDEE-B95E-A045-AC43-32F4029368D6}"/>
              </a:ext>
            </a:extLst>
          </p:cNvPr>
          <p:cNvSpPr/>
          <p:nvPr/>
        </p:nvSpPr>
        <p:spPr>
          <a:xfrm>
            <a:off x="109494" y="1948579"/>
            <a:ext cx="2831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 sänks priset med 40 %.</a:t>
            </a:r>
          </a:p>
        </p:txBody>
      </p:sp>
    </p:spTree>
    <p:extLst>
      <p:ext uri="{BB962C8B-B14F-4D97-AF65-F5344CB8AC3E}">
        <p14:creationId xmlns:p14="http://schemas.microsoft.com/office/powerpoint/2010/main" val="17325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3" grpId="0"/>
      <p:bldP spid="4" grpId="0" animBg="1"/>
      <p:bldP spid="16" grpId="0"/>
      <p:bldP spid="17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46" grpId="0"/>
      <p:bldP spid="47" grpId="0"/>
      <p:bldP spid="48" grpId="0"/>
      <p:bldP spid="50" grpId="0"/>
      <p:bldP spid="51" grpId="0"/>
      <p:bldP spid="52" grpId="0" animBg="1"/>
      <p:bldP spid="53" grpId="0" animBg="1"/>
      <p:bldP spid="60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396730" y="2476141"/>
            <a:ext cx="4201791" cy="369332"/>
            <a:chOff x="704468" y="1826299"/>
            <a:chExt cx="4201791" cy="369332"/>
          </a:xfrm>
        </p:grpSpPr>
        <p:sp>
          <p:nvSpPr>
            <p:cNvPr id="15" name="textruta 14"/>
            <p:cNvSpPr txBox="1"/>
            <p:nvPr/>
          </p:nvSpPr>
          <p:spPr>
            <a:xfrm>
              <a:off x="704468" y="1826299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Djup från början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79850" y="1826299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4500 m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144280" y="3047096"/>
            <a:ext cx="228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2052178" y="3663792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djup :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743046" y="4862793"/>
            <a:ext cx="5384542" cy="488475"/>
            <a:chOff x="542049" y="4752068"/>
            <a:chExt cx="5384542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538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Den nya modellen kan dyka 6500 m.</a:t>
              </a:r>
              <a:endParaRPr lang="sv-SE" u="sng" dirty="0">
                <a:latin typeface="Bradley Hand Bold"/>
                <a:cs typeface="Bradley Hand Bold"/>
              </a:endParaRP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86494" y="3067240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1,45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3286494" y="3666646"/>
            <a:ext cx="1923411" cy="377828"/>
            <a:chOff x="6152375" y="1171154"/>
            <a:chExt cx="1645143" cy="377828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152375" y="1171154"/>
              <a:ext cx="1645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1,45 · 4500 m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7465161" y="1179650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5047294" y="3675142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6525 m </a:t>
            </a:r>
            <a:r>
              <a:rPr lang="sv-SE" dirty="0">
                <a:cs typeface="Bradley Hand Bold"/>
              </a:rPr>
              <a:t>≈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F239629-7378-CB4A-8E81-40375D08B264}"/>
              </a:ext>
            </a:extLst>
          </p:cNvPr>
          <p:cNvGrpSpPr/>
          <p:nvPr/>
        </p:nvGrpSpPr>
        <p:grpSpPr>
          <a:xfrm>
            <a:off x="1107689" y="235517"/>
            <a:ext cx="7761397" cy="1483571"/>
            <a:chOff x="1107689" y="235517"/>
            <a:chExt cx="7761397" cy="1483571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477328"/>
              <a:chOff x="1107689" y="235517"/>
              <a:chExt cx="7761397" cy="1477328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Miniubåten Alvin kunde dyka ner till 4 500 m djup. </a:t>
                </a:r>
              </a:p>
              <a:p>
                <a:r>
                  <a:rPr lang="sv-SE" dirty="0"/>
                  <a:t>Modellen efter Alvin kan dyka 45 % djupare. </a:t>
                </a:r>
              </a:p>
              <a:p>
                <a:endParaRPr lang="sv-SE" dirty="0"/>
              </a:p>
              <a:p>
                <a:r>
                  <a:rPr lang="sv-SE" dirty="0"/>
                  <a:t>Hur djupt kan den nya modellen dyka?</a:t>
                </a:r>
              </a:p>
              <a:p>
                <a:r>
                  <a:rPr lang="sv-SE" dirty="0"/>
                  <a:t>Avrunda till hundratal meter.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62E6D2C-6F1A-2542-B29C-8E4A733D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5928" y="432952"/>
              <a:ext cx="1869383" cy="1286136"/>
            </a:xfrm>
            <a:prstGeom prst="rect">
              <a:avLst/>
            </a:prstGeom>
          </p:spPr>
        </p:pic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40F9E83B-C283-984E-9060-9FC0A3D47309}"/>
              </a:ext>
            </a:extLst>
          </p:cNvPr>
          <p:cNvSpPr txBox="1"/>
          <p:nvPr/>
        </p:nvSpPr>
        <p:spPr>
          <a:xfrm>
            <a:off x="6164347" y="3671540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6500 m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4597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648862" y="2487990"/>
            <a:ext cx="4318013" cy="391906"/>
            <a:chOff x="607798" y="1814949"/>
            <a:chExt cx="4318013" cy="391906"/>
          </a:xfrm>
        </p:grpSpPr>
        <p:sp>
          <p:nvSpPr>
            <p:cNvPr id="15" name="textruta 14"/>
            <p:cNvSpPr txBox="1"/>
            <p:nvPr/>
          </p:nvSpPr>
          <p:spPr>
            <a:xfrm>
              <a:off x="607798" y="1814949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Värde från början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99402" y="1837523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10 000 kr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330926" y="2988772"/>
            <a:ext cx="249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 1 :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743046" y="4862793"/>
            <a:ext cx="5384542" cy="488475"/>
            <a:chOff x="542049" y="4752068"/>
            <a:chExt cx="5384542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538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Det andra året hade fonden värdet 10 350 kr.</a:t>
              </a:r>
              <a:endParaRPr lang="sv-SE" u="sng" dirty="0">
                <a:latin typeface="Bradley Hand Bold"/>
                <a:cs typeface="Bradley Hand Bold"/>
              </a:endParaRP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640466" y="3013009"/>
            <a:ext cx="87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1,15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E3B962-E207-084D-A45C-B3BD52993FB3}"/>
              </a:ext>
            </a:extLst>
          </p:cNvPr>
          <p:cNvGrpSpPr/>
          <p:nvPr/>
        </p:nvGrpSpPr>
        <p:grpSpPr>
          <a:xfrm>
            <a:off x="1107689" y="235517"/>
            <a:ext cx="7761397" cy="1477328"/>
            <a:chOff x="1107689" y="235517"/>
            <a:chExt cx="7761397" cy="1477328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477328"/>
              <a:chOff x="1107689" y="235517"/>
              <a:chExt cx="7761397" cy="1477328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Zoran sätter in 10 000 kr i en aktiefond. </a:t>
                </a:r>
              </a:p>
              <a:p>
                <a:r>
                  <a:rPr lang="sv-SE" dirty="0"/>
                  <a:t>Värdet stiger första året med 15 %. </a:t>
                </a:r>
              </a:p>
              <a:p>
                <a:r>
                  <a:rPr lang="sv-SE" dirty="0"/>
                  <a:t>Andra året sjunker värdet med 10 %. </a:t>
                </a:r>
              </a:p>
              <a:p>
                <a:endParaRPr lang="sv-SE" dirty="0"/>
              </a:p>
              <a:p>
                <a:r>
                  <a:rPr lang="sv-SE" dirty="0"/>
                  <a:t>Vilket är värdet efter andra året?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A33E58C-B655-8B4D-A0F5-748E5892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179" y="260166"/>
              <a:ext cx="2438817" cy="1413687"/>
            </a:xfrm>
            <a:prstGeom prst="rect">
              <a:avLst/>
            </a:prstGeom>
          </p:spPr>
        </p:pic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99658D52-F4B2-2943-89F2-EA1BC35BB4D4}"/>
              </a:ext>
            </a:extLst>
          </p:cNvPr>
          <p:cNvSpPr txBox="1"/>
          <p:nvPr/>
        </p:nvSpPr>
        <p:spPr>
          <a:xfrm>
            <a:off x="1300060" y="3396324"/>
            <a:ext cx="249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 2 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E4A8941-61A9-EA47-AB0E-4C8D4A24FAF5}"/>
              </a:ext>
            </a:extLst>
          </p:cNvPr>
          <p:cNvSpPr txBox="1"/>
          <p:nvPr/>
        </p:nvSpPr>
        <p:spPr>
          <a:xfrm>
            <a:off x="3640466" y="3424962"/>
            <a:ext cx="8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0,9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56C92E6-A71F-FD4D-A263-2BC2FCED99E8}"/>
              </a:ext>
            </a:extLst>
          </p:cNvPr>
          <p:cNvSpPr txBox="1"/>
          <p:nvPr/>
        </p:nvSpPr>
        <p:spPr>
          <a:xfrm>
            <a:off x="2272410" y="3833539"/>
            <a:ext cx="136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Värde år 2 :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76CA1B55-961E-A24C-91D5-460A720A4A40}"/>
              </a:ext>
            </a:extLst>
          </p:cNvPr>
          <p:cNvGrpSpPr/>
          <p:nvPr/>
        </p:nvGrpSpPr>
        <p:grpSpPr>
          <a:xfrm>
            <a:off x="3576458" y="3844946"/>
            <a:ext cx="3090163" cy="372934"/>
            <a:chOff x="6152375" y="1167552"/>
            <a:chExt cx="2643096" cy="372934"/>
          </a:xfrm>
        </p:grpSpPr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D56397A-150E-2745-B5EF-BC3EE3E468A6}"/>
                </a:ext>
              </a:extLst>
            </p:cNvPr>
            <p:cNvSpPr txBox="1"/>
            <p:nvPr/>
          </p:nvSpPr>
          <p:spPr>
            <a:xfrm>
              <a:off x="6152375" y="1171154"/>
              <a:ext cx="2643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0,9 · 1,15 · 10 000 kr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27D3FE9A-5B73-3247-8610-E4FCD3A913DF}"/>
                </a:ext>
              </a:extLst>
            </p:cNvPr>
            <p:cNvSpPr txBox="1"/>
            <p:nvPr/>
          </p:nvSpPr>
          <p:spPr>
            <a:xfrm>
              <a:off x="8003789" y="116755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F7082569-51FE-D947-9DF8-82827E34ECE3}"/>
              </a:ext>
            </a:extLst>
          </p:cNvPr>
          <p:cNvSpPr txBox="1"/>
          <p:nvPr/>
        </p:nvSpPr>
        <p:spPr>
          <a:xfrm>
            <a:off x="5966875" y="3848548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10 350 kr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109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7" grpId="0"/>
      <p:bldP spid="69" grpId="0"/>
      <p:bldP spid="24" grpId="0"/>
      <p:bldP spid="25" grpId="0"/>
      <p:bldP spid="26" grpId="0"/>
      <p:bldP spid="3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6443</TotalTime>
  <Words>422</Words>
  <Application>Microsoft Macintosh PowerPoint</Application>
  <PresentationFormat>Bildspel på skärmen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44</cp:revision>
  <dcterms:created xsi:type="dcterms:W3CDTF">2017-04-14T14:35:34Z</dcterms:created>
  <dcterms:modified xsi:type="dcterms:W3CDTF">2019-09-13T12:43:47Z</dcterms:modified>
</cp:coreProperties>
</file>