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9" r:id="rId3"/>
    <p:sldId id="272" r:id="rId4"/>
    <p:sldId id="275" r:id="rId5"/>
    <p:sldId id="267" r:id="rId6"/>
    <p:sldId id="268" r:id="rId7"/>
    <p:sldId id="273" r:id="rId8"/>
    <p:sldId id="274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63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4"/>
    <p:restoredTop sz="97496" autoAdjust="0"/>
  </p:normalViewPr>
  <p:slideViewPr>
    <p:cSldViewPr snapToGrid="0" snapToObjects="1">
      <p:cViewPr varScale="1">
        <p:scale>
          <a:sx n="145" d="100"/>
          <a:sy n="145" d="100"/>
        </p:scale>
        <p:origin x="9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86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98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8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4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92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570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303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09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6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9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06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79FD7-24D9-9843-BA61-DB9CEBB5A7E8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22C0A-706F-8A40-9EF0-64F7E27DCC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573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02675" y="160464"/>
            <a:ext cx="8827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Z 2.1				         		  Procent</a:t>
            </a:r>
          </a:p>
        </p:txBody>
      </p:sp>
      <p:sp>
        <p:nvSpPr>
          <p:cNvPr id="6" name="Rektangel 5"/>
          <p:cNvSpPr/>
          <p:nvPr/>
        </p:nvSpPr>
        <p:spPr>
          <a:xfrm>
            <a:off x="2954064" y="952866"/>
            <a:ext cx="3235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Tre av de tio ballongerna är </a:t>
            </a:r>
            <a:r>
              <a:rPr lang="sv-SE" b="1" dirty="0">
                <a:solidFill>
                  <a:srgbClr val="0070C0"/>
                </a:solidFill>
              </a:rPr>
              <a:t>blåa</a:t>
            </a:r>
            <a:r>
              <a:rPr lang="sv-SE" dirty="0"/>
              <a:t>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1E29C4-12CA-5249-B5E4-FC63C0CFE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9" y="952866"/>
            <a:ext cx="2269965" cy="97219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E6958D5-07BC-694E-BAD8-FE35B3B4C78B}"/>
              </a:ext>
            </a:extLst>
          </p:cNvPr>
          <p:cNvSpPr/>
          <p:nvPr/>
        </p:nvSpPr>
        <p:spPr>
          <a:xfrm>
            <a:off x="3009757" y="1231659"/>
            <a:ext cx="530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säger då att </a:t>
            </a:r>
            <a:r>
              <a:rPr lang="sv-SE" i="1" dirty="0"/>
              <a:t>andelen </a:t>
            </a:r>
            <a:r>
              <a:rPr lang="sv-SE" dirty="0"/>
              <a:t>blåa ballonger är tre tiondelar.  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02CEE58-8C1D-8741-B534-7FD384E3709D}"/>
              </a:ext>
            </a:extLst>
          </p:cNvPr>
          <p:cNvSpPr/>
          <p:nvPr/>
        </p:nvSpPr>
        <p:spPr>
          <a:xfrm>
            <a:off x="3015754" y="1633263"/>
            <a:ext cx="5529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Andelen talar om hur stor </a:t>
            </a:r>
            <a:r>
              <a:rPr lang="sv-SE" i="1" dirty="0"/>
              <a:t>delen </a:t>
            </a:r>
            <a:r>
              <a:rPr lang="sv-SE" dirty="0"/>
              <a:t>är jämfört med </a:t>
            </a:r>
            <a:r>
              <a:rPr lang="sv-SE" i="1" dirty="0"/>
              <a:t>det hela</a:t>
            </a:r>
            <a:r>
              <a:rPr lang="sv-SE" dirty="0"/>
              <a:t>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49856B80-1FD3-6A4A-994E-3F933FBD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49" y="2210521"/>
            <a:ext cx="2237182" cy="933888"/>
          </a:xfrm>
          <a:prstGeom prst="rect">
            <a:avLst/>
          </a:prstGeom>
        </p:spPr>
      </p:pic>
      <p:grpSp>
        <p:nvGrpSpPr>
          <p:cNvPr id="25" name="Grupp 24">
            <a:extLst>
              <a:ext uri="{FF2B5EF4-FFF2-40B4-BE49-F238E27FC236}">
                <a16:creationId xmlns:a16="http://schemas.microsoft.com/office/drawing/2014/main" id="{2912BCA2-4372-D549-9F9A-0756F8E86A82}"/>
              </a:ext>
            </a:extLst>
          </p:cNvPr>
          <p:cNvGrpSpPr/>
          <p:nvPr/>
        </p:nvGrpSpPr>
        <p:grpSpPr>
          <a:xfrm>
            <a:off x="650985" y="2002595"/>
            <a:ext cx="3136185" cy="645512"/>
            <a:chOff x="4356662" y="5558881"/>
            <a:chExt cx="3136185" cy="645512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97DAE96-D0AF-1746-9A91-F4F6B0953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20" name="textruta 24">
                <a:extLst>
                  <a:ext uri="{FF2B5EF4-FFF2-40B4-BE49-F238E27FC236}">
                    <a16:creationId xmlns:a16="http://schemas.microsoft.com/office/drawing/2014/main" id="{53B3E3D4-1D09-A243-A16C-528888F09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1" name="textruta 25">
                <a:extLst>
                  <a:ext uri="{FF2B5EF4-FFF2-40B4-BE49-F238E27FC236}">
                    <a16:creationId xmlns:a16="http://schemas.microsoft.com/office/drawing/2014/main" id="{BC72F7E2-2A18-3442-AF13-61F677EBF8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ED447812-9FC9-B748-8814-3956E57C78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3FFEA5B6-EE86-4E43-8967-786633359E23}"/>
                </a:ext>
              </a:extLst>
            </p:cNvPr>
            <p:cNvSpPr/>
            <p:nvPr/>
          </p:nvSpPr>
          <p:spPr>
            <a:xfrm>
              <a:off x="4735436" y="5707032"/>
              <a:ext cx="275741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i </a:t>
              </a:r>
              <a:r>
                <a:rPr lang="sv-SE" i="1" dirty="0"/>
                <a:t>bråkform</a:t>
              </a:r>
              <a:r>
                <a:rPr lang="sv-SE" dirty="0"/>
                <a:t> </a:t>
              </a:r>
            </a:p>
          </p:txBody>
        </p:sp>
      </p:grpSp>
      <p:sp>
        <p:nvSpPr>
          <p:cNvPr id="26" name="Rektangel 25">
            <a:extLst>
              <a:ext uri="{FF2B5EF4-FFF2-40B4-BE49-F238E27FC236}">
                <a16:creationId xmlns:a16="http://schemas.microsoft.com/office/drawing/2014/main" id="{1F888315-DA96-2240-B544-646AF4CC2DC3}"/>
              </a:ext>
            </a:extLst>
          </p:cNvPr>
          <p:cNvSpPr/>
          <p:nvPr/>
        </p:nvSpPr>
        <p:spPr>
          <a:xfrm>
            <a:off x="615203" y="2600556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0,3     i </a:t>
            </a:r>
            <a:r>
              <a:rPr lang="sv-SE" i="1" dirty="0"/>
              <a:t>decimalform</a:t>
            </a:r>
            <a:r>
              <a:rPr lang="sv-SE" dirty="0"/>
              <a:t>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B105F0D-7EA3-934B-A55A-EDF1513CA69E}"/>
              </a:ext>
            </a:extLst>
          </p:cNvPr>
          <p:cNvSpPr/>
          <p:nvPr/>
        </p:nvSpPr>
        <p:spPr>
          <a:xfrm>
            <a:off x="598491" y="3032601"/>
            <a:ext cx="2757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30 %  i </a:t>
            </a:r>
            <a:r>
              <a:rPr lang="sv-SE" i="1" dirty="0"/>
              <a:t>procentform</a:t>
            </a:r>
            <a:r>
              <a:rPr lang="sv-SE" dirty="0"/>
              <a:t>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CE9245F-5B20-B046-AC09-74822E0DCEF2}"/>
              </a:ext>
            </a:extLst>
          </p:cNvPr>
          <p:cNvSpPr/>
          <p:nvPr/>
        </p:nvSpPr>
        <p:spPr>
          <a:xfrm>
            <a:off x="3200755" y="3555781"/>
            <a:ext cx="4898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hur många procent ökar antalet ballonger?  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31E50C65-B17A-384B-B6F5-535DD9CA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92" y="3549328"/>
            <a:ext cx="2269965" cy="972196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1AF40DDD-14C9-4742-9DE3-6D3252F6CA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744937" y="3568885"/>
            <a:ext cx="357900" cy="530185"/>
          </a:xfrm>
          <a:prstGeom prst="ellipse">
            <a:avLst/>
          </a:prstGeom>
        </p:spPr>
      </p:pic>
      <p:pic>
        <p:nvPicPr>
          <p:cNvPr id="29" name="Bildobjekt 28">
            <a:extLst>
              <a:ext uri="{FF2B5EF4-FFF2-40B4-BE49-F238E27FC236}">
                <a16:creationId xmlns:a16="http://schemas.microsoft.com/office/drawing/2014/main" id="{B52C2E73-217E-E74D-97AD-D7B03502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2298794" y="4244379"/>
            <a:ext cx="357900" cy="530185"/>
          </a:xfrm>
          <a:prstGeom prst="ellipse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077C49A6-093C-9845-AFC8-A202FE9249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754734" y="4234302"/>
            <a:ext cx="357900" cy="530185"/>
          </a:xfrm>
          <a:prstGeom prst="ellipse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2EF4F75C-0982-8846-8EBD-92F85DA8B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98" b="99767" l="80777" r="94821">
                        <a14:foregroundMark x1="82769" y1="36047" x2="89343" y2="30930"/>
                        <a14:foregroundMark x1="89343" y1="30930" x2="91833" y2="35116"/>
                        <a14:foregroundMark x1="80976" y1="46977" x2="80976" y2="47674"/>
                        <a14:foregroundMark x1="80777" y1="46977" x2="81275" y2="42326"/>
                        <a14:foregroundMark x1="87351" y1="75349" x2="87550" y2="89535"/>
                        <a14:foregroundMark x1="87251" y1="90930" x2="87251" y2="99767"/>
                        <a14:foregroundMark x1="87450" y1="90000" x2="87649" y2="99535"/>
                        <a14:foregroundMark x1="87649" y1="89767" x2="87649" y2="98140"/>
                        <a14:foregroundMark x1="87351" y1="76512" x2="87649" y2="88372"/>
                        <a14:foregroundMark x1="87151" y1="76744" x2="87251" y2="92093"/>
                        <a14:foregroundMark x1="86952" y1="74884" x2="87351" y2="75581"/>
                        <a14:foregroundMark x1="87649" y1="73721" x2="87849" y2="78372"/>
                        <a14:foregroundMark x1="87948" y1="73721" x2="87749" y2="75581"/>
                        <a14:foregroundMark x1="87550" y1="79070" x2="87749" y2="85349"/>
                        <a14:foregroundMark x1="87749" y1="78605" x2="87749" y2="83721"/>
                        <a14:foregroundMark x1="86653" y1="75116" x2="86952" y2="79302"/>
                        <a14:foregroundMark x1="86554" y1="76977" x2="86753" y2="79767"/>
                      </a14:backgroundRemoval>
                    </a14:imgEffect>
                  </a14:imgLayer>
                </a14:imgProps>
              </a:ext>
            </a:extLst>
          </a:blip>
          <a:srcRect l="79322" t="30044" r="3365" b="10070"/>
          <a:stretch/>
        </p:blipFill>
        <p:spPr>
          <a:xfrm>
            <a:off x="1271873" y="4156814"/>
            <a:ext cx="357900" cy="530185"/>
          </a:xfrm>
          <a:prstGeom prst="ellipse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B29B6D3-C772-9D42-B5D7-53D4538DAE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9589" y="4244379"/>
            <a:ext cx="2883249" cy="959733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B83BD065-79CC-4D4A-8D79-D24D290F9225}"/>
              </a:ext>
            </a:extLst>
          </p:cNvPr>
          <p:cNvSpPr/>
          <p:nvPr/>
        </p:nvSpPr>
        <p:spPr>
          <a:xfrm>
            <a:off x="3805749" y="5630399"/>
            <a:ext cx="1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Ökningen =   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526F92EA-5A81-0A4D-A4D6-3D13C9EC022B}"/>
              </a:ext>
            </a:extLst>
          </p:cNvPr>
          <p:cNvGrpSpPr/>
          <p:nvPr/>
        </p:nvGrpSpPr>
        <p:grpSpPr>
          <a:xfrm>
            <a:off x="4980783" y="5492309"/>
            <a:ext cx="697211" cy="645512"/>
            <a:chOff x="4356662" y="5558881"/>
            <a:chExt cx="697211" cy="645512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79129BFA-97E6-EB4C-8256-6D4EBB71E0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62" y="5558881"/>
              <a:ext cx="418704" cy="645512"/>
              <a:chOff x="3903851" y="1851400"/>
              <a:chExt cx="419653" cy="644271"/>
            </a:xfrm>
          </p:grpSpPr>
          <p:sp>
            <p:nvSpPr>
              <p:cNvPr id="37" name="textruta 24">
                <a:extLst>
                  <a:ext uri="{FF2B5EF4-FFF2-40B4-BE49-F238E27FC236}">
                    <a16:creationId xmlns:a16="http://schemas.microsoft.com/office/drawing/2014/main" id="{A80F2185-7CCF-444B-BF5B-FFD16A1F46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93" y="1851400"/>
                <a:ext cx="302370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sp>
            <p:nvSpPr>
              <p:cNvPr id="38" name="textruta 25">
                <a:extLst>
                  <a:ext uri="{FF2B5EF4-FFF2-40B4-BE49-F238E27FC236}">
                    <a16:creationId xmlns:a16="http://schemas.microsoft.com/office/drawing/2014/main" id="{138E2FC5-7321-7849-AC1D-36943B3E7A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F41AF386-97E8-E448-82ED-9DB9119582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E0DBA850-7AF4-1F4C-8F11-2BD193EE26BA}"/>
                </a:ext>
              </a:extLst>
            </p:cNvPr>
            <p:cNvSpPr/>
            <p:nvPr/>
          </p:nvSpPr>
          <p:spPr>
            <a:xfrm>
              <a:off x="4566014" y="5696971"/>
              <a:ext cx="487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7BD302B4-40D9-1745-8CB5-452363914A1E}"/>
              </a:ext>
            </a:extLst>
          </p:cNvPr>
          <p:cNvSpPr/>
          <p:nvPr/>
        </p:nvSpPr>
        <p:spPr>
          <a:xfrm>
            <a:off x="5599997" y="5632060"/>
            <a:ext cx="85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40 %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1239B465-2D69-E742-929E-C9C0AE451BEB}"/>
              </a:ext>
            </a:extLst>
          </p:cNvPr>
          <p:cNvGrpSpPr/>
          <p:nvPr/>
        </p:nvGrpSpPr>
        <p:grpSpPr>
          <a:xfrm>
            <a:off x="5780631" y="4099070"/>
            <a:ext cx="1773405" cy="422454"/>
            <a:chOff x="5780631" y="4099070"/>
            <a:chExt cx="1773405" cy="422454"/>
          </a:xfrm>
        </p:grpSpPr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4C1A40FF-86C0-4B4C-93BB-312C4C28AEAD}"/>
                </a:ext>
              </a:extLst>
            </p:cNvPr>
            <p:cNvSpPr/>
            <p:nvPr/>
          </p:nvSpPr>
          <p:spPr>
            <a:xfrm>
              <a:off x="6312427" y="4099070"/>
              <a:ext cx="1241609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4 fler ballonger</a:t>
              </a:r>
            </a:p>
          </p:txBody>
        </p: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702DB1DD-2EEF-AA40-85F7-5CC3E2EEE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0631" y="4272365"/>
              <a:ext cx="524972" cy="2491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E6B54FDB-5D97-5140-AEC4-E95731155CA3}"/>
              </a:ext>
            </a:extLst>
          </p:cNvPr>
          <p:cNvGrpSpPr/>
          <p:nvPr/>
        </p:nvGrpSpPr>
        <p:grpSpPr>
          <a:xfrm>
            <a:off x="5964072" y="4998587"/>
            <a:ext cx="2348821" cy="299283"/>
            <a:chOff x="5777181" y="4076786"/>
            <a:chExt cx="2348821" cy="299283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AC979FB8-CE4F-4742-91D6-96492D8CB184}"/>
                </a:ext>
              </a:extLst>
            </p:cNvPr>
            <p:cNvSpPr/>
            <p:nvPr/>
          </p:nvSpPr>
          <p:spPr>
            <a:xfrm>
              <a:off x="6312427" y="4099070"/>
              <a:ext cx="1813575" cy="2769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200" dirty="0"/>
                <a:t>10 ballonger från början.</a:t>
              </a:r>
            </a:p>
          </p:txBody>
        </p:sp>
        <p:cxnSp>
          <p:nvCxnSpPr>
            <p:cNvPr id="44" name="Rak 43">
              <a:extLst>
                <a:ext uri="{FF2B5EF4-FFF2-40B4-BE49-F238E27FC236}">
                  <a16:creationId xmlns:a16="http://schemas.microsoft.com/office/drawing/2014/main" id="{B2EC3196-9692-9446-B08C-7F13E21A6866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81" y="4076786"/>
              <a:ext cx="528422" cy="19558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811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26" grpId="0"/>
      <p:bldP spid="27" grpId="0"/>
      <p:bldP spid="17" grpId="0"/>
      <p:bldP spid="33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845609" y="219415"/>
            <a:ext cx="460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Procent, promille och procentenheter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C813419-F486-DD45-AE88-8E20BFDB294A}"/>
              </a:ext>
            </a:extLst>
          </p:cNvPr>
          <p:cNvSpPr/>
          <p:nvPr/>
        </p:nvSpPr>
        <p:spPr>
          <a:xfrm>
            <a:off x="1025449" y="681210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Procent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dirty="0"/>
              <a:t>betyder </a:t>
            </a:r>
            <a:r>
              <a:rPr lang="sv-SE" i="1" dirty="0">
                <a:solidFill>
                  <a:srgbClr val="C00000"/>
                </a:solidFill>
              </a:rPr>
              <a:t>hundradel.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E405851C-0CAE-384A-921B-10991667C1AC}"/>
              </a:ext>
            </a:extLst>
          </p:cNvPr>
          <p:cNvSpPr/>
          <p:nvPr/>
        </p:nvSpPr>
        <p:spPr>
          <a:xfrm>
            <a:off x="1187868" y="1019030"/>
            <a:ext cx="2294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En procent </a:t>
            </a:r>
            <a:r>
              <a:rPr lang="sv-SE" dirty="0"/>
              <a:t>skrivs </a:t>
            </a:r>
            <a:r>
              <a:rPr lang="sv-SE" b="1" dirty="0">
                <a:solidFill>
                  <a:srgbClr val="C00000"/>
                </a:solidFill>
              </a:rPr>
              <a:t>1 %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860DFEF-D55D-AF46-8D78-EDBC9F0AC494}"/>
              </a:ext>
            </a:extLst>
          </p:cNvPr>
          <p:cNvSpPr/>
          <p:nvPr/>
        </p:nvSpPr>
        <p:spPr>
          <a:xfrm>
            <a:off x="1888419" y="2636883"/>
            <a:ext cx="5478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Ibland talar man om </a:t>
            </a:r>
            <a:r>
              <a:rPr lang="sv-SE" b="1" i="1" dirty="0">
                <a:solidFill>
                  <a:srgbClr val="C00000"/>
                </a:solidFill>
              </a:rPr>
              <a:t>procentenheter</a:t>
            </a:r>
            <a:r>
              <a:rPr lang="sv-SE" i="1" dirty="0"/>
              <a:t> </a:t>
            </a:r>
            <a:r>
              <a:rPr lang="sv-SE" dirty="0"/>
              <a:t>istället för procent. 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6C0084A-C688-8747-A0F1-A5F453240B37}"/>
              </a:ext>
            </a:extLst>
          </p:cNvPr>
          <p:cNvSpPr/>
          <p:nvPr/>
        </p:nvSpPr>
        <p:spPr>
          <a:xfrm>
            <a:off x="1172466" y="3061311"/>
            <a:ext cx="694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Med procentenheter menar man skillnaden mellan två </a:t>
            </a:r>
            <a:r>
              <a:rPr lang="sv-SE" i="1" dirty="0">
                <a:solidFill>
                  <a:srgbClr val="C00000"/>
                </a:solidFill>
              </a:rPr>
              <a:t>procentsatser</a:t>
            </a:r>
            <a:r>
              <a:rPr lang="sv-SE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95DF4F6-B127-EC48-8945-7572020E4971}"/>
              </a:ext>
            </a:extLst>
          </p:cNvPr>
          <p:cNvSpPr/>
          <p:nvPr/>
        </p:nvSpPr>
        <p:spPr>
          <a:xfrm>
            <a:off x="1128313" y="3879291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88473D3-9047-1D47-9ED0-1EAD71C4ABC2}"/>
              </a:ext>
            </a:extLst>
          </p:cNvPr>
          <p:cNvSpPr/>
          <p:nvPr/>
        </p:nvSpPr>
        <p:spPr>
          <a:xfrm>
            <a:off x="2183497" y="3887382"/>
            <a:ext cx="443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att en räntesats ökar från </a:t>
            </a:r>
            <a:r>
              <a:rPr lang="sv-SE" dirty="0">
                <a:solidFill>
                  <a:srgbClr val="C00000"/>
                </a:solidFill>
              </a:rPr>
              <a:t>4 % </a:t>
            </a:r>
            <a:r>
              <a:rPr lang="sv-SE" dirty="0"/>
              <a:t>till </a:t>
            </a:r>
            <a:r>
              <a:rPr lang="sv-SE" dirty="0">
                <a:solidFill>
                  <a:srgbClr val="C00000"/>
                </a:solidFill>
              </a:rPr>
              <a:t>5 %</a:t>
            </a:r>
            <a:r>
              <a:rPr lang="sv-SE" dirty="0"/>
              <a:t>. 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E1124D2-4712-4A4B-81D6-008F8175DB19}"/>
              </a:ext>
            </a:extLst>
          </p:cNvPr>
          <p:cNvGrpSpPr/>
          <p:nvPr/>
        </p:nvGrpSpPr>
        <p:grpSpPr>
          <a:xfrm>
            <a:off x="1172466" y="4736239"/>
            <a:ext cx="3908426" cy="1211623"/>
            <a:chOff x="3676484" y="3410667"/>
            <a:chExt cx="3908426" cy="1211623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19D052B-1BF3-7D4B-B5F9-5699BBAB2C77}"/>
                </a:ext>
              </a:extLst>
            </p:cNvPr>
            <p:cNvSpPr/>
            <p:nvPr/>
          </p:nvSpPr>
          <p:spPr>
            <a:xfrm>
              <a:off x="3676484" y="4099070"/>
              <a:ext cx="3908426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400" dirty="0"/>
                <a:t>Ökningen i </a:t>
              </a:r>
              <a:r>
                <a:rPr lang="sv-SE" sz="1400" i="1" dirty="0"/>
                <a:t>procentenheter</a:t>
              </a:r>
              <a:r>
                <a:rPr lang="sv-SE" sz="1400" dirty="0"/>
                <a:t> är:</a:t>
              </a:r>
            </a:p>
            <a:p>
              <a:r>
                <a:rPr lang="sv-SE" sz="1400" dirty="0"/>
                <a:t>(5 – 4) procentenhet = </a:t>
              </a:r>
              <a:r>
                <a:rPr lang="sv-SE" sz="1400" dirty="0">
                  <a:solidFill>
                    <a:srgbClr val="C00000"/>
                  </a:solidFill>
                </a:rPr>
                <a:t>1 procentenhet</a:t>
              </a:r>
              <a:r>
                <a:rPr lang="sv-SE" sz="1400" dirty="0"/>
                <a:t>. 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E6C83ADF-8000-E642-9E02-9D3E7F8F5F21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5475817" y="3410667"/>
              <a:ext cx="2109093" cy="67693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4" name="Grupp 33">
            <a:extLst>
              <a:ext uri="{FF2B5EF4-FFF2-40B4-BE49-F238E27FC236}">
                <a16:creationId xmlns:a16="http://schemas.microsoft.com/office/drawing/2014/main" id="{DFDF8666-8103-6741-BD29-FCA7854E885A}"/>
              </a:ext>
            </a:extLst>
          </p:cNvPr>
          <p:cNvGrpSpPr/>
          <p:nvPr/>
        </p:nvGrpSpPr>
        <p:grpSpPr>
          <a:xfrm>
            <a:off x="6545602" y="4711313"/>
            <a:ext cx="2069734" cy="1755799"/>
            <a:chOff x="6299966" y="3103721"/>
            <a:chExt cx="2069734" cy="1755799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0B64609C-E2B7-5940-A069-AB7867BF7B9C}"/>
                </a:ext>
              </a:extLst>
            </p:cNvPr>
            <p:cNvGrpSpPr/>
            <p:nvPr/>
          </p:nvGrpSpPr>
          <p:grpSpPr>
            <a:xfrm>
              <a:off x="6299966" y="3103721"/>
              <a:ext cx="2069734" cy="1739296"/>
              <a:chOff x="5296500" y="3536185"/>
              <a:chExt cx="2069734" cy="1739296"/>
            </a:xfrm>
          </p:grpSpPr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8DB76263-00E8-D84E-AAF3-39678448274E}"/>
                  </a:ext>
                </a:extLst>
              </p:cNvPr>
              <p:cNvSpPr/>
              <p:nvPr/>
            </p:nvSpPr>
            <p:spPr>
              <a:xfrm>
                <a:off x="5296500" y="4105930"/>
                <a:ext cx="2069734" cy="116955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sv-SE" sz="1400" dirty="0"/>
                  <a:t>Ökningen i </a:t>
                </a:r>
                <a:r>
                  <a:rPr lang="sv-SE" sz="1400" i="1" dirty="0"/>
                  <a:t>procenten </a:t>
                </a:r>
                <a:r>
                  <a:rPr lang="sv-SE" sz="1400" dirty="0"/>
                  <a:t>är:</a:t>
                </a:r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  <a:p>
                <a:endParaRPr lang="sv-SE" sz="1400" dirty="0"/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4927CEFF-00A2-D24E-93EF-F79D28A94D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21469" y="3536185"/>
                <a:ext cx="479110" cy="567354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402C9D3B-8115-5440-A831-D70722C36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7077" y="3961759"/>
              <a:ext cx="1456810" cy="284975"/>
            </a:xfrm>
            <a:prstGeom prst="rect">
              <a:avLst/>
            </a:prstGeom>
          </p:spPr>
        </p:pic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102FC4A5-A54E-3B40-8FF4-7E29A64E4B8B}"/>
                </a:ext>
              </a:extLst>
            </p:cNvPr>
            <p:cNvGrpSpPr/>
            <p:nvPr/>
          </p:nvGrpSpPr>
          <p:grpSpPr>
            <a:xfrm>
              <a:off x="6920871" y="4314118"/>
              <a:ext cx="1039238" cy="545402"/>
              <a:chOff x="4827532" y="5673239"/>
              <a:chExt cx="1039238" cy="545402"/>
            </a:xfrm>
          </p:grpSpPr>
          <p:grpSp>
            <p:nvGrpSpPr>
              <p:cNvPr id="26" name="Grupp 25">
                <a:extLst>
                  <a:ext uri="{FF2B5EF4-FFF2-40B4-BE49-F238E27FC236}">
                    <a16:creationId xmlns:a16="http://schemas.microsoft.com/office/drawing/2014/main" id="{90DF2D7E-39D2-F743-967A-E7B2329A53AB}"/>
                  </a:ext>
                </a:extLst>
              </p:cNvPr>
              <p:cNvGrpSpPr/>
              <p:nvPr/>
            </p:nvGrpSpPr>
            <p:grpSpPr>
              <a:xfrm>
                <a:off x="4827532" y="5673239"/>
                <a:ext cx="618079" cy="545402"/>
                <a:chOff x="4312165" y="5720761"/>
                <a:chExt cx="642102" cy="545402"/>
              </a:xfrm>
            </p:grpSpPr>
            <p:grpSp>
              <p:nvGrpSpPr>
                <p:cNvPr id="27" name="Grupp 26">
                  <a:extLst>
                    <a:ext uri="{FF2B5EF4-FFF2-40B4-BE49-F238E27FC236}">
                      <a16:creationId xmlns:a16="http://schemas.microsoft.com/office/drawing/2014/main" id="{7B58D0BB-6A44-EA4F-8B16-FA27889AD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2165" y="5720761"/>
                  <a:ext cx="297622" cy="545402"/>
                  <a:chOff x="3859258" y="2012966"/>
                  <a:chExt cx="298297" cy="544353"/>
                </a:xfrm>
              </p:grpSpPr>
              <p:sp>
                <p:nvSpPr>
                  <p:cNvPr id="29" name="textruta 24">
                    <a:extLst>
                      <a:ext uri="{FF2B5EF4-FFF2-40B4-BE49-F238E27FC236}">
                        <a16:creationId xmlns:a16="http://schemas.microsoft.com/office/drawing/2014/main" id="{B0E79C60-D945-9F40-83C7-7DF6D56D0D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59258" y="2012966"/>
                    <a:ext cx="287417" cy="30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400" dirty="0"/>
                      <a:t>1</a:t>
                    </a:r>
                  </a:p>
                </p:txBody>
              </p:sp>
              <p:sp>
                <p:nvSpPr>
                  <p:cNvPr id="30" name="textruta 25">
                    <a:extLst>
                      <a:ext uri="{FF2B5EF4-FFF2-40B4-BE49-F238E27FC236}">
                        <a16:creationId xmlns:a16="http://schemas.microsoft.com/office/drawing/2014/main" id="{A269F1BD-A9E6-E749-9481-A803F21F9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0138" y="2250134"/>
                    <a:ext cx="287417" cy="3071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400" dirty="0"/>
                      <a:t>4</a:t>
                    </a:r>
                  </a:p>
                </p:txBody>
              </p:sp>
              <p:cxnSp>
                <p:nvCxnSpPr>
                  <p:cNvPr id="31" name="Rak 30">
                    <a:extLst>
                      <a:ext uri="{FF2B5EF4-FFF2-40B4-BE49-F238E27FC236}">
                        <a16:creationId xmlns:a16="http://schemas.microsoft.com/office/drawing/2014/main" id="{35C705E5-4678-5C48-B911-6F72047F2E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81283" y="2283847"/>
                    <a:ext cx="268956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DCE5CA30-9A71-9846-B568-29A86B20F88A}"/>
                    </a:ext>
                  </a:extLst>
                </p:cNvPr>
                <p:cNvSpPr/>
                <p:nvPr/>
              </p:nvSpPr>
              <p:spPr>
                <a:xfrm>
                  <a:off x="4466408" y="5805602"/>
                  <a:ext cx="487859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1400" dirty="0"/>
                    <a:t>   =</a:t>
                  </a:r>
                </a:p>
              </p:txBody>
            </p:sp>
          </p:grpSp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86DBCA7C-F055-1E49-8824-0E0809443E83}"/>
                  </a:ext>
                </a:extLst>
              </p:cNvPr>
              <p:cNvSpPr/>
              <p:nvPr/>
            </p:nvSpPr>
            <p:spPr>
              <a:xfrm>
                <a:off x="5273344" y="5758079"/>
                <a:ext cx="59342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1400" dirty="0"/>
                  <a:t>25 %</a:t>
                </a:r>
              </a:p>
            </p:txBody>
          </p:sp>
        </p:grpSp>
      </p:grpSp>
      <p:grpSp>
        <p:nvGrpSpPr>
          <p:cNvPr id="44" name="Grupp 43">
            <a:extLst>
              <a:ext uri="{FF2B5EF4-FFF2-40B4-BE49-F238E27FC236}">
                <a16:creationId xmlns:a16="http://schemas.microsoft.com/office/drawing/2014/main" id="{E4827522-D5A9-AD4F-B422-433704F1D110}"/>
              </a:ext>
            </a:extLst>
          </p:cNvPr>
          <p:cNvGrpSpPr/>
          <p:nvPr/>
        </p:nvGrpSpPr>
        <p:grpSpPr>
          <a:xfrm>
            <a:off x="2183497" y="4366907"/>
            <a:ext cx="5794789" cy="369332"/>
            <a:chOff x="2250251" y="2822063"/>
            <a:chExt cx="5794789" cy="369332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0C3C45CC-1F47-9E4F-9266-6190C2BBFF05}"/>
                </a:ext>
              </a:extLst>
            </p:cNvPr>
            <p:cNvSpPr/>
            <p:nvPr/>
          </p:nvSpPr>
          <p:spPr>
            <a:xfrm>
              <a:off x="2250251" y="2822063"/>
              <a:ext cx="579478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Hur stor är då ökningen i procentenheter och i procent? </a:t>
              </a:r>
            </a:p>
          </p:txBody>
        </p:sp>
        <p:cxnSp>
          <p:nvCxnSpPr>
            <p:cNvPr id="35" name="Rak 34">
              <a:extLst>
                <a:ext uri="{FF2B5EF4-FFF2-40B4-BE49-F238E27FC236}">
                  <a16:creationId xmlns:a16="http://schemas.microsoft.com/office/drawing/2014/main" id="{E8521447-3852-7D42-99D0-EDF72FDFF3F3}"/>
                </a:ext>
              </a:extLst>
            </p:cNvPr>
            <p:cNvCxnSpPr>
              <a:cxnSpLocks/>
            </p:cNvCxnSpPr>
            <p:nvPr/>
          </p:nvCxnSpPr>
          <p:spPr>
            <a:xfrm>
              <a:off x="4734457" y="3116626"/>
              <a:ext cx="13599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Rak 40">
              <a:extLst>
                <a:ext uri="{FF2B5EF4-FFF2-40B4-BE49-F238E27FC236}">
                  <a16:creationId xmlns:a16="http://schemas.microsoft.com/office/drawing/2014/main" id="{B2673B8D-9B27-1A44-BF17-B4BE382E1BD2}"/>
                </a:ext>
              </a:extLst>
            </p:cNvPr>
            <p:cNvCxnSpPr>
              <a:cxnSpLocks/>
            </p:cNvCxnSpPr>
            <p:nvPr/>
          </p:nvCxnSpPr>
          <p:spPr>
            <a:xfrm>
              <a:off x="6764202" y="3116626"/>
              <a:ext cx="669919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6" name="Rektangel 45">
            <a:extLst>
              <a:ext uri="{FF2B5EF4-FFF2-40B4-BE49-F238E27FC236}">
                <a16:creationId xmlns:a16="http://schemas.microsoft.com/office/drawing/2014/main" id="{659105D2-3666-AB4A-B65E-5D5A74CC5C14}"/>
              </a:ext>
            </a:extLst>
          </p:cNvPr>
          <p:cNvSpPr/>
          <p:nvPr/>
        </p:nvSpPr>
        <p:spPr>
          <a:xfrm>
            <a:off x="5462787" y="676342"/>
            <a:ext cx="2879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solidFill>
                  <a:srgbClr val="C00000"/>
                </a:solidFill>
              </a:rPr>
              <a:t>Promille</a:t>
            </a:r>
            <a:r>
              <a:rPr lang="sv-SE" dirty="0"/>
              <a:t> betyder </a:t>
            </a:r>
            <a:r>
              <a:rPr lang="sv-SE" i="1" dirty="0">
                <a:solidFill>
                  <a:srgbClr val="C00000"/>
                </a:solidFill>
              </a:rPr>
              <a:t>tusendel.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072AFC7F-A82B-524A-B91B-AE7B87B241B0}"/>
              </a:ext>
            </a:extLst>
          </p:cNvPr>
          <p:cNvSpPr/>
          <p:nvPr/>
        </p:nvSpPr>
        <p:spPr>
          <a:xfrm>
            <a:off x="5636193" y="1018492"/>
            <a:ext cx="2415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En promille </a:t>
            </a:r>
            <a:r>
              <a:rPr lang="sv-SE" dirty="0"/>
              <a:t>skrivs </a:t>
            </a:r>
            <a:r>
              <a:rPr lang="sv-SE" b="1" dirty="0">
                <a:solidFill>
                  <a:srgbClr val="C00000"/>
                </a:solidFill>
              </a:rPr>
              <a:t>1 ‰</a:t>
            </a:r>
            <a:r>
              <a:rPr lang="sv-SE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007D073B-4ACB-654C-97D9-0BE3995DAD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2466" y="1530451"/>
            <a:ext cx="2550550" cy="522715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D177E277-F915-4047-B55B-E8CCA36FF92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66916" y="1525011"/>
            <a:ext cx="2384746" cy="5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2FADA5A-58EE-3749-BBEE-325CF8E489C9}"/>
              </a:ext>
            </a:extLst>
          </p:cNvPr>
          <p:cNvSpPr/>
          <p:nvPr/>
        </p:nvSpPr>
        <p:spPr>
          <a:xfrm>
            <a:off x="3904498" y="172118"/>
            <a:ext cx="184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Mer än 100 %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A09EDBB-EE1A-544C-8B31-C668B0EF6EA9}"/>
              </a:ext>
            </a:extLst>
          </p:cNvPr>
          <p:cNvSpPr/>
          <p:nvPr/>
        </p:nvSpPr>
        <p:spPr>
          <a:xfrm>
            <a:off x="1691774" y="703728"/>
            <a:ext cx="627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Felicia föddes var hon 49 cm lång. Nu är Felicia 117 cm lång. Felicia är </a:t>
            </a:r>
            <a:r>
              <a:rPr lang="sv-SE" dirty="0">
                <a:solidFill>
                  <a:srgbClr val="C00000"/>
                </a:solidFill>
              </a:rPr>
              <a:t>mer än dubbelt så lång </a:t>
            </a:r>
            <a:r>
              <a:rPr lang="sv-SE" dirty="0"/>
              <a:t>som när hon föddes.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C9FB5DD-4398-5048-A7C8-015116DBAA81}"/>
              </a:ext>
            </a:extLst>
          </p:cNvPr>
          <p:cNvSpPr/>
          <p:nvPr/>
        </p:nvSpPr>
        <p:spPr>
          <a:xfrm>
            <a:off x="2014967" y="1512337"/>
            <a:ext cx="52923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Det innebär att längden har ökat med mer än 100 %. 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CC9F466-F4F8-E34F-B357-04CA77FBAE3F}"/>
              </a:ext>
            </a:extLst>
          </p:cNvPr>
          <p:cNvSpPr/>
          <p:nvPr/>
        </p:nvSpPr>
        <p:spPr>
          <a:xfrm>
            <a:off x="2138659" y="2062189"/>
            <a:ext cx="4866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Men med hur många procent har längden ökat?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640D16B-1234-5B46-A68C-FC7E0A9D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093" y="2760427"/>
            <a:ext cx="4096629" cy="13636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08C68DE-2267-884D-AEB3-D955F1A61146}"/>
              </a:ext>
            </a:extLst>
          </p:cNvPr>
          <p:cNvSpPr/>
          <p:nvPr/>
        </p:nvSpPr>
        <p:spPr>
          <a:xfrm>
            <a:off x="2498146" y="5065047"/>
            <a:ext cx="1318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Ökningen =   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7A1B287F-651E-BE4D-BB7D-39AC95EA9D36}"/>
              </a:ext>
            </a:extLst>
          </p:cNvPr>
          <p:cNvGrpSpPr/>
          <p:nvPr/>
        </p:nvGrpSpPr>
        <p:grpSpPr>
          <a:xfrm>
            <a:off x="3673175" y="4926957"/>
            <a:ext cx="697216" cy="645512"/>
            <a:chOff x="4356657" y="5558881"/>
            <a:chExt cx="697216" cy="645512"/>
          </a:xfrm>
        </p:grpSpPr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C22FB25C-AC6B-0B4C-84E8-CA61901EC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6657" y="5558881"/>
              <a:ext cx="432581" cy="645512"/>
              <a:chOff x="3903851" y="1851400"/>
              <a:chExt cx="433562" cy="644271"/>
            </a:xfrm>
          </p:grpSpPr>
          <p:sp>
            <p:nvSpPr>
              <p:cNvPr id="11" name="textruta 24">
                <a:extLst>
                  <a:ext uri="{FF2B5EF4-FFF2-40B4-BE49-F238E27FC236}">
                    <a16:creationId xmlns:a16="http://schemas.microsoft.com/office/drawing/2014/main" id="{2FF8B940-CD16-B947-BB62-386F0B5074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7760" y="1851400"/>
                <a:ext cx="419653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68</a:t>
                </a:r>
              </a:p>
            </p:txBody>
          </p:sp>
          <p:sp>
            <p:nvSpPr>
              <p:cNvPr id="12" name="textruta 25">
                <a:extLst>
                  <a:ext uri="{FF2B5EF4-FFF2-40B4-BE49-F238E27FC236}">
                    <a16:creationId xmlns:a16="http://schemas.microsoft.com/office/drawing/2014/main" id="{231B32DE-8BF4-9749-99BC-651D041186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3851" y="2127049"/>
                <a:ext cx="419654" cy="3686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49</a:t>
                </a:r>
              </a:p>
            </p:txBody>
          </p:sp>
          <p:cxnSp>
            <p:nvCxnSpPr>
              <p:cNvPr id="13" name="Rak 12">
                <a:extLst>
                  <a:ext uri="{FF2B5EF4-FFF2-40B4-BE49-F238E27FC236}">
                    <a16:creationId xmlns:a16="http://schemas.microsoft.com/office/drawing/2014/main" id="{98DC6085-67D6-634B-8884-4E5FF3475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1114" y="2175425"/>
                <a:ext cx="26895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35E2DA25-A6DA-A34F-854C-FEBB2D58752B}"/>
                </a:ext>
              </a:extLst>
            </p:cNvPr>
            <p:cNvSpPr/>
            <p:nvPr/>
          </p:nvSpPr>
          <p:spPr>
            <a:xfrm>
              <a:off x="4566014" y="5696971"/>
              <a:ext cx="487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   =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7EC58199-D46A-5647-90FA-806295217A01}"/>
              </a:ext>
            </a:extLst>
          </p:cNvPr>
          <p:cNvSpPr/>
          <p:nvPr/>
        </p:nvSpPr>
        <p:spPr>
          <a:xfrm>
            <a:off x="4292394" y="5066708"/>
            <a:ext cx="1467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1,387…  ≈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F9F543E3-F495-3344-A899-8A418AB3C52A}"/>
              </a:ext>
            </a:extLst>
          </p:cNvPr>
          <p:cNvGrpSpPr/>
          <p:nvPr/>
        </p:nvGrpSpPr>
        <p:grpSpPr>
          <a:xfrm>
            <a:off x="4623720" y="2690791"/>
            <a:ext cx="4206748" cy="422454"/>
            <a:chOff x="5780631" y="4099070"/>
            <a:chExt cx="4206748" cy="422454"/>
          </a:xfrm>
        </p:grpSpPr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F6B8E927-7B3D-4842-B22A-CF6E7F154C0B}"/>
                </a:ext>
              </a:extLst>
            </p:cNvPr>
            <p:cNvSpPr/>
            <p:nvPr/>
          </p:nvSpPr>
          <p:spPr>
            <a:xfrm>
              <a:off x="6312427" y="4099070"/>
              <a:ext cx="3674952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/>
                <a:t>Ökning i cm: (117 – 49) cm = 68 cm. </a:t>
              </a: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06408C4-AFA3-1F48-9987-FD908E671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0631" y="4272365"/>
              <a:ext cx="524972" cy="249159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1B179005-CD3C-1B4C-AA6F-F132230DA929}"/>
              </a:ext>
            </a:extLst>
          </p:cNvPr>
          <p:cNvGrpSpPr/>
          <p:nvPr/>
        </p:nvGrpSpPr>
        <p:grpSpPr>
          <a:xfrm>
            <a:off x="4684881" y="3832850"/>
            <a:ext cx="2348821" cy="360838"/>
            <a:chOff x="5777181" y="4076786"/>
            <a:chExt cx="2348821" cy="360838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6E820046-CB2B-DE4F-812C-1A5233BADDAB}"/>
                </a:ext>
              </a:extLst>
            </p:cNvPr>
            <p:cNvSpPr/>
            <p:nvPr/>
          </p:nvSpPr>
          <p:spPr>
            <a:xfrm>
              <a:off x="6312427" y="4099070"/>
              <a:ext cx="1813575" cy="33855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sz="1600" dirty="0"/>
                <a:t>49 cm från början.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C936CA69-D86E-8242-A90D-FB82EFA59F05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81" y="4076786"/>
              <a:ext cx="528422" cy="19558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EC72B2CF-F841-484E-8832-33DEA3F93AF0}"/>
              </a:ext>
            </a:extLst>
          </p:cNvPr>
          <p:cNvSpPr/>
          <p:nvPr/>
        </p:nvSpPr>
        <p:spPr>
          <a:xfrm>
            <a:off x="5294663" y="5065047"/>
            <a:ext cx="851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140 %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BD4A643E-A65C-0C43-AB70-A017A0CD9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2" y="250785"/>
            <a:ext cx="1216024" cy="219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14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959994" y="1724498"/>
            <a:ext cx="3714842" cy="378364"/>
            <a:chOff x="1285164" y="1799224"/>
            <a:chExt cx="3714842" cy="378364"/>
          </a:xfrm>
        </p:grpSpPr>
        <p:sp>
          <p:nvSpPr>
            <p:cNvPr id="15" name="textruta 14"/>
            <p:cNvSpPr txBox="1"/>
            <p:nvPr/>
          </p:nvSpPr>
          <p:spPr>
            <a:xfrm>
              <a:off x="1285164" y="1799224"/>
              <a:ext cx="1494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 lime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73597" y="1808256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23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837122" y="2420942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totalt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492432" y="3189267"/>
            <a:ext cx="207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lime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348427" y="3112987"/>
            <a:ext cx="823545" cy="632025"/>
            <a:chOff x="6047392" y="1047952"/>
            <a:chExt cx="823545" cy="632025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047392" y="1047952"/>
              <a:ext cx="551613" cy="632025"/>
              <a:chOff x="3721753" y="1903315"/>
              <a:chExt cx="551613" cy="632025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69928" y="1903315"/>
                <a:ext cx="468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23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737873" y="2166008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38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604237" y="117782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177205" y="3233043"/>
            <a:ext cx="1126120" cy="369562"/>
            <a:chOff x="6061174" y="1170924"/>
            <a:chExt cx="1126120" cy="369562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061174" y="1171154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0,605…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6920594" y="117092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631035" y="4296705"/>
            <a:ext cx="4413667" cy="488475"/>
            <a:chOff x="542049" y="4752068"/>
            <a:chExt cx="4413667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Andelen lime är 61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20671" y="2418874"/>
            <a:ext cx="192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15)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4760301" y="2418874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38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259148" y="3233542"/>
            <a:ext cx="811762" cy="387014"/>
            <a:chOff x="6018306" y="1174999"/>
            <a:chExt cx="811762" cy="387014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018306" y="117499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0,61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563368" y="119268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020263" y="3242859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61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A8479AA3-955F-7C42-B887-97CE34163A18}"/>
              </a:ext>
            </a:extLst>
          </p:cNvPr>
          <p:cNvGrpSpPr/>
          <p:nvPr/>
        </p:nvGrpSpPr>
        <p:grpSpPr>
          <a:xfrm>
            <a:off x="1107689" y="111084"/>
            <a:ext cx="7301228" cy="1994746"/>
            <a:chOff x="1107689" y="111084"/>
            <a:chExt cx="7301228" cy="199474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368951"/>
              <a:ext cx="5716146" cy="646331"/>
              <a:chOff x="1107689" y="368951"/>
              <a:chExt cx="5716146" cy="646331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368951"/>
                <a:ext cx="524045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en fruktskål finns 23 lime och 15 citroner. Hur många procent av frukten är lime? Avrunda till heltal.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BA892D78-E278-B940-8F73-562816BC8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14783" y="111084"/>
              <a:ext cx="1494134" cy="199474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39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4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211286" y="2449066"/>
            <a:ext cx="5446919" cy="378512"/>
            <a:chOff x="-480976" y="1799224"/>
            <a:chExt cx="5446919" cy="378512"/>
          </a:xfrm>
        </p:grpSpPr>
        <p:sp>
          <p:nvSpPr>
            <p:cNvPr id="15" name="textruta 14"/>
            <p:cNvSpPr txBox="1"/>
            <p:nvPr/>
          </p:nvSpPr>
          <p:spPr>
            <a:xfrm>
              <a:off x="-480976" y="1799224"/>
              <a:ext cx="37076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Antalet besökare från början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39534" y="1808404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5195 personer</a:t>
              </a: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454895" y="3044191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(antal)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837122" y="3671973"/>
            <a:ext cx="1636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406281" y="3559979"/>
            <a:ext cx="859272" cy="618745"/>
            <a:chOff x="5950354" y="1066203"/>
            <a:chExt cx="859272" cy="618745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5950354" y="1066203"/>
              <a:ext cx="713657" cy="618745"/>
              <a:chOff x="3624715" y="1921566"/>
              <a:chExt cx="713657" cy="618745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01644" y="1921566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152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624715" y="217097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5195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42926" y="117819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283348" y="3663170"/>
            <a:ext cx="1153481" cy="378135"/>
            <a:chOff x="6152375" y="1171154"/>
            <a:chExt cx="1153481" cy="378135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0,029…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039156" y="117995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288168" y="4813883"/>
            <a:ext cx="4413667" cy="488475"/>
            <a:chOff x="542049" y="4752068"/>
            <a:chExt cx="4413667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Antalet besökare ökade med 3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1B93380B-AB18-1547-9A81-D1A96B6D3647}"/>
              </a:ext>
            </a:extLst>
          </p:cNvPr>
          <p:cNvGrpSpPr/>
          <p:nvPr/>
        </p:nvGrpSpPr>
        <p:grpSpPr>
          <a:xfrm>
            <a:off x="1107689" y="235517"/>
            <a:ext cx="7847705" cy="2138792"/>
            <a:chOff x="1107689" y="235517"/>
            <a:chExt cx="7847705" cy="2138792"/>
          </a:xfrm>
        </p:grpSpPr>
        <p:sp>
          <p:nvSpPr>
            <p:cNvPr id="10" name="Rektangel 9"/>
            <p:cNvSpPr/>
            <p:nvPr/>
          </p:nvSpPr>
          <p:spPr>
            <a:xfrm>
              <a:off x="1583380" y="235517"/>
              <a:ext cx="728570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Antalet biblioteksbesökare i en kommun ökade en period från 5 195 personer till 5 347 personer. Med hur många procent ökade antalet besökare? Avrunda till hela procent. </a:t>
              </a:r>
            </a:p>
          </p:txBody>
        </p:sp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C545DBE7-41AC-6348-A87A-8D50A2CB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689" y="444590"/>
              <a:ext cx="384743" cy="505184"/>
            </a:xfrm>
            <a:prstGeom prst="rect">
              <a:avLst/>
            </a:prstGeom>
          </p:spPr>
        </p:pic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0B547244-2F46-0C44-B824-38B455DFC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1835" y="874667"/>
              <a:ext cx="2253559" cy="1499642"/>
            </a:xfrm>
            <a:prstGeom prst="rect">
              <a:avLst/>
            </a:prstGeom>
          </p:spPr>
        </p:pic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245996" y="3042694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(5347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5195) personer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D23C1EEC-8E3E-6F4A-ACD7-5EB48AE1A49C}"/>
              </a:ext>
            </a:extLst>
          </p:cNvPr>
          <p:cNvSpPr txBox="1"/>
          <p:nvPr/>
        </p:nvSpPr>
        <p:spPr>
          <a:xfrm>
            <a:off x="5927299" y="3037496"/>
            <a:ext cx="149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152 personer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436829" y="3663170"/>
            <a:ext cx="768460" cy="378135"/>
            <a:chOff x="6152375" y="1171154"/>
            <a:chExt cx="768460" cy="378135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63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0,03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654135" y="117995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233810" y="365436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402497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4" grpId="0"/>
      <p:bldP spid="1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03E5DBEE-8EC6-4349-AD1C-AF819DF24AE9}"/>
              </a:ext>
            </a:extLst>
          </p:cNvPr>
          <p:cNvGrpSpPr/>
          <p:nvPr/>
        </p:nvGrpSpPr>
        <p:grpSpPr>
          <a:xfrm>
            <a:off x="610642" y="133155"/>
            <a:ext cx="8241701" cy="1707671"/>
            <a:chOff x="610642" y="133155"/>
            <a:chExt cx="8241701" cy="1707671"/>
          </a:xfrm>
        </p:grpSpPr>
        <p:sp>
          <p:nvSpPr>
            <p:cNvPr id="3" name="Rektangel 2"/>
            <p:cNvSpPr/>
            <p:nvPr/>
          </p:nvSpPr>
          <p:spPr>
            <a:xfrm>
              <a:off x="1000125" y="182086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Priset på en grill sänktes från 2 450 kr till 1 800 kr. Med hur många procent sänktes priset? Avrunda till hela procent. </a:t>
              </a:r>
            </a:p>
          </p:txBody>
        </p:sp>
        <p:pic>
          <p:nvPicPr>
            <p:cNvPr id="30" name="Bildobjekt 29">
              <a:extLst>
                <a:ext uri="{FF2B5EF4-FFF2-40B4-BE49-F238E27FC236}">
                  <a16:creationId xmlns:a16="http://schemas.microsoft.com/office/drawing/2014/main" id="{39507FA1-1FE8-114A-9A6D-E7F2FE667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642" y="133155"/>
              <a:ext cx="447499" cy="520700"/>
            </a:xfrm>
            <a:prstGeom prst="rect">
              <a:avLst/>
            </a:prstGeom>
          </p:spPr>
        </p:pic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31D300A-8228-D845-8A79-6134BEA3E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925" y="263408"/>
              <a:ext cx="1577418" cy="1577418"/>
            </a:xfrm>
            <a:prstGeom prst="ellipse">
              <a:avLst/>
            </a:prstGeom>
          </p:spPr>
        </p:pic>
      </p:grpSp>
      <p:sp>
        <p:nvSpPr>
          <p:cNvPr id="31" name="textruta 30">
            <a:extLst>
              <a:ext uri="{FF2B5EF4-FFF2-40B4-BE49-F238E27FC236}">
                <a16:creationId xmlns:a16="http://schemas.microsoft.com/office/drawing/2014/main" id="{B7EE1D35-D8BB-0F45-96C5-A9DF4B3BCF4C}"/>
              </a:ext>
            </a:extLst>
          </p:cNvPr>
          <p:cNvSpPr txBox="1"/>
          <p:nvPr/>
        </p:nvSpPr>
        <p:spPr>
          <a:xfrm>
            <a:off x="1153278" y="1019509"/>
            <a:ext cx="333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från början :  2450 kr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D1884F0A-81E9-BA4F-91C8-EBFBFEBB146A}"/>
              </a:ext>
            </a:extLst>
          </p:cNvPr>
          <p:cNvSpPr txBox="1"/>
          <p:nvPr/>
        </p:nvSpPr>
        <p:spPr>
          <a:xfrm>
            <a:off x="1162650" y="1471494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(kr) :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1706452-60EA-A041-B13A-7A3D9957A9CA}"/>
              </a:ext>
            </a:extLst>
          </p:cNvPr>
          <p:cNvSpPr txBox="1"/>
          <p:nvPr/>
        </p:nvSpPr>
        <p:spPr>
          <a:xfrm>
            <a:off x="2934328" y="1489973"/>
            <a:ext cx="22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(2450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1800) kr 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88CE14C-8715-3349-A739-5603197F6CA1}"/>
              </a:ext>
            </a:extLst>
          </p:cNvPr>
          <p:cNvSpPr txBox="1"/>
          <p:nvPr/>
        </p:nvSpPr>
        <p:spPr>
          <a:xfrm>
            <a:off x="5032981" y="1491151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650 kr 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578684D9-319A-B142-9800-7F613C6F997E}"/>
              </a:ext>
            </a:extLst>
          </p:cNvPr>
          <p:cNvSpPr txBox="1"/>
          <p:nvPr/>
        </p:nvSpPr>
        <p:spPr>
          <a:xfrm>
            <a:off x="1211684" y="1907381"/>
            <a:ext cx="2142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Sänkning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37" name="Grupp 36">
            <a:extLst>
              <a:ext uri="{FF2B5EF4-FFF2-40B4-BE49-F238E27FC236}">
                <a16:creationId xmlns:a16="http://schemas.microsoft.com/office/drawing/2014/main" id="{9E39C43C-1CE7-874F-A059-6A368AE786B2}"/>
              </a:ext>
            </a:extLst>
          </p:cNvPr>
          <p:cNvGrpSpPr/>
          <p:nvPr/>
        </p:nvGrpSpPr>
        <p:grpSpPr>
          <a:xfrm>
            <a:off x="3027130" y="1793333"/>
            <a:ext cx="1119337" cy="645944"/>
            <a:chOff x="1642131" y="5313306"/>
            <a:chExt cx="1119337" cy="645944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163E6558-CA22-2941-A263-17FD88BEF1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2131" y="5313306"/>
              <a:ext cx="817093" cy="645944"/>
              <a:chOff x="3958055" y="1886294"/>
              <a:chExt cx="818944" cy="644701"/>
            </a:xfrm>
          </p:grpSpPr>
          <p:sp>
            <p:nvSpPr>
              <p:cNvPr id="40" name="textruta 24">
                <a:extLst>
                  <a:ext uri="{FF2B5EF4-FFF2-40B4-BE49-F238E27FC236}">
                    <a16:creationId xmlns:a16="http://schemas.microsoft.com/office/drawing/2014/main" id="{E722E0B4-90EE-954A-8EB3-CE849083F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4904" y="1886294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650</a:t>
                </a:r>
              </a:p>
            </p:txBody>
          </p:sp>
          <p:sp>
            <p:nvSpPr>
              <p:cNvPr id="41" name="textruta 25">
                <a:extLst>
                  <a:ext uri="{FF2B5EF4-FFF2-40B4-BE49-F238E27FC236}">
                    <a16:creationId xmlns:a16="http://schemas.microsoft.com/office/drawing/2014/main" id="{2DE11495-5190-6743-8120-D1C50BA8C2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58055" y="2162374"/>
                <a:ext cx="7409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2450</a:t>
                </a:r>
              </a:p>
            </p:txBody>
          </p:sp>
          <p:cxnSp>
            <p:nvCxnSpPr>
              <p:cNvPr id="42" name="Rak 41">
                <a:extLst>
                  <a:ext uri="{FF2B5EF4-FFF2-40B4-BE49-F238E27FC236}">
                    <a16:creationId xmlns:a16="http://schemas.microsoft.com/office/drawing/2014/main" id="{D8CD1F35-04B8-434D-A589-97D03A48EA80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ruta 38">
              <a:extLst>
                <a:ext uri="{FF2B5EF4-FFF2-40B4-BE49-F238E27FC236}">
                  <a16:creationId xmlns:a16="http://schemas.microsoft.com/office/drawing/2014/main" id="{3A7615F5-0C4C-8444-8623-4FDB129BECAF}"/>
                </a:ext>
              </a:extLst>
            </p:cNvPr>
            <p:cNvSpPr txBox="1"/>
            <p:nvPr/>
          </p:nvSpPr>
          <p:spPr>
            <a:xfrm>
              <a:off x="2423269" y="5425024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43" name="textruta 24">
            <a:extLst>
              <a:ext uri="{FF2B5EF4-FFF2-40B4-BE49-F238E27FC236}">
                <a16:creationId xmlns:a16="http://schemas.microsoft.com/office/drawing/2014/main" id="{DC805339-B149-DD43-93FA-A86026694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530" y="1905051"/>
            <a:ext cx="1176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0,265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45" name="textruta 24">
            <a:extLst>
              <a:ext uri="{FF2B5EF4-FFF2-40B4-BE49-F238E27FC236}">
                <a16:creationId xmlns:a16="http://schemas.microsoft.com/office/drawing/2014/main" id="{5652A1D1-9261-F74B-8ED8-D03B8287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6491" y="1908143"/>
            <a:ext cx="7104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27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0118DD49-75E5-6E45-A6B4-B1275F6ED4EF}"/>
              </a:ext>
            </a:extLst>
          </p:cNvPr>
          <p:cNvSpPr txBox="1"/>
          <p:nvPr/>
        </p:nvSpPr>
        <p:spPr>
          <a:xfrm>
            <a:off x="1304145" y="2659104"/>
            <a:ext cx="35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Priset sänktes med 27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C0D02614-8692-964D-A13E-B7DAB3E64D6A}"/>
              </a:ext>
            </a:extLst>
          </p:cNvPr>
          <p:cNvSpPr txBox="1"/>
          <p:nvPr/>
        </p:nvSpPr>
        <p:spPr>
          <a:xfrm>
            <a:off x="784664" y="4727852"/>
            <a:ext cx="375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från början :  12,82 m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02F2B1D8-F55F-C648-A6FE-2612CA91BE61}"/>
              </a:ext>
            </a:extLst>
          </p:cNvPr>
          <p:cNvSpPr txBox="1"/>
          <p:nvPr/>
        </p:nvSpPr>
        <p:spPr>
          <a:xfrm>
            <a:off x="1412811" y="5076368"/>
            <a:ext cx="194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(m):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8F02E6DB-6DF9-1049-803B-3689FC515C0B}"/>
              </a:ext>
            </a:extLst>
          </p:cNvPr>
          <p:cNvSpPr txBox="1"/>
          <p:nvPr/>
        </p:nvSpPr>
        <p:spPr>
          <a:xfrm>
            <a:off x="2862344" y="5107264"/>
            <a:ext cx="275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(13,25 </a:t>
            </a:r>
            <a:r>
              <a:rPr lang="sv-SE" dirty="0">
                <a:cs typeface="Bradley Hand Bold"/>
              </a:rPr>
              <a:t>–</a:t>
            </a:r>
            <a:r>
              <a:rPr lang="sv-SE" dirty="0">
                <a:latin typeface="Bradley Hand Bold"/>
                <a:cs typeface="Bradley Hand Bold"/>
              </a:rPr>
              <a:t> 12,82) m </a:t>
            </a:r>
            <a:r>
              <a:rPr lang="sv-SE" dirty="0">
                <a:cs typeface="Bradley Hand Bold"/>
              </a:rPr>
              <a:t>=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6CBD5B14-454C-4A4F-A06C-1F07C55D2BE1}"/>
              </a:ext>
            </a:extLst>
          </p:cNvPr>
          <p:cNvSpPr txBox="1"/>
          <p:nvPr/>
        </p:nvSpPr>
        <p:spPr>
          <a:xfrm>
            <a:off x="5003978" y="5101080"/>
            <a:ext cx="102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0,43 m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FBA41296-48CA-434C-B785-F22FB3353BA2}"/>
              </a:ext>
            </a:extLst>
          </p:cNvPr>
          <p:cNvSpPr txBox="1"/>
          <p:nvPr/>
        </p:nvSpPr>
        <p:spPr>
          <a:xfrm>
            <a:off x="1373370" y="5580329"/>
            <a:ext cx="169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Ökning (</a:t>
            </a:r>
            <a:r>
              <a:rPr lang="sv-SE" dirty="0">
                <a:cs typeface="Bradley Hand Bold"/>
              </a:rPr>
              <a:t>% ) 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grpSp>
        <p:nvGrpSpPr>
          <p:cNvPr id="54" name="Grupp 53">
            <a:extLst>
              <a:ext uri="{FF2B5EF4-FFF2-40B4-BE49-F238E27FC236}">
                <a16:creationId xmlns:a16="http://schemas.microsoft.com/office/drawing/2014/main" id="{274EDE4D-4481-1248-9F63-CC50A6E37612}"/>
              </a:ext>
            </a:extLst>
          </p:cNvPr>
          <p:cNvGrpSpPr/>
          <p:nvPr/>
        </p:nvGrpSpPr>
        <p:grpSpPr>
          <a:xfrm>
            <a:off x="2972013" y="5478781"/>
            <a:ext cx="1218943" cy="630870"/>
            <a:chOff x="1709084" y="5321005"/>
            <a:chExt cx="1043442" cy="630870"/>
          </a:xfrm>
        </p:grpSpPr>
        <p:grpSp>
          <p:nvGrpSpPr>
            <p:cNvPr id="55" name="Grupp 54">
              <a:extLst>
                <a:ext uri="{FF2B5EF4-FFF2-40B4-BE49-F238E27FC236}">
                  <a16:creationId xmlns:a16="http://schemas.microsoft.com/office/drawing/2014/main" id="{88755446-552D-BE4D-B907-E4A966D49B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084" y="5321005"/>
              <a:ext cx="802705" cy="630870"/>
              <a:chOff x="4025158" y="1893978"/>
              <a:chExt cx="804523" cy="629656"/>
            </a:xfrm>
          </p:grpSpPr>
          <p:sp>
            <p:nvSpPr>
              <p:cNvPr id="57" name="textruta 24">
                <a:extLst>
                  <a:ext uri="{FF2B5EF4-FFF2-40B4-BE49-F238E27FC236}">
                    <a16:creationId xmlns:a16="http://schemas.microsoft.com/office/drawing/2014/main" id="{CD80644A-4C9C-D845-A736-6CD44BD05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7586" y="1893978"/>
                <a:ext cx="742095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0,43</a:t>
                </a:r>
              </a:p>
            </p:txBody>
          </p:sp>
          <p:sp>
            <p:nvSpPr>
              <p:cNvPr id="58" name="textruta 25">
                <a:extLst>
                  <a:ext uri="{FF2B5EF4-FFF2-40B4-BE49-F238E27FC236}">
                    <a16:creationId xmlns:a16="http://schemas.microsoft.com/office/drawing/2014/main" id="{CFBC5D6F-B297-5B47-89AE-43A46B85C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441" y="2155013"/>
                <a:ext cx="674180" cy="3686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12,82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662FFF0F-D01E-B24D-9056-8ED9E59AD0AF}"/>
                  </a:ext>
                </a:extLst>
              </p:cNvPr>
              <p:cNvCxnSpPr/>
              <p:nvPr/>
            </p:nvCxnSpPr>
            <p:spPr>
              <a:xfrm>
                <a:off x="4025158" y="2202961"/>
                <a:ext cx="71580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D16BD45C-BBA0-2E4C-BE92-329419F9DC12}"/>
                </a:ext>
              </a:extLst>
            </p:cNvPr>
            <p:cNvSpPr txBox="1"/>
            <p:nvPr/>
          </p:nvSpPr>
          <p:spPr>
            <a:xfrm>
              <a:off x="2414327" y="5440846"/>
              <a:ext cx="338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60" name="textruta 24">
            <a:extLst>
              <a:ext uri="{FF2B5EF4-FFF2-40B4-BE49-F238E27FC236}">
                <a16:creationId xmlns:a16="http://schemas.microsoft.com/office/drawing/2014/main" id="{F78FE769-9331-844D-8A3E-E43D5378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26" y="5601777"/>
            <a:ext cx="12891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0,0335</a:t>
            </a:r>
            <a:r>
              <a:rPr lang="is-IS" sz="1800" dirty="0">
                <a:latin typeface="Bradley Hand Bold"/>
                <a:cs typeface="Bradley Hand Bold"/>
              </a:rPr>
              <a:t>… </a:t>
            </a:r>
            <a:r>
              <a:rPr lang="is-IS" sz="1800" dirty="0">
                <a:latin typeface="+mn-lt"/>
                <a:cs typeface="Bradley Hand Bold"/>
              </a:rPr>
              <a:t>≈</a:t>
            </a:r>
            <a:endParaRPr lang="sv-SE" sz="1800" dirty="0">
              <a:latin typeface="+mn-lt"/>
              <a:cs typeface="Bradley Hand Bold"/>
            </a:endParaRPr>
          </a:p>
        </p:txBody>
      </p:sp>
      <p:sp>
        <p:nvSpPr>
          <p:cNvPr id="61" name="textruta 24">
            <a:extLst>
              <a:ext uri="{FF2B5EF4-FFF2-40B4-BE49-F238E27FC236}">
                <a16:creationId xmlns:a16="http://schemas.microsoft.com/office/drawing/2014/main" id="{193C2A06-878E-074E-9EFD-E6155FD6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268" y="5595593"/>
            <a:ext cx="7537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Bradley Hand Bold"/>
                <a:cs typeface="Bradley Hand Bold"/>
              </a:rPr>
              <a:t>3,4 </a:t>
            </a:r>
            <a:r>
              <a:rPr lang="sv-SE" sz="1800" dirty="0">
                <a:latin typeface="+mn-lt"/>
                <a:cs typeface="Bradley Hand Bold"/>
              </a:rPr>
              <a:t>%</a:t>
            </a: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27AB5B17-08B8-B24B-B8FB-25876B85AE64}"/>
              </a:ext>
            </a:extLst>
          </p:cNvPr>
          <p:cNvSpPr txBox="1"/>
          <p:nvPr/>
        </p:nvSpPr>
        <p:spPr>
          <a:xfrm>
            <a:off x="1290483" y="6373634"/>
            <a:ext cx="527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Alex ökade sitt personbästa med  3,4 </a:t>
            </a:r>
            <a:r>
              <a:rPr lang="sv-SE" dirty="0">
                <a:cs typeface="Bradley Hand Bold"/>
              </a:rPr>
              <a:t>%.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64" name="Grupp 63">
            <a:extLst>
              <a:ext uri="{FF2B5EF4-FFF2-40B4-BE49-F238E27FC236}">
                <a16:creationId xmlns:a16="http://schemas.microsoft.com/office/drawing/2014/main" id="{9BDCF777-5126-4B48-A712-D83688F8CCAF}"/>
              </a:ext>
            </a:extLst>
          </p:cNvPr>
          <p:cNvGrpSpPr/>
          <p:nvPr/>
        </p:nvGrpSpPr>
        <p:grpSpPr>
          <a:xfrm>
            <a:off x="737526" y="3430514"/>
            <a:ext cx="8114817" cy="1900002"/>
            <a:chOff x="737526" y="3430514"/>
            <a:chExt cx="8114817" cy="1900002"/>
          </a:xfrm>
        </p:grpSpPr>
        <p:grpSp>
          <p:nvGrpSpPr>
            <p:cNvPr id="23" name="Grupp 22"/>
            <p:cNvGrpSpPr/>
            <p:nvPr/>
          </p:nvGrpSpPr>
          <p:grpSpPr>
            <a:xfrm>
              <a:off x="737526" y="3430514"/>
              <a:ext cx="8114817" cy="1039687"/>
              <a:chOff x="790575" y="3312643"/>
              <a:chExt cx="7599845" cy="1039687"/>
            </a:xfrm>
          </p:grpSpPr>
          <p:sp>
            <p:nvSpPr>
              <p:cNvPr id="4" name="Rektangel 3"/>
              <p:cNvSpPr/>
              <p:nvPr/>
            </p:nvSpPr>
            <p:spPr>
              <a:xfrm>
                <a:off x="1127123" y="3429000"/>
                <a:ext cx="72632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På en tävling ökade Alex sitt personbästa i tresteg från 12,82 m till 13,25 m.</a:t>
                </a:r>
              </a:p>
              <a:p>
                <a:r>
                  <a:rPr lang="sv-SE" dirty="0"/>
                  <a:t>Med hur många procent ökade Alex sitt personbästa?</a:t>
                </a:r>
              </a:p>
              <a:p>
                <a:r>
                  <a:rPr lang="sv-SE" dirty="0"/>
                  <a:t>Avrunda till tiondels procent.</a:t>
                </a:r>
              </a:p>
            </p:txBody>
          </p:sp>
          <p:pic>
            <p:nvPicPr>
              <p:cNvPr id="22" name="Bildobjekt 2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90575" y="3312643"/>
                <a:ext cx="419100" cy="520700"/>
              </a:xfrm>
              <a:prstGeom prst="rect">
                <a:avLst/>
              </a:prstGeom>
            </p:spPr>
          </p:pic>
        </p:grp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4AD0DBEA-FCBC-9C40-9A70-23773CE27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168" r="8002"/>
            <a:stretch/>
          </p:blipFill>
          <p:spPr>
            <a:xfrm>
              <a:off x="7099964" y="3891532"/>
              <a:ext cx="1508760" cy="1438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63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3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/>
          <p:cNvSpPr txBox="1"/>
          <p:nvPr/>
        </p:nvSpPr>
        <p:spPr>
          <a:xfrm>
            <a:off x="211286" y="2449066"/>
            <a:ext cx="37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Minskning (procentenheter) </a:t>
            </a:r>
            <a:r>
              <a:rPr lang="sv-SE" dirty="0">
                <a:latin typeface="Bradley Hand Bold"/>
                <a:cs typeface="Bradley Hand Bold"/>
              </a:rPr>
              <a:t>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219877" y="3633529"/>
            <a:ext cx="2474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Minskning (</a:t>
            </a:r>
            <a:r>
              <a:rPr lang="sv-SE" dirty="0">
                <a:cs typeface="Bradley Hand Bold"/>
              </a:rPr>
              <a:t>%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2463756" y="3558277"/>
            <a:ext cx="818112" cy="610958"/>
            <a:chOff x="6027283" y="1066203"/>
            <a:chExt cx="818112" cy="610958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6027283" y="1066203"/>
              <a:ext cx="571722" cy="610958"/>
              <a:chOff x="3701644" y="1921566"/>
              <a:chExt cx="571722" cy="610958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01644" y="1921566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0,5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701644" y="2163192"/>
                <a:ext cx="5196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8,2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78695" y="1158338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3263894" y="3659215"/>
            <a:ext cx="1227672" cy="371585"/>
            <a:chOff x="6152375" y="1168901"/>
            <a:chExt cx="1227672" cy="371585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1080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0,0609…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113347" y="116890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2288168" y="4813883"/>
            <a:ext cx="4413667" cy="646331"/>
            <a:chOff x="542049" y="4752068"/>
            <a:chExt cx="4413667" cy="646331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4136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    a)  0,5 procentenheter</a:t>
              </a:r>
            </a:p>
            <a:p>
              <a:r>
                <a:rPr lang="sv-SE" dirty="0">
                  <a:latin typeface="Bradley Hand Bold"/>
                  <a:cs typeface="Bradley Hand Bold"/>
                </a:rPr>
                <a:t>		b)  6,1 </a:t>
              </a:r>
              <a:r>
                <a:rPr lang="sv-SE" dirty="0">
                  <a:cs typeface="Bradley Hand Bold"/>
                </a:rPr>
                <a:t>%.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4417375" y="3640476"/>
            <a:ext cx="920256" cy="390324"/>
            <a:chOff x="6152375" y="1150162"/>
            <a:chExt cx="920256" cy="390324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152375" y="1171154"/>
              <a:ext cx="7649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0,061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805931" y="1150162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5269935" y="3659857"/>
            <a:ext cx="739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6,1 </a:t>
            </a:r>
            <a:r>
              <a:rPr lang="sv-SE" dirty="0">
                <a:cs typeface="Bradley Hand Bold"/>
              </a:rPr>
              <a:t>%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43FC1F15-6BC9-CA4F-8619-68D06FC90550}"/>
              </a:ext>
            </a:extLst>
          </p:cNvPr>
          <p:cNvGrpSpPr/>
          <p:nvPr/>
        </p:nvGrpSpPr>
        <p:grpSpPr>
          <a:xfrm>
            <a:off x="1107689" y="235517"/>
            <a:ext cx="7761397" cy="1924366"/>
            <a:chOff x="1107689" y="235517"/>
            <a:chExt cx="7761397" cy="1924366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235517"/>
              <a:ext cx="7761397" cy="1477328"/>
              <a:chOff x="1107689" y="235517"/>
              <a:chExt cx="7761397" cy="1477328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583380" y="235517"/>
                <a:ext cx="728570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Hur mycket minskade arbetslösheten uttryckt i</a:t>
                </a:r>
              </a:p>
              <a:p>
                <a:r>
                  <a:rPr lang="sv-SE" dirty="0"/>
                  <a:t> </a:t>
                </a:r>
              </a:p>
              <a:p>
                <a:pPr marL="342900" indent="-342900">
                  <a:buAutoNum type="alphaLcParenR"/>
                </a:pPr>
                <a:r>
                  <a:rPr lang="sv-SE" dirty="0"/>
                  <a:t>procentenheter</a:t>
                </a:r>
              </a:p>
              <a:p>
                <a:r>
                  <a:rPr lang="sv-SE" dirty="0"/>
                  <a:t> </a:t>
                </a:r>
              </a:p>
              <a:p>
                <a:r>
                  <a:rPr lang="sv-SE" dirty="0"/>
                  <a:t>b)  tiondels procent 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56A3302A-8351-E442-9E02-552DF4900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33499">
              <a:off x="5419202" y="834522"/>
              <a:ext cx="2577850" cy="1325361"/>
            </a:xfrm>
            <a:prstGeom prst="rect">
              <a:avLst/>
            </a:prstGeom>
          </p:spPr>
        </p:pic>
      </p:grpSp>
      <p:sp>
        <p:nvSpPr>
          <p:cNvPr id="32" name="textruta 31">
            <a:extLst>
              <a:ext uri="{FF2B5EF4-FFF2-40B4-BE49-F238E27FC236}">
                <a16:creationId xmlns:a16="http://schemas.microsoft.com/office/drawing/2014/main" id="{A2576002-2B40-364E-A3E2-51CA01521763}"/>
              </a:ext>
            </a:extLst>
          </p:cNvPr>
          <p:cNvSpPr txBox="1"/>
          <p:nvPr/>
        </p:nvSpPr>
        <p:spPr>
          <a:xfrm>
            <a:off x="3555750" y="2460122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(8,2</a:t>
            </a:r>
            <a:r>
              <a:rPr lang="sv-SE" dirty="0">
                <a:cs typeface="Bradley Hand Bold"/>
              </a:rPr>
              <a:t> – </a:t>
            </a:r>
            <a:r>
              <a:rPr lang="sv-SE" dirty="0">
                <a:latin typeface="Bradley Hand Bold"/>
                <a:cs typeface="Bradley Hand Bold"/>
              </a:rPr>
              <a:t>7,7) procentenheter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0DE4CD60-3DB9-F64B-A4C7-4937431E17A8}"/>
              </a:ext>
            </a:extLst>
          </p:cNvPr>
          <p:cNvSpPr txBox="1"/>
          <p:nvPr/>
        </p:nvSpPr>
        <p:spPr>
          <a:xfrm>
            <a:off x="6402844" y="2456307"/>
            <a:ext cx="2741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0,5  procentenheter</a:t>
            </a:r>
          </a:p>
        </p:txBody>
      </p:sp>
    </p:spTree>
    <p:extLst>
      <p:ext uri="{BB962C8B-B14F-4D97-AF65-F5344CB8AC3E}">
        <p14:creationId xmlns:p14="http://schemas.microsoft.com/office/powerpoint/2010/main" val="4668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" grpId="0"/>
      <p:bldP spid="67" grpId="0"/>
      <p:bldP spid="109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 26">
            <a:extLst>
              <a:ext uri="{FF2B5EF4-FFF2-40B4-BE49-F238E27FC236}">
                <a16:creationId xmlns:a16="http://schemas.microsoft.com/office/drawing/2014/main" id="{45508398-8B46-3947-A45C-B10F71DFFA1D}"/>
              </a:ext>
            </a:extLst>
          </p:cNvPr>
          <p:cNvGrpSpPr/>
          <p:nvPr/>
        </p:nvGrpSpPr>
        <p:grpSpPr>
          <a:xfrm>
            <a:off x="1660155" y="2430622"/>
            <a:ext cx="3987736" cy="396579"/>
            <a:chOff x="967893" y="1780780"/>
            <a:chExt cx="3987736" cy="396579"/>
          </a:xfrm>
        </p:grpSpPr>
        <p:sp>
          <p:nvSpPr>
            <p:cNvPr id="15" name="textruta 14"/>
            <p:cNvSpPr txBox="1"/>
            <p:nvPr/>
          </p:nvSpPr>
          <p:spPr>
            <a:xfrm>
              <a:off x="967893" y="1780780"/>
              <a:ext cx="1813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Antalet totalt </a:t>
              </a:r>
              <a:r>
                <a:rPr lang="sv-SE" dirty="0">
                  <a:latin typeface="Bradley Hand Bold"/>
                  <a:cs typeface="Bradley Hand Bold"/>
                </a:rPr>
                <a:t>:</a:t>
              </a: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CD72BB97-560F-7146-9D9C-A4BD4BFA4F1B}"/>
                </a:ext>
              </a:extLst>
            </p:cNvPr>
            <p:cNvSpPr txBox="1"/>
            <p:nvPr/>
          </p:nvSpPr>
          <p:spPr>
            <a:xfrm>
              <a:off x="2629220" y="1808027"/>
              <a:ext cx="2326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7500 </a:t>
              </a:r>
              <a:r>
                <a:rPr lang="sv-SE" dirty="0" err="1">
                  <a:latin typeface="Bradley Hand Bold"/>
                  <a:cs typeface="Bradley Hand Bold"/>
                </a:rPr>
                <a:t>st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53" name="textruta 52">
            <a:extLst>
              <a:ext uri="{FF2B5EF4-FFF2-40B4-BE49-F238E27FC236}">
                <a16:creationId xmlns:a16="http://schemas.microsoft.com/office/drawing/2014/main" id="{7E5BDD0D-E920-0D4A-936F-C03C01433757}"/>
              </a:ext>
            </a:extLst>
          </p:cNvPr>
          <p:cNvSpPr txBox="1"/>
          <p:nvPr/>
        </p:nvSpPr>
        <p:spPr>
          <a:xfrm>
            <a:off x="1713183" y="3044639"/>
            <a:ext cx="194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ruttna :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F0DFE4EA-A2E3-5F45-90DA-98D9D6CDA127}"/>
              </a:ext>
            </a:extLst>
          </p:cNvPr>
          <p:cNvSpPr txBox="1"/>
          <p:nvPr/>
        </p:nvSpPr>
        <p:spPr>
          <a:xfrm>
            <a:off x="1187236" y="3652417"/>
            <a:ext cx="214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Andel ruttna (</a:t>
            </a:r>
            <a:r>
              <a:rPr lang="sv-SE" dirty="0">
                <a:cs typeface="Bradley Hand Bold"/>
              </a:rPr>
              <a:t>‰</a:t>
            </a:r>
            <a:r>
              <a:rPr lang="sv-SE" dirty="0">
                <a:latin typeface="Bradley Hand Bold"/>
                <a:cs typeface="Bradley Hand Bold"/>
              </a:rPr>
              <a:t>) :</a:t>
            </a:r>
          </a:p>
        </p:txBody>
      </p:sp>
      <p:grpSp>
        <p:nvGrpSpPr>
          <p:cNvPr id="55" name="Grupp 54">
            <a:extLst>
              <a:ext uri="{FF2B5EF4-FFF2-40B4-BE49-F238E27FC236}">
                <a16:creationId xmlns:a16="http://schemas.microsoft.com/office/drawing/2014/main" id="{A54E129C-EB62-D145-8565-F6AF0856DDF2}"/>
              </a:ext>
            </a:extLst>
          </p:cNvPr>
          <p:cNvGrpSpPr/>
          <p:nvPr/>
        </p:nvGrpSpPr>
        <p:grpSpPr>
          <a:xfrm>
            <a:off x="3331322" y="3554654"/>
            <a:ext cx="898273" cy="631761"/>
            <a:chOff x="5950354" y="1053187"/>
            <a:chExt cx="898273" cy="631761"/>
          </a:xfrm>
        </p:grpSpPr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3C498BA3-F5D0-EC41-BC15-980AB08AA542}"/>
                </a:ext>
              </a:extLst>
            </p:cNvPr>
            <p:cNvGrpSpPr/>
            <p:nvPr/>
          </p:nvGrpSpPr>
          <p:grpSpPr>
            <a:xfrm>
              <a:off x="5950354" y="1053187"/>
              <a:ext cx="732893" cy="631761"/>
              <a:chOff x="3624715" y="1908550"/>
              <a:chExt cx="732893" cy="631761"/>
            </a:xfrm>
          </p:grpSpPr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33614A19-B9A3-DB45-B3DF-60A3367E76C3}"/>
                  </a:ext>
                </a:extLst>
              </p:cNvPr>
              <p:cNvSpPr txBox="1"/>
              <p:nvPr/>
            </p:nvSpPr>
            <p:spPr>
              <a:xfrm>
                <a:off x="3774640" y="1908550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50</a:t>
                </a:r>
              </a:p>
            </p:txBody>
          </p:sp>
          <p:sp>
            <p:nvSpPr>
              <p:cNvPr id="59" name="textruta 58">
                <a:extLst>
                  <a:ext uri="{FF2B5EF4-FFF2-40B4-BE49-F238E27FC236}">
                    <a16:creationId xmlns:a16="http://schemas.microsoft.com/office/drawing/2014/main" id="{3B56A3E9-1037-7640-A35D-30E14060C452}"/>
                  </a:ext>
                </a:extLst>
              </p:cNvPr>
              <p:cNvSpPr txBox="1"/>
              <p:nvPr/>
            </p:nvSpPr>
            <p:spPr>
              <a:xfrm>
                <a:off x="3624715" y="2170979"/>
                <a:ext cx="7328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 Bold"/>
                    <a:cs typeface="Bradley Hand Bold"/>
                  </a:rPr>
                  <a:t>7500</a:t>
                </a:r>
              </a:p>
            </p:txBody>
          </p:sp>
          <p:cxnSp>
            <p:nvCxnSpPr>
              <p:cNvPr id="60" name="Rak 59">
                <a:extLst>
                  <a:ext uri="{FF2B5EF4-FFF2-40B4-BE49-F238E27FC236}">
                    <a16:creationId xmlns:a16="http://schemas.microsoft.com/office/drawing/2014/main" id="{0B9FAE37-210B-4F40-9F51-E976427A2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1753" y="2209423"/>
                <a:ext cx="55161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textruta 56">
              <a:extLst>
                <a:ext uri="{FF2B5EF4-FFF2-40B4-BE49-F238E27FC236}">
                  <a16:creationId xmlns:a16="http://schemas.microsoft.com/office/drawing/2014/main" id="{54903C60-5013-4248-9F1A-8B2745E5E976}"/>
                </a:ext>
              </a:extLst>
            </p:cNvPr>
            <p:cNvSpPr txBox="1"/>
            <p:nvPr/>
          </p:nvSpPr>
          <p:spPr>
            <a:xfrm>
              <a:off x="6581927" y="117819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756E3A8-4FCC-B34E-9C0D-231FE00E6F8E}"/>
              </a:ext>
            </a:extLst>
          </p:cNvPr>
          <p:cNvGrpSpPr/>
          <p:nvPr/>
        </p:nvGrpSpPr>
        <p:grpSpPr>
          <a:xfrm>
            <a:off x="4208390" y="3670861"/>
            <a:ext cx="1439501" cy="380162"/>
            <a:chOff x="6152375" y="1171154"/>
            <a:chExt cx="1197361" cy="380162"/>
          </a:xfrm>
        </p:grpSpPr>
        <p:sp>
          <p:nvSpPr>
            <p:cNvPr id="64" name="textruta 63">
              <a:extLst>
                <a:ext uri="{FF2B5EF4-FFF2-40B4-BE49-F238E27FC236}">
                  <a16:creationId xmlns:a16="http://schemas.microsoft.com/office/drawing/2014/main" id="{51A58618-66F7-C54E-B246-6E288F7D1639}"/>
                </a:ext>
              </a:extLst>
            </p:cNvPr>
            <p:cNvSpPr txBox="1"/>
            <p:nvPr/>
          </p:nvSpPr>
          <p:spPr>
            <a:xfrm>
              <a:off x="6152375" y="1171154"/>
              <a:ext cx="1040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0,00666…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63" name="textruta 62">
              <a:extLst>
                <a:ext uri="{FF2B5EF4-FFF2-40B4-BE49-F238E27FC236}">
                  <a16:creationId xmlns:a16="http://schemas.microsoft.com/office/drawing/2014/main" id="{4929F3AB-297C-BE48-8F1B-1DDB5208FEA0}"/>
                </a:ext>
              </a:extLst>
            </p:cNvPr>
            <p:cNvSpPr txBox="1"/>
            <p:nvPr/>
          </p:nvSpPr>
          <p:spPr>
            <a:xfrm>
              <a:off x="7083036" y="1181984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≈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341F3ED5-23F8-E941-AB39-053576D0ACA8}"/>
              </a:ext>
            </a:extLst>
          </p:cNvPr>
          <p:cNvGrpSpPr/>
          <p:nvPr/>
        </p:nvGrpSpPr>
        <p:grpSpPr>
          <a:xfrm>
            <a:off x="1972350" y="4874212"/>
            <a:ext cx="4632585" cy="488475"/>
            <a:chOff x="542049" y="4752068"/>
            <a:chExt cx="4632585" cy="488475"/>
          </a:xfrm>
        </p:grpSpPr>
        <p:sp>
          <p:nvSpPr>
            <p:cNvPr id="40" name="textruta 39"/>
            <p:cNvSpPr txBox="1"/>
            <p:nvPr/>
          </p:nvSpPr>
          <p:spPr>
            <a:xfrm>
              <a:off x="542049" y="4752068"/>
              <a:ext cx="4632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u="sng" dirty="0">
                  <a:latin typeface="Bradley Hand Bold"/>
                  <a:cs typeface="Bradley Hand Bold"/>
                </a:rPr>
                <a:t>Svar:</a:t>
              </a:r>
              <a:r>
                <a:rPr lang="sv-SE" dirty="0">
                  <a:latin typeface="Bradley Hand Bold"/>
                  <a:cs typeface="Bradley Hand Bold"/>
                </a:rPr>
                <a:t>  Andelen ruttna apelsiner var 6,7 </a:t>
              </a:r>
              <a:r>
                <a:rPr lang="sv-SE" dirty="0">
                  <a:cs typeface="Bradley Hand Bold"/>
                </a:rPr>
                <a:t>‰.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r>
                <a:rPr lang="sv-SE" u="sng" dirty="0">
                  <a:latin typeface="Bradley Hand Bold"/>
                  <a:cs typeface="Bradley Hand Bold"/>
                </a:rPr>
                <a:t> </a:t>
              </a:r>
            </a:p>
          </p:txBody>
        </p:sp>
        <p:sp>
          <p:nvSpPr>
            <p:cNvPr id="99" name="textruta 25">
              <a:extLst>
                <a:ext uri="{FF2B5EF4-FFF2-40B4-BE49-F238E27FC236}">
                  <a16:creationId xmlns:a16="http://schemas.microsoft.com/office/drawing/2014/main" id="{300FCAD9-CAC3-414F-9553-4A6049C6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699" y="4871211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endParaRPr lang="sv-SE" sz="1800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67" name="Rektangel 66">
            <a:extLst>
              <a:ext uri="{FF2B5EF4-FFF2-40B4-BE49-F238E27FC236}">
                <a16:creationId xmlns:a16="http://schemas.microsoft.com/office/drawing/2014/main" id="{66A2A022-C064-134F-A86E-39566D37AA89}"/>
              </a:ext>
            </a:extLst>
          </p:cNvPr>
          <p:cNvSpPr/>
          <p:nvPr/>
        </p:nvSpPr>
        <p:spPr>
          <a:xfrm>
            <a:off x="116172" y="279847"/>
            <a:ext cx="1100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1D92A36A-7C52-6640-B692-E2FED7CADC45}"/>
              </a:ext>
            </a:extLst>
          </p:cNvPr>
          <p:cNvSpPr txBox="1"/>
          <p:nvPr/>
        </p:nvSpPr>
        <p:spPr>
          <a:xfrm>
            <a:off x="3331322" y="3043333"/>
            <a:ext cx="342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50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</a:t>
            </a: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129CE542-6937-9B4C-ACA4-B9800F9819E2}"/>
              </a:ext>
            </a:extLst>
          </p:cNvPr>
          <p:cNvGrpSpPr/>
          <p:nvPr/>
        </p:nvGrpSpPr>
        <p:grpSpPr>
          <a:xfrm>
            <a:off x="5536253" y="3670861"/>
            <a:ext cx="1068682" cy="378135"/>
            <a:chOff x="6093492" y="1170989"/>
            <a:chExt cx="1068682" cy="378135"/>
          </a:xfrm>
        </p:grpSpPr>
        <p:sp>
          <p:nvSpPr>
            <p:cNvPr id="106" name="textruta 105">
              <a:extLst>
                <a:ext uri="{FF2B5EF4-FFF2-40B4-BE49-F238E27FC236}">
                  <a16:creationId xmlns:a16="http://schemas.microsoft.com/office/drawing/2014/main" id="{780BA510-D16D-9B47-929E-1DF71B0F7DE7}"/>
                </a:ext>
              </a:extLst>
            </p:cNvPr>
            <p:cNvSpPr txBox="1"/>
            <p:nvPr/>
          </p:nvSpPr>
          <p:spPr>
            <a:xfrm>
              <a:off x="6093492" y="1179792"/>
              <a:ext cx="925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0,0067</a:t>
              </a:r>
              <a:endParaRPr lang="sv-SE" dirty="0">
                <a:solidFill>
                  <a:srgbClr val="FF0000"/>
                </a:solidFill>
                <a:latin typeface="Bradley Hand Bold"/>
                <a:cs typeface="Bradley Hand Bold"/>
              </a:endParaRPr>
            </a:p>
          </p:txBody>
        </p:sp>
        <p:sp>
          <p:nvSpPr>
            <p:cNvPr id="107" name="textruta 106">
              <a:extLst>
                <a:ext uri="{FF2B5EF4-FFF2-40B4-BE49-F238E27FC236}">
                  <a16:creationId xmlns:a16="http://schemas.microsoft.com/office/drawing/2014/main" id="{8EDD9FA6-0A52-8948-ADD0-3A177947FED2}"/>
                </a:ext>
              </a:extLst>
            </p:cNvPr>
            <p:cNvSpPr txBox="1"/>
            <p:nvPr/>
          </p:nvSpPr>
          <p:spPr>
            <a:xfrm>
              <a:off x="6895474" y="117098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=</a:t>
              </a:r>
              <a:endParaRPr lang="sv-SE" dirty="0">
                <a:latin typeface="Bradley Hand Bold"/>
                <a:cs typeface="Bradley Hand Bold"/>
              </a:endParaRPr>
            </a:p>
          </p:txBody>
        </p:sp>
      </p:grpSp>
      <p:sp>
        <p:nvSpPr>
          <p:cNvPr id="109" name="textruta 108">
            <a:extLst>
              <a:ext uri="{FF2B5EF4-FFF2-40B4-BE49-F238E27FC236}">
                <a16:creationId xmlns:a16="http://schemas.microsoft.com/office/drawing/2014/main" id="{887E67E1-7DCF-424E-BE8C-9E56B49E9747}"/>
              </a:ext>
            </a:extLst>
          </p:cNvPr>
          <p:cNvSpPr txBox="1"/>
          <p:nvPr/>
        </p:nvSpPr>
        <p:spPr>
          <a:xfrm>
            <a:off x="6556715" y="367110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6,7 </a:t>
            </a:r>
            <a:r>
              <a:rPr lang="sv-SE" dirty="0">
                <a:cs typeface="Bradley Hand Bold"/>
              </a:rPr>
              <a:t>‰</a:t>
            </a:r>
            <a:endParaRPr lang="sv-SE" dirty="0">
              <a:solidFill>
                <a:srgbClr val="FF0000"/>
              </a:solidFill>
              <a:cs typeface="Bradley Hand Bold"/>
            </a:endParaRP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2ABCA15A-43D7-8C42-A795-66022B79CF05}"/>
              </a:ext>
            </a:extLst>
          </p:cNvPr>
          <p:cNvGrpSpPr/>
          <p:nvPr/>
        </p:nvGrpSpPr>
        <p:grpSpPr>
          <a:xfrm>
            <a:off x="1107689" y="374016"/>
            <a:ext cx="7780058" cy="1217453"/>
            <a:chOff x="1107689" y="374016"/>
            <a:chExt cx="7780058" cy="1217453"/>
          </a:xfrm>
        </p:grpSpPr>
        <p:grpSp>
          <p:nvGrpSpPr>
            <p:cNvPr id="7" name="Grupp 6">
              <a:extLst>
                <a:ext uri="{FF2B5EF4-FFF2-40B4-BE49-F238E27FC236}">
                  <a16:creationId xmlns:a16="http://schemas.microsoft.com/office/drawing/2014/main" id="{1B93380B-AB18-1547-9A81-D1A96B6D3647}"/>
                </a:ext>
              </a:extLst>
            </p:cNvPr>
            <p:cNvGrpSpPr/>
            <p:nvPr/>
          </p:nvGrpSpPr>
          <p:grpSpPr>
            <a:xfrm>
              <a:off x="1107689" y="374016"/>
              <a:ext cx="7780058" cy="1200329"/>
              <a:chOff x="1107689" y="374016"/>
              <a:chExt cx="7780058" cy="1200329"/>
            </a:xfrm>
          </p:grpSpPr>
          <p:sp>
            <p:nvSpPr>
              <p:cNvPr id="10" name="Rektangel 9"/>
              <p:cNvSpPr/>
              <p:nvPr/>
            </p:nvSpPr>
            <p:spPr>
              <a:xfrm>
                <a:off x="1602041" y="374016"/>
                <a:ext cx="728570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I ett lager finns 7 500 apelsiner. Av dessa är 50 </a:t>
                </a:r>
                <a:r>
                  <a:rPr lang="sv-SE" dirty="0" err="1"/>
                  <a:t>st</a:t>
                </a:r>
                <a:r>
                  <a:rPr lang="sv-SE" dirty="0"/>
                  <a:t> ruttna. </a:t>
                </a:r>
              </a:p>
              <a:p>
                <a:r>
                  <a:rPr lang="sv-SE" dirty="0"/>
                  <a:t>Hur stor andel motsvarar det? </a:t>
                </a:r>
              </a:p>
              <a:p>
                <a:endParaRPr lang="sv-SE" dirty="0"/>
              </a:p>
              <a:p>
                <a:r>
                  <a:rPr lang="sv-SE" dirty="0"/>
                  <a:t>Avrunda till tiondels promille. </a:t>
                </a:r>
              </a:p>
            </p:txBody>
          </p:sp>
          <p:pic>
            <p:nvPicPr>
              <p:cNvPr id="2" name="Bildobjekt 1">
                <a:extLst>
                  <a:ext uri="{FF2B5EF4-FFF2-40B4-BE49-F238E27FC236}">
                    <a16:creationId xmlns:a16="http://schemas.microsoft.com/office/drawing/2014/main" id="{C545DBE7-41AC-6348-A87A-8D50A2CB5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7689" y="444590"/>
                <a:ext cx="384743" cy="505184"/>
              </a:xfrm>
              <a:prstGeom prst="rect">
                <a:avLst/>
              </a:prstGeom>
            </p:spPr>
          </p:pic>
        </p:grpSp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1155FD66-DCEB-B140-8394-EA5D30D74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424"/>
            <a:stretch/>
          </p:blipFill>
          <p:spPr>
            <a:xfrm>
              <a:off x="7163490" y="374016"/>
              <a:ext cx="1390169" cy="1217453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5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7" grpId="0"/>
      <p:bldP spid="69" grpId="0"/>
      <p:bldP spid="10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611</Words>
  <Application>Microsoft Macintosh PowerPoint</Application>
  <PresentationFormat>Bildspel på skärmen (4:3)</PresentationFormat>
  <Paragraphs>147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61</cp:revision>
  <dcterms:created xsi:type="dcterms:W3CDTF">2017-04-14T14:35:34Z</dcterms:created>
  <dcterms:modified xsi:type="dcterms:W3CDTF">2019-09-13T06:54:01Z</dcterms:modified>
</cp:coreProperties>
</file>