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328" r:id="rId2"/>
    <p:sldId id="333" r:id="rId3"/>
    <p:sldId id="330" r:id="rId4"/>
    <p:sldId id="337" r:id="rId5"/>
    <p:sldId id="331" r:id="rId6"/>
    <p:sldId id="335" r:id="rId7"/>
    <p:sldId id="332" r:id="rId8"/>
    <p:sldId id="336" r:id="rId9"/>
    <p:sldId id="325" r:id="rId10"/>
    <p:sldId id="324" r:id="rId11"/>
  </p:sldIdLst>
  <p:sldSz cx="9144000" cy="6858000" type="screen4x3"/>
  <p:notesSz cx="6858000" cy="9144000"/>
  <p:defaultTextStyle>
    <a:defPPr>
      <a:defRPr lang="sv-S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1F6E"/>
    <a:srgbClr val="5925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 autoAdjust="0"/>
    <p:restoredTop sz="94694" autoAdjust="0"/>
  </p:normalViewPr>
  <p:slideViewPr>
    <p:cSldViewPr snapToGrid="0" snapToObjects="1">
      <p:cViewPr varScale="1">
        <p:scale>
          <a:sx n="135" d="100"/>
          <a:sy n="135" d="100"/>
        </p:scale>
        <p:origin x="344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AA6A5893-4956-8F41-93DE-3EB49683F04A}" type="datetimeFigureOut">
              <a:rPr lang="sv-SE"/>
              <a:pPr>
                <a:defRPr/>
              </a:pPr>
              <a:t>2019-09-15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v-SE" noProof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4B2F7B31-AE81-C847-B55C-DAA887F93BB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73023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2F7B31-AE81-C847-B55C-DAA887F93BB7}" type="slidenum">
              <a:rPr lang="sv-SE" smtClean="0"/>
              <a:pPr>
                <a:defRPr/>
              </a:pPr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9212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2F7B31-AE81-C847-B55C-DAA887F93BB7}" type="slidenum">
              <a:rPr lang="sv-SE" smtClean="0"/>
              <a:pPr>
                <a:defRPr/>
              </a:pPr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75190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2F7B31-AE81-C847-B55C-DAA887F93BB7}" type="slidenum">
              <a:rPr lang="sv-SE" smtClean="0"/>
              <a:pPr>
                <a:defRPr/>
              </a:pPr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6619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5B33-EECA-E345-9FC2-5E3742DA8662}" type="datetimeFigureOut">
              <a:rPr lang="sv-SE"/>
              <a:pPr>
                <a:defRPr/>
              </a:pPr>
              <a:t>2019-09-15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EEA7A-7F54-C54C-9238-1EB7BEBF071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9514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38DA4-4B74-C74A-B8A1-DD880CE558F0}" type="datetimeFigureOut">
              <a:rPr lang="sv-SE"/>
              <a:pPr>
                <a:defRPr/>
              </a:pPr>
              <a:t>2019-09-15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B875A-7E3D-0443-9013-E101C48B941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0603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24A09-12D6-8B4E-98F3-4BA6832EECD1}" type="datetimeFigureOut">
              <a:rPr lang="sv-SE"/>
              <a:pPr>
                <a:defRPr/>
              </a:pPr>
              <a:t>2019-09-15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0808A-FE97-F642-AE32-0956871E6A9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3947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DF713-572D-A642-BD96-714C491B39B9}" type="datetimeFigureOut">
              <a:rPr lang="sv-SE"/>
              <a:pPr>
                <a:defRPr/>
              </a:pPr>
              <a:t>2019-09-15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49861-0C9A-054D-8316-620ACEEFE4A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1565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74A14-4AC4-0549-A2A1-49962690A6FC}" type="datetimeFigureOut">
              <a:rPr lang="sv-SE"/>
              <a:pPr>
                <a:defRPr/>
              </a:pPr>
              <a:t>2019-09-15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889EA-5345-DD4E-959E-6FC96FAD32E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2909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1EE72-BBC9-2D4F-A7CD-2EC8A9D83FA0}" type="datetimeFigureOut">
              <a:rPr lang="sv-SE"/>
              <a:pPr>
                <a:defRPr/>
              </a:pPr>
              <a:t>2019-09-15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E7E18-F6BC-7B4E-AE79-3DBEA6BE442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8557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5FB39-7D05-0B46-83B1-C0B075E3D694}" type="datetimeFigureOut">
              <a:rPr lang="sv-SE"/>
              <a:pPr>
                <a:defRPr/>
              </a:pPr>
              <a:t>2019-09-15</a:t>
            </a:fld>
            <a:endParaRPr lang="sv-SE"/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A54E4-1D05-2A40-8403-5ABBD367CEB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8775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FE0B0-A13C-864E-A67E-7AADEA49CF3F}" type="datetimeFigureOut">
              <a:rPr lang="sv-SE"/>
              <a:pPr>
                <a:defRPr/>
              </a:pPr>
              <a:t>2019-09-15</a:t>
            </a:fld>
            <a:endParaRPr lang="sv-SE"/>
          </a:p>
        </p:txBody>
      </p:sp>
      <p:sp>
        <p:nvSpPr>
          <p:cNvPr id="4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4A15A-C074-D74E-9645-F192FF98BBB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1307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367F1-8986-7245-BE40-7A57AE6D5A19}" type="datetimeFigureOut">
              <a:rPr lang="sv-SE"/>
              <a:pPr>
                <a:defRPr/>
              </a:pPr>
              <a:t>2019-09-15</a:t>
            </a:fld>
            <a:endParaRPr lang="sv-SE"/>
          </a:p>
        </p:txBody>
      </p:sp>
      <p:sp>
        <p:nvSpPr>
          <p:cNvPr id="3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FD5CC-B87A-8E47-B35A-7343D208697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8048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B13CD-EC39-DD46-B609-1E197898BCFA}" type="datetimeFigureOut">
              <a:rPr lang="sv-SE"/>
              <a:pPr>
                <a:defRPr/>
              </a:pPr>
              <a:t>2019-09-15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5C7F7-9DAB-C748-A4CA-3B304A3A903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6941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69752-66C0-9E4A-BC55-E9F6C092E643}" type="datetimeFigureOut">
              <a:rPr lang="sv-SE"/>
              <a:pPr>
                <a:defRPr/>
              </a:pPr>
              <a:t>2019-09-15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925A1-3E2C-B244-A610-751995A75D5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7315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</a:t>
            </a:r>
          </a:p>
        </p:txBody>
      </p:sp>
      <p:sp>
        <p:nvSpPr>
          <p:cNvPr id="1027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A614604-6435-414E-8A45-CE1C215ECEE3}" type="datetimeFigureOut">
              <a:rPr lang="sv-SE"/>
              <a:pPr>
                <a:defRPr/>
              </a:pPr>
              <a:t>2019-09-15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F53BB1D-EC68-6A47-B5DF-51469737589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7" Type="http://schemas.openxmlformats.org/officeDocument/2006/relationships/image" Target="../media/image2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microsoft.com/office/2007/relationships/hdphoto" Target="../media/hdphoto1.wdp"/><Relationship Id="rId7" Type="http://schemas.openxmlformats.org/officeDocument/2006/relationships/image" Target="../media/image6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0.png"/><Relationship Id="rId7" Type="http://schemas.openxmlformats.org/officeDocument/2006/relationships/image" Target="../media/image1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Relationship Id="rId9" Type="http://schemas.openxmlformats.org/officeDocument/2006/relationships/image" Target="../media/image16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ruta 34"/>
          <p:cNvSpPr txBox="1"/>
          <p:nvPr/>
        </p:nvSpPr>
        <p:spPr>
          <a:xfrm>
            <a:off x="2513269" y="2007800"/>
            <a:ext cx="430892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/>
              <a:t>Är det något av påståendena som stämmer?</a:t>
            </a:r>
          </a:p>
        </p:txBody>
      </p:sp>
      <p:grpSp>
        <p:nvGrpSpPr>
          <p:cNvPr id="42" name="Grupp 41"/>
          <p:cNvGrpSpPr/>
          <p:nvPr/>
        </p:nvGrpSpPr>
        <p:grpSpPr>
          <a:xfrm>
            <a:off x="490235" y="2834028"/>
            <a:ext cx="3544437" cy="1888720"/>
            <a:chOff x="416811" y="3869960"/>
            <a:chExt cx="3544437" cy="1888720"/>
          </a:xfrm>
        </p:grpSpPr>
        <p:sp>
          <p:nvSpPr>
            <p:cNvPr id="17" name="Ellips 16"/>
            <p:cNvSpPr/>
            <p:nvPr/>
          </p:nvSpPr>
          <p:spPr>
            <a:xfrm>
              <a:off x="416811" y="3869960"/>
              <a:ext cx="3544437" cy="1105920"/>
            </a:xfrm>
            <a:prstGeom prst="wedgeEllipseCallout">
              <a:avLst>
                <a:gd name="adj1" fmla="val -36622"/>
                <a:gd name="adj2" fmla="val 64844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sv-SE" dirty="0"/>
                <a:t>Jag tror att förändringsfaktorn är 1.  </a:t>
              </a:r>
            </a:p>
          </p:txBody>
        </p:sp>
        <p:sp>
          <p:nvSpPr>
            <p:cNvPr id="36" name="textruta 35"/>
            <p:cNvSpPr txBox="1"/>
            <p:nvPr/>
          </p:nvSpPr>
          <p:spPr>
            <a:xfrm>
              <a:off x="416811" y="5235460"/>
              <a:ext cx="438516" cy="52322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v-SE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A</a:t>
              </a:r>
            </a:p>
          </p:txBody>
        </p:sp>
      </p:grpSp>
      <p:grpSp>
        <p:nvGrpSpPr>
          <p:cNvPr id="43" name="Grupp 42"/>
          <p:cNvGrpSpPr/>
          <p:nvPr/>
        </p:nvGrpSpPr>
        <p:grpSpPr>
          <a:xfrm>
            <a:off x="1595631" y="4078987"/>
            <a:ext cx="3118559" cy="2018589"/>
            <a:chOff x="1792602" y="3951049"/>
            <a:chExt cx="3118559" cy="2018589"/>
          </a:xfrm>
        </p:grpSpPr>
        <p:sp>
          <p:nvSpPr>
            <p:cNvPr id="18" name="Ellips 17"/>
            <p:cNvSpPr/>
            <p:nvPr/>
          </p:nvSpPr>
          <p:spPr>
            <a:xfrm>
              <a:off x="1934141" y="3951049"/>
              <a:ext cx="2977020" cy="1418726"/>
            </a:xfrm>
            <a:prstGeom prst="wedgeEllipseCallout">
              <a:avLst>
                <a:gd name="adj1" fmla="val -36622"/>
                <a:gd name="adj2" fmla="val 64844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sv-SE" dirty="0"/>
                <a:t>Det beror väl på hur många som såg matchen innan.  </a:t>
              </a:r>
            </a:p>
          </p:txBody>
        </p:sp>
        <p:sp>
          <p:nvSpPr>
            <p:cNvPr id="37" name="textruta 36"/>
            <p:cNvSpPr txBox="1"/>
            <p:nvPr/>
          </p:nvSpPr>
          <p:spPr>
            <a:xfrm>
              <a:off x="1792602" y="5446418"/>
              <a:ext cx="438516" cy="52322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v-SE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B</a:t>
              </a:r>
            </a:p>
          </p:txBody>
        </p:sp>
      </p:grpSp>
      <p:grpSp>
        <p:nvGrpSpPr>
          <p:cNvPr id="44" name="Grupp 43"/>
          <p:cNvGrpSpPr/>
          <p:nvPr/>
        </p:nvGrpSpPr>
        <p:grpSpPr>
          <a:xfrm>
            <a:off x="4062084" y="2567150"/>
            <a:ext cx="4365810" cy="1958238"/>
            <a:chOff x="4340011" y="3710589"/>
            <a:chExt cx="4365810" cy="1958238"/>
          </a:xfrm>
        </p:grpSpPr>
        <p:sp>
          <p:nvSpPr>
            <p:cNvPr id="19" name="Ellips 18"/>
            <p:cNvSpPr/>
            <p:nvPr/>
          </p:nvSpPr>
          <p:spPr>
            <a:xfrm>
              <a:off x="4340011" y="3710589"/>
              <a:ext cx="4280544" cy="1218240"/>
            </a:xfrm>
            <a:prstGeom prst="wedgeEllipseCallout">
              <a:avLst>
                <a:gd name="adj1" fmla="val 38696"/>
                <a:gd name="adj2" fmla="val 74613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sv-SE" dirty="0"/>
                <a:t>Men om förändringsfaktorn är 2 så ökar det väl med 200 %?</a:t>
              </a:r>
            </a:p>
          </p:txBody>
        </p:sp>
        <p:sp>
          <p:nvSpPr>
            <p:cNvPr id="38" name="textruta 37"/>
            <p:cNvSpPr txBox="1"/>
            <p:nvPr/>
          </p:nvSpPr>
          <p:spPr>
            <a:xfrm>
              <a:off x="8267305" y="5145607"/>
              <a:ext cx="438516" cy="52322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v-SE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D</a:t>
              </a:r>
            </a:p>
          </p:txBody>
        </p:sp>
      </p:grpSp>
      <p:grpSp>
        <p:nvGrpSpPr>
          <p:cNvPr id="45" name="Grupp 44"/>
          <p:cNvGrpSpPr/>
          <p:nvPr/>
        </p:nvGrpSpPr>
        <p:grpSpPr>
          <a:xfrm>
            <a:off x="4882246" y="4499359"/>
            <a:ext cx="3679640" cy="1859827"/>
            <a:chOff x="5940738" y="3487591"/>
            <a:chExt cx="3679640" cy="1859827"/>
          </a:xfrm>
        </p:grpSpPr>
        <p:sp>
          <p:nvSpPr>
            <p:cNvPr id="20" name="Ellips 19"/>
            <p:cNvSpPr/>
            <p:nvPr/>
          </p:nvSpPr>
          <p:spPr>
            <a:xfrm>
              <a:off x="5940738" y="3487591"/>
              <a:ext cx="3411655" cy="1418726"/>
            </a:xfrm>
            <a:prstGeom prst="wedgeEllipseCallout">
              <a:avLst>
                <a:gd name="adj1" fmla="val 41011"/>
                <a:gd name="adj2" fmla="val 53898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sv-SE" dirty="0"/>
                <a:t>Eftersom det är dubbelt så många så är väl förändringsfaktorn 2. </a:t>
              </a:r>
            </a:p>
            <a:p>
              <a:r>
                <a:rPr lang="sv-SE" sz="1400" i="1" dirty="0"/>
                <a:t> </a:t>
              </a:r>
            </a:p>
          </p:txBody>
        </p:sp>
        <p:sp>
          <p:nvSpPr>
            <p:cNvPr id="39" name="textruta 38"/>
            <p:cNvSpPr txBox="1"/>
            <p:nvPr/>
          </p:nvSpPr>
          <p:spPr>
            <a:xfrm>
              <a:off x="9181862" y="4824198"/>
              <a:ext cx="438516" cy="52322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v-SE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C</a:t>
              </a:r>
            </a:p>
          </p:txBody>
        </p:sp>
      </p:grpSp>
      <p:sp>
        <p:nvSpPr>
          <p:cNvPr id="55" name="textruta 54"/>
          <p:cNvSpPr txBox="1"/>
          <p:nvPr/>
        </p:nvSpPr>
        <p:spPr>
          <a:xfrm>
            <a:off x="2661016" y="140188"/>
            <a:ext cx="4442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Chalkboard"/>
              </a:rPr>
              <a:t>Vems påstående stämmer?</a:t>
            </a:r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11FA27B6-372E-0E4B-92AD-33F35057EDEE}"/>
              </a:ext>
            </a:extLst>
          </p:cNvPr>
          <p:cNvGrpSpPr/>
          <p:nvPr/>
        </p:nvGrpSpPr>
        <p:grpSpPr>
          <a:xfrm>
            <a:off x="1899793" y="601853"/>
            <a:ext cx="7157643" cy="1481216"/>
            <a:chOff x="1899793" y="601853"/>
            <a:chExt cx="7157643" cy="1481216"/>
          </a:xfrm>
        </p:grpSpPr>
        <p:sp>
          <p:nvSpPr>
            <p:cNvPr id="32" name="textruta 31"/>
            <p:cNvSpPr txBox="1"/>
            <p:nvPr/>
          </p:nvSpPr>
          <p:spPr>
            <a:xfrm>
              <a:off x="1899793" y="823832"/>
              <a:ext cx="4677678" cy="923330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sv-SE" dirty="0"/>
                <a:t>Vilken är förändringsfaktorn vid en ökning på 100 % av antalet åskådare på en fotbollsmatch jämfört med matchen innan? </a:t>
              </a:r>
            </a:p>
          </p:txBody>
        </p:sp>
        <p:pic>
          <p:nvPicPr>
            <p:cNvPr id="2" name="Bildobjekt 1">
              <a:extLst>
                <a:ext uri="{FF2B5EF4-FFF2-40B4-BE49-F238E27FC236}">
                  <a16:creationId xmlns:a16="http://schemas.microsoft.com/office/drawing/2014/main" id="{90ED4859-2EF4-B74D-BB1E-CC1B20723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80795" y="601853"/>
              <a:ext cx="2376641" cy="1481216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672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ruta 9">
            <a:extLst>
              <a:ext uri="{FF2B5EF4-FFF2-40B4-BE49-F238E27FC236}">
                <a16:creationId xmlns:a16="http://schemas.microsoft.com/office/drawing/2014/main" id="{DBD371E2-728F-6640-B006-94E5DF6676CA}"/>
              </a:ext>
            </a:extLst>
          </p:cNvPr>
          <p:cNvSpPr txBox="1"/>
          <p:nvPr/>
        </p:nvSpPr>
        <p:spPr>
          <a:xfrm>
            <a:off x="1935041" y="1000160"/>
            <a:ext cx="4609099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/>
              <a:t>– Vilken lösning är bäst?</a:t>
            </a:r>
          </a:p>
          <a:p>
            <a:r>
              <a:rPr lang="sv-SE" dirty="0"/>
              <a:t>– Vilka brister ser du i de andra lösningarna?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C1BB4C22-6B03-AC4B-9082-DC4AFD332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480" y="1863000"/>
            <a:ext cx="2699160" cy="1042061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C0A00E6B-71B1-7841-85DB-67D43F140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480" y="3066322"/>
            <a:ext cx="2604305" cy="1596979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209FD0BA-A722-0C47-AD90-A626B9DACB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4217" y="1940965"/>
            <a:ext cx="1659948" cy="2575099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E50219F7-CC5F-F34A-8093-DAFA7B537D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9327" y="4810538"/>
            <a:ext cx="4214813" cy="1891876"/>
          </a:xfrm>
          <a:prstGeom prst="rect">
            <a:avLst/>
          </a:prstGeom>
        </p:spPr>
      </p:pic>
      <p:grpSp>
        <p:nvGrpSpPr>
          <p:cNvPr id="14" name="Grupp 13">
            <a:extLst>
              <a:ext uri="{FF2B5EF4-FFF2-40B4-BE49-F238E27FC236}">
                <a16:creationId xmlns:a16="http://schemas.microsoft.com/office/drawing/2014/main" id="{E4EE08EC-DA5E-2744-835D-36EE61646AD2}"/>
              </a:ext>
            </a:extLst>
          </p:cNvPr>
          <p:cNvGrpSpPr/>
          <p:nvPr/>
        </p:nvGrpSpPr>
        <p:grpSpPr>
          <a:xfrm>
            <a:off x="905346" y="155586"/>
            <a:ext cx="8119928" cy="881014"/>
            <a:chOff x="905346" y="155586"/>
            <a:chExt cx="8119928" cy="881014"/>
          </a:xfrm>
        </p:grpSpPr>
        <p:sp>
          <p:nvSpPr>
            <p:cNvPr id="9" name="textruta 8"/>
            <p:cNvSpPr txBox="1"/>
            <p:nvPr/>
          </p:nvSpPr>
          <p:spPr>
            <a:xfrm>
              <a:off x="905346" y="155586"/>
              <a:ext cx="6388589" cy="646331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sv-SE" dirty="0"/>
                <a:t>Hur många procent lägre salthalt har Östersjön än de stora haven? </a:t>
              </a:r>
            </a:p>
            <a:p>
              <a:r>
                <a:rPr lang="sv-SE" dirty="0"/>
                <a:t>Avrunda till hela procent. </a:t>
              </a:r>
            </a:p>
          </p:txBody>
        </p:sp>
        <p:pic>
          <p:nvPicPr>
            <p:cNvPr id="13" name="Bildobjekt 12">
              <a:extLst>
                <a:ext uri="{FF2B5EF4-FFF2-40B4-BE49-F238E27FC236}">
                  <a16:creationId xmlns:a16="http://schemas.microsoft.com/office/drawing/2014/main" id="{1E61C8C3-7DF2-E24D-BAE9-6CC068C29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52033" y="155586"/>
              <a:ext cx="1573241" cy="881014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162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/>
          <p:cNvSpPr txBox="1"/>
          <p:nvPr/>
        </p:nvSpPr>
        <p:spPr>
          <a:xfrm>
            <a:off x="2908866" y="1937672"/>
            <a:ext cx="3326267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/>
              <a:t>– Vem har löst uppgiften korrekt?</a:t>
            </a:r>
          </a:p>
          <a:p>
            <a:r>
              <a:rPr lang="sv-SE" dirty="0"/>
              <a:t>– Vilka fel har de andra gjort? 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5670" y="601853"/>
            <a:ext cx="1264920" cy="1295772"/>
          </a:xfrm>
          <a:prstGeom prst="rect">
            <a:avLst/>
          </a:prstGeom>
        </p:spPr>
      </p:pic>
      <p:sp>
        <p:nvSpPr>
          <p:cNvPr id="10" name="textruta 9"/>
          <p:cNvSpPr txBox="1"/>
          <p:nvPr/>
        </p:nvSpPr>
        <p:spPr>
          <a:xfrm>
            <a:off x="2661016" y="140188"/>
            <a:ext cx="4442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Chalkboard"/>
              </a:rPr>
              <a:t>Vems metod är korrekt?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82CECCE-C5BA-1D4D-827C-71597379F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7361" y="2776373"/>
            <a:ext cx="2464224" cy="1531474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7C32F8B6-C71D-4B4D-ABD5-F91386BB3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2042" y="2769021"/>
            <a:ext cx="2715164" cy="1504977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10CF9696-C84B-2E4F-9794-D1C745040A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361" y="4500217"/>
            <a:ext cx="2749140" cy="1374570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CA41C3AC-9BE7-2647-BB7E-8C589BA514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9959" y="4500217"/>
            <a:ext cx="2464224" cy="1847504"/>
          </a:xfrm>
          <a:prstGeom prst="rect">
            <a:avLst/>
          </a:prstGeom>
        </p:spPr>
      </p:pic>
      <p:grpSp>
        <p:nvGrpSpPr>
          <p:cNvPr id="23" name="Grupp 22">
            <a:extLst>
              <a:ext uri="{FF2B5EF4-FFF2-40B4-BE49-F238E27FC236}">
                <a16:creationId xmlns:a16="http://schemas.microsoft.com/office/drawing/2014/main" id="{4127B972-1032-824C-8FA1-0BD4D987F9BB}"/>
              </a:ext>
            </a:extLst>
          </p:cNvPr>
          <p:cNvGrpSpPr/>
          <p:nvPr/>
        </p:nvGrpSpPr>
        <p:grpSpPr>
          <a:xfrm>
            <a:off x="1509638" y="675973"/>
            <a:ext cx="4794818" cy="1142293"/>
            <a:chOff x="1509638" y="675973"/>
            <a:chExt cx="4794818" cy="1142293"/>
          </a:xfrm>
        </p:grpSpPr>
        <p:sp>
          <p:nvSpPr>
            <p:cNvPr id="7" name="textruta 6"/>
            <p:cNvSpPr txBox="1"/>
            <p:nvPr/>
          </p:nvSpPr>
          <p:spPr>
            <a:xfrm>
              <a:off x="2890095" y="788074"/>
              <a:ext cx="3414361" cy="923330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sv-SE" dirty="0"/>
                <a:t>Priset på ett mobilfodral sänks med 300 kr till 650 kr. Med hur många procent sänks priset?</a:t>
              </a:r>
            </a:p>
          </p:txBody>
        </p:sp>
        <p:pic>
          <p:nvPicPr>
            <p:cNvPr id="22" name="Bildobjekt 21">
              <a:extLst>
                <a:ext uri="{FF2B5EF4-FFF2-40B4-BE49-F238E27FC236}">
                  <a16:creationId xmlns:a16="http://schemas.microsoft.com/office/drawing/2014/main" id="{46BBBD76-F9ED-F44F-9A0D-48EDED509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09638" y="675973"/>
              <a:ext cx="1142293" cy="11422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685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ruta 9"/>
          <p:cNvSpPr txBox="1"/>
          <p:nvPr/>
        </p:nvSpPr>
        <p:spPr>
          <a:xfrm>
            <a:off x="2605162" y="528768"/>
            <a:ext cx="3933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Chalkboard"/>
              </a:rPr>
              <a:t>Fyrfältsproblem – moms</a:t>
            </a:r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F6C49780-CA5F-9B40-A028-209B6C89A096}"/>
              </a:ext>
            </a:extLst>
          </p:cNvPr>
          <p:cNvGrpSpPr/>
          <p:nvPr/>
        </p:nvGrpSpPr>
        <p:grpSpPr>
          <a:xfrm>
            <a:off x="2750131" y="1150636"/>
            <a:ext cx="5218785" cy="1477328"/>
            <a:chOff x="2750131" y="1150636"/>
            <a:chExt cx="5218785" cy="1477328"/>
          </a:xfrm>
        </p:grpSpPr>
        <p:sp>
          <p:nvSpPr>
            <p:cNvPr id="3" name="textruta 2"/>
            <p:cNvSpPr txBox="1"/>
            <p:nvPr/>
          </p:nvSpPr>
          <p:spPr>
            <a:xfrm>
              <a:off x="2750131" y="1150636"/>
              <a:ext cx="3643737" cy="14773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sv-SE" dirty="0"/>
                <a:t>Ed köper ett par hörlurar för 800 kr inklusive 25 % moms. </a:t>
              </a:r>
            </a:p>
            <a:p>
              <a:endParaRPr lang="sv-SE" dirty="0"/>
            </a:p>
            <a:p>
              <a:r>
                <a:rPr lang="sv-SE" dirty="0"/>
                <a:t>Vad skulle hörlurarna ha kostat utan moms?  </a:t>
              </a:r>
            </a:p>
          </p:txBody>
        </p:sp>
        <p:pic>
          <p:nvPicPr>
            <p:cNvPr id="2" name="Bildobjekt 1">
              <a:extLst>
                <a:ext uri="{FF2B5EF4-FFF2-40B4-BE49-F238E27FC236}">
                  <a16:creationId xmlns:a16="http://schemas.microsoft.com/office/drawing/2014/main" id="{390324BC-0B60-9B41-A0F2-B062491B8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38835" y="1174259"/>
              <a:ext cx="1430081" cy="1430081"/>
            </a:xfrm>
            <a:prstGeom prst="rect">
              <a:avLst/>
            </a:prstGeom>
          </p:spPr>
        </p:pic>
      </p:grpSp>
      <p:pic>
        <p:nvPicPr>
          <p:cNvPr id="5" name="Bildobjekt 4">
            <a:extLst>
              <a:ext uri="{FF2B5EF4-FFF2-40B4-BE49-F238E27FC236}">
                <a16:creationId xmlns:a16="http://schemas.microsoft.com/office/drawing/2014/main" id="{A9CA06A9-5261-F242-89CF-3AA021FBA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8170" y="3429000"/>
            <a:ext cx="4373217" cy="250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2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982" y="565806"/>
            <a:ext cx="9156697" cy="5322432"/>
          </a:xfrm>
          <a:prstGeom prst="rect">
            <a:avLst/>
          </a:prstGeom>
          <a:ln w="19050" cmpd="sng">
            <a:solidFill>
              <a:srgbClr val="660066"/>
            </a:solidFill>
          </a:ln>
        </p:spPr>
      </p:pic>
      <p:sp>
        <p:nvSpPr>
          <p:cNvPr id="9" name="Rektangel 8"/>
          <p:cNvSpPr/>
          <p:nvPr/>
        </p:nvSpPr>
        <p:spPr>
          <a:xfrm>
            <a:off x="4665108" y="3282363"/>
            <a:ext cx="4101690" cy="205232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sv-SE" sz="1400" dirty="0"/>
          </a:p>
          <a:p>
            <a:endParaRPr lang="sv-SE" sz="1400" dirty="0"/>
          </a:p>
          <a:p>
            <a:endParaRPr lang="sv-SE" sz="1000" dirty="0"/>
          </a:p>
          <a:p>
            <a:endParaRPr lang="sv-SE" sz="1050" i="1" dirty="0"/>
          </a:p>
          <a:p>
            <a:endParaRPr lang="sv-SE" sz="1000" dirty="0"/>
          </a:p>
          <a:p>
            <a:r>
              <a:rPr lang="sv-SE" sz="1400" dirty="0"/>
              <a:t>	</a:t>
            </a:r>
          </a:p>
          <a:p>
            <a:endParaRPr lang="sv-SE" sz="1400" dirty="0"/>
          </a:p>
          <a:p>
            <a:endParaRPr lang="sv-SE" sz="1400" dirty="0"/>
          </a:p>
        </p:txBody>
      </p:sp>
      <p:sp>
        <p:nvSpPr>
          <p:cNvPr id="6" name="Rektangel 5"/>
          <p:cNvSpPr/>
          <p:nvPr/>
        </p:nvSpPr>
        <p:spPr>
          <a:xfrm>
            <a:off x="492175" y="1135990"/>
            <a:ext cx="4028191" cy="205232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sv-SE" sz="1600" dirty="0"/>
          </a:p>
        </p:txBody>
      </p:sp>
      <p:sp>
        <p:nvSpPr>
          <p:cNvPr id="3" name="Rektangel 2"/>
          <p:cNvSpPr/>
          <p:nvPr/>
        </p:nvSpPr>
        <p:spPr>
          <a:xfrm>
            <a:off x="4663902" y="1116242"/>
            <a:ext cx="4084320" cy="205232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sv-SE" sz="1600" dirty="0"/>
          </a:p>
        </p:txBody>
      </p:sp>
      <p:sp>
        <p:nvSpPr>
          <p:cNvPr id="22" name="Rektangel 21"/>
          <p:cNvSpPr/>
          <p:nvPr/>
        </p:nvSpPr>
        <p:spPr>
          <a:xfrm>
            <a:off x="459329" y="3298474"/>
            <a:ext cx="4028191" cy="198317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sv-SE" sz="1200" dirty="0"/>
          </a:p>
        </p:txBody>
      </p:sp>
      <p:sp>
        <p:nvSpPr>
          <p:cNvPr id="72" name="Rektangel 71"/>
          <p:cNvSpPr/>
          <p:nvPr/>
        </p:nvSpPr>
        <p:spPr>
          <a:xfrm>
            <a:off x="5190816" y="1388369"/>
            <a:ext cx="32721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En bild med 4 rutor motsvarar priset utan moms. </a:t>
            </a:r>
          </a:p>
        </p:txBody>
      </p:sp>
      <p:sp>
        <p:nvSpPr>
          <p:cNvPr id="76" name="Rektangel 75">
            <a:extLst>
              <a:ext uri="{FF2B5EF4-FFF2-40B4-BE49-F238E27FC236}">
                <a16:creationId xmlns:a16="http://schemas.microsoft.com/office/drawing/2014/main" id="{10EA2AEB-8729-B54F-8276-810C0E601215}"/>
              </a:ext>
            </a:extLst>
          </p:cNvPr>
          <p:cNvSpPr/>
          <p:nvPr/>
        </p:nvSpPr>
        <p:spPr>
          <a:xfrm>
            <a:off x="1472488" y="3609409"/>
            <a:ext cx="24207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Antag att priset utan moms är </a:t>
            </a:r>
            <a:r>
              <a:rPr lang="sv-SE" sz="1200" i="1" dirty="0"/>
              <a:t>x </a:t>
            </a:r>
            <a:r>
              <a:rPr lang="sv-SE" sz="1200" dirty="0"/>
              <a:t>kr. </a:t>
            </a:r>
          </a:p>
        </p:txBody>
      </p:sp>
      <p:sp>
        <p:nvSpPr>
          <p:cNvPr id="78" name="textruta 77">
            <a:extLst>
              <a:ext uri="{FF2B5EF4-FFF2-40B4-BE49-F238E27FC236}">
                <a16:creationId xmlns:a16="http://schemas.microsoft.com/office/drawing/2014/main" id="{2B835717-D8B1-3848-8323-ECADECD906C2}"/>
              </a:ext>
            </a:extLst>
          </p:cNvPr>
          <p:cNvSpPr txBox="1"/>
          <p:nvPr/>
        </p:nvSpPr>
        <p:spPr>
          <a:xfrm>
            <a:off x="3414027" y="50838"/>
            <a:ext cx="297303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i="1" dirty="0">
                <a:solidFill>
                  <a:srgbClr val="C00000"/>
                </a:solidFill>
                <a:latin typeface="+mj-lt"/>
                <a:cs typeface="Comic Sans MS"/>
              </a:rPr>
              <a:t>Lösningsförslag</a:t>
            </a:r>
          </a:p>
        </p:txBody>
      </p:sp>
      <p:sp>
        <p:nvSpPr>
          <p:cNvPr id="66" name="Rektangel 65">
            <a:extLst>
              <a:ext uri="{FF2B5EF4-FFF2-40B4-BE49-F238E27FC236}">
                <a16:creationId xmlns:a16="http://schemas.microsoft.com/office/drawing/2014/main" id="{C78916FB-2FBF-1943-9634-386BA8FE05A9}"/>
              </a:ext>
            </a:extLst>
          </p:cNvPr>
          <p:cNvSpPr/>
          <p:nvPr/>
        </p:nvSpPr>
        <p:spPr>
          <a:xfrm>
            <a:off x="1271273" y="2842146"/>
            <a:ext cx="29835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rgbClr val="C00000"/>
                </a:solidFill>
              </a:rPr>
              <a:t>Hörlurarna kostar 640 kr utan moms.</a:t>
            </a:r>
          </a:p>
        </p:txBody>
      </p:sp>
      <p:pic>
        <p:nvPicPr>
          <p:cNvPr id="20" name="Bildobjekt 19">
            <a:extLst>
              <a:ext uri="{FF2B5EF4-FFF2-40B4-BE49-F238E27FC236}">
                <a16:creationId xmlns:a16="http://schemas.microsoft.com/office/drawing/2014/main" id="{AF188460-EA1D-ED44-BAED-89EF4EA14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339" y="3342129"/>
            <a:ext cx="2006258" cy="240983"/>
          </a:xfrm>
          <a:prstGeom prst="rect">
            <a:avLst/>
          </a:prstGeom>
        </p:spPr>
      </p:pic>
      <p:pic>
        <p:nvPicPr>
          <p:cNvPr id="44" name="Bildobjekt 43">
            <a:extLst>
              <a:ext uri="{FF2B5EF4-FFF2-40B4-BE49-F238E27FC236}">
                <a16:creationId xmlns:a16="http://schemas.microsoft.com/office/drawing/2014/main" id="{1C527507-7DB9-2943-929D-44DF4C7B91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4429" y="3340531"/>
            <a:ext cx="1668263" cy="195308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797D8FC4-F54D-2948-9368-3F39634281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2033" y="1179015"/>
            <a:ext cx="1752011" cy="207713"/>
          </a:xfrm>
          <a:prstGeom prst="rect">
            <a:avLst/>
          </a:prstGeom>
        </p:spPr>
      </p:pic>
      <p:graphicFrame>
        <p:nvGraphicFramePr>
          <p:cNvPr id="8" name="Tabell 7">
            <a:extLst>
              <a:ext uri="{FF2B5EF4-FFF2-40B4-BE49-F238E27FC236}">
                <a16:creationId xmlns:a16="http://schemas.microsoft.com/office/drawing/2014/main" id="{3E4FEB56-3593-E94C-8F26-2F9029FED0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401254"/>
              </p:ext>
            </p:extLst>
          </p:nvPr>
        </p:nvGraphicFramePr>
        <p:xfrm>
          <a:off x="1077765" y="1512782"/>
          <a:ext cx="3118143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8877">
                  <a:extLst>
                    <a:ext uri="{9D8B030D-6E8A-4147-A177-3AD203B41FA5}">
                      <a16:colId xmlns:a16="http://schemas.microsoft.com/office/drawing/2014/main" val="3947208422"/>
                    </a:ext>
                  </a:extLst>
                </a:gridCol>
                <a:gridCol w="557049">
                  <a:extLst>
                    <a:ext uri="{9D8B030D-6E8A-4147-A177-3AD203B41FA5}">
                      <a16:colId xmlns:a16="http://schemas.microsoft.com/office/drawing/2014/main" val="2930823326"/>
                    </a:ext>
                  </a:extLst>
                </a:gridCol>
                <a:gridCol w="788275">
                  <a:extLst>
                    <a:ext uri="{9D8B030D-6E8A-4147-A177-3AD203B41FA5}">
                      <a16:colId xmlns:a16="http://schemas.microsoft.com/office/drawing/2014/main" val="1042249521"/>
                    </a:ext>
                  </a:extLst>
                </a:gridCol>
                <a:gridCol w="983942">
                  <a:extLst>
                    <a:ext uri="{9D8B030D-6E8A-4147-A177-3AD203B41FA5}">
                      <a16:colId xmlns:a16="http://schemas.microsoft.com/office/drawing/2014/main" val="2513547489"/>
                    </a:ext>
                  </a:extLst>
                </a:gridCol>
              </a:tblGrid>
              <a:tr h="177904">
                <a:tc>
                  <a:txBody>
                    <a:bodyPr/>
                    <a:lstStyle/>
                    <a:p>
                      <a:r>
                        <a:rPr lang="sv-SE" sz="1000" b="0" dirty="0">
                          <a:solidFill>
                            <a:schemeClr val="tx1"/>
                          </a:solidFill>
                        </a:rPr>
                        <a:t>Utan moms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000" b="0" dirty="0">
                          <a:solidFill>
                            <a:schemeClr val="tx1"/>
                          </a:solidFill>
                        </a:rPr>
                        <a:t>Moms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000" b="0" dirty="0">
                          <a:solidFill>
                            <a:schemeClr val="tx1"/>
                          </a:solidFill>
                        </a:rPr>
                        <a:t>Med moms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7013433"/>
                  </a:ext>
                </a:extLst>
              </a:tr>
              <a:tr h="177904"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3951128"/>
                  </a:ext>
                </a:extLst>
              </a:tr>
              <a:tr h="177904"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9454749"/>
                  </a:ext>
                </a:extLst>
              </a:tr>
              <a:tr h="177904"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3331271"/>
                  </a:ext>
                </a:extLst>
              </a:tr>
              <a:tr h="177904"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539268"/>
                  </a:ext>
                </a:extLst>
              </a:tr>
            </a:tbl>
          </a:graphicData>
        </a:graphic>
      </p:graphicFrame>
      <p:sp>
        <p:nvSpPr>
          <p:cNvPr id="65" name="Rektangel 64">
            <a:extLst>
              <a:ext uri="{FF2B5EF4-FFF2-40B4-BE49-F238E27FC236}">
                <a16:creationId xmlns:a16="http://schemas.microsoft.com/office/drawing/2014/main" id="{AB385620-A19C-0447-BE51-9190FDAD2E6A}"/>
              </a:ext>
            </a:extLst>
          </p:cNvPr>
          <p:cNvSpPr/>
          <p:nvPr/>
        </p:nvSpPr>
        <p:spPr>
          <a:xfrm>
            <a:off x="1112712" y="1757045"/>
            <a:ext cx="4716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600</a:t>
            </a:r>
          </a:p>
        </p:txBody>
      </p:sp>
      <p:sp>
        <p:nvSpPr>
          <p:cNvPr id="120" name="Rektangel 119">
            <a:extLst>
              <a:ext uri="{FF2B5EF4-FFF2-40B4-BE49-F238E27FC236}">
                <a16:creationId xmlns:a16="http://schemas.microsoft.com/office/drawing/2014/main" id="{945D7392-C2FD-B04B-899E-ACF78AB35D24}"/>
              </a:ext>
            </a:extLst>
          </p:cNvPr>
          <p:cNvSpPr/>
          <p:nvPr/>
        </p:nvSpPr>
        <p:spPr>
          <a:xfrm>
            <a:off x="1841304" y="1746035"/>
            <a:ext cx="4716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150</a:t>
            </a:r>
          </a:p>
        </p:txBody>
      </p:sp>
      <p:sp>
        <p:nvSpPr>
          <p:cNvPr id="122" name="Rektangel 121">
            <a:extLst>
              <a:ext uri="{FF2B5EF4-FFF2-40B4-BE49-F238E27FC236}">
                <a16:creationId xmlns:a16="http://schemas.microsoft.com/office/drawing/2014/main" id="{28E3A687-E727-E741-A9CE-35475F78B538}"/>
              </a:ext>
            </a:extLst>
          </p:cNvPr>
          <p:cNvSpPr/>
          <p:nvPr/>
        </p:nvSpPr>
        <p:spPr>
          <a:xfrm>
            <a:off x="2415074" y="1751147"/>
            <a:ext cx="4716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750</a:t>
            </a:r>
          </a:p>
        </p:txBody>
      </p:sp>
      <p:sp>
        <p:nvSpPr>
          <p:cNvPr id="124" name="Rektangel 123">
            <a:extLst>
              <a:ext uri="{FF2B5EF4-FFF2-40B4-BE49-F238E27FC236}">
                <a16:creationId xmlns:a16="http://schemas.microsoft.com/office/drawing/2014/main" id="{45F31BE4-8032-864F-AE36-AC465F9E246E}"/>
              </a:ext>
            </a:extLst>
          </p:cNvPr>
          <p:cNvSpPr/>
          <p:nvPr/>
        </p:nvSpPr>
        <p:spPr>
          <a:xfrm>
            <a:off x="3371095" y="1757045"/>
            <a:ext cx="6573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För lite</a:t>
            </a:r>
          </a:p>
        </p:txBody>
      </p:sp>
      <p:sp>
        <p:nvSpPr>
          <p:cNvPr id="125" name="Rektangel 124">
            <a:extLst>
              <a:ext uri="{FF2B5EF4-FFF2-40B4-BE49-F238E27FC236}">
                <a16:creationId xmlns:a16="http://schemas.microsoft.com/office/drawing/2014/main" id="{0064AF09-32F9-9C48-B2D2-9FBEAAF652CA}"/>
              </a:ext>
            </a:extLst>
          </p:cNvPr>
          <p:cNvSpPr/>
          <p:nvPr/>
        </p:nvSpPr>
        <p:spPr>
          <a:xfrm>
            <a:off x="1107642" y="1993992"/>
            <a:ext cx="4716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700</a:t>
            </a:r>
          </a:p>
        </p:txBody>
      </p:sp>
      <p:sp>
        <p:nvSpPr>
          <p:cNvPr id="126" name="Rektangel 125">
            <a:extLst>
              <a:ext uri="{FF2B5EF4-FFF2-40B4-BE49-F238E27FC236}">
                <a16:creationId xmlns:a16="http://schemas.microsoft.com/office/drawing/2014/main" id="{7F65C2E2-2F58-F448-89A4-E3FC00153092}"/>
              </a:ext>
            </a:extLst>
          </p:cNvPr>
          <p:cNvSpPr/>
          <p:nvPr/>
        </p:nvSpPr>
        <p:spPr>
          <a:xfrm>
            <a:off x="1849174" y="1994854"/>
            <a:ext cx="4716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175</a:t>
            </a:r>
          </a:p>
        </p:txBody>
      </p:sp>
      <p:sp>
        <p:nvSpPr>
          <p:cNvPr id="127" name="Rektangel 126">
            <a:extLst>
              <a:ext uri="{FF2B5EF4-FFF2-40B4-BE49-F238E27FC236}">
                <a16:creationId xmlns:a16="http://schemas.microsoft.com/office/drawing/2014/main" id="{7DAD99B6-AEF7-B341-A5DE-E041ADD7E40E}"/>
              </a:ext>
            </a:extLst>
          </p:cNvPr>
          <p:cNvSpPr/>
          <p:nvPr/>
        </p:nvSpPr>
        <p:spPr>
          <a:xfrm>
            <a:off x="2426283" y="1994541"/>
            <a:ext cx="4716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875</a:t>
            </a:r>
          </a:p>
        </p:txBody>
      </p:sp>
      <p:sp>
        <p:nvSpPr>
          <p:cNvPr id="129" name="Rektangel 128">
            <a:extLst>
              <a:ext uri="{FF2B5EF4-FFF2-40B4-BE49-F238E27FC236}">
                <a16:creationId xmlns:a16="http://schemas.microsoft.com/office/drawing/2014/main" id="{C7526F4C-1169-A541-87B5-6C1B13ADED8A}"/>
              </a:ext>
            </a:extLst>
          </p:cNvPr>
          <p:cNvSpPr/>
          <p:nvPr/>
        </p:nvSpPr>
        <p:spPr>
          <a:xfrm>
            <a:off x="3261290" y="2007331"/>
            <a:ext cx="85434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För mycket</a:t>
            </a:r>
          </a:p>
        </p:txBody>
      </p:sp>
      <p:sp>
        <p:nvSpPr>
          <p:cNvPr id="130" name="Rektangel 129">
            <a:extLst>
              <a:ext uri="{FF2B5EF4-FFF2-40B4-BE49-F238E27FC236}">
                <a16:creationId xmlns:a16="http://schemas.microsoft.com/office/drawing/2014/main" id="{54AD613F-2332-FC43-8D0D-D74C23F3E48A}"/>
              </a:ext>
            </a:extLst>
          </p:cNvPr>
          <p:cNvSpPr/>
          <p:nvPr/>
        </p:nvSpPr>
        <p:spPr>
          <a:xfrm>
            <a:off x="1107642" y="2235695"/>
            <a:ext cx="4716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650</a:t>
            </a:r>
          </a:p>
        </p:txBody>
      </p:sp>
      <p:sp>
        <p:nvSpPr>
          <p:cNvPr id="131" name="Rektangel 130">
            <a:extLst>
              <a:ext uri="{FF2B5EF4-FFF2-40B4-BE49-F238E27FC236}">
                <a16:creationId xmlns:a16="http://schemas.microsoft.com/office/drawing/2014/main" id="{32B8005F-632B-B046-AEE4-72F959DAB735}"/>
              </a:ext>
            </a:extLst>
          </p:cNvPr>
          <p:cNvSpPr/>
          <p:nvPr/>
        </p:nvSpPr>
        <p:spPr>
          <a:xfrm>
            <a:off x="1839499" y="2242037"/>
            <a:ext cx="63392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162,50</a:t>
            </a:r>
          </a:p>
        </p:txBody>
      </p:sp>
      <p:sp>
        <p:nvSpPr>
          <p:cNvPr id="132" name="Rektangel 131">
            <a:extLst>
              <a:ext uri="{FF2B5EF4-FFF2-40B4-BE49-F238E27FC236}">
                <a16:creationId xmlns:a16="http://schemas.microsoft.com/office/drawing/2014/main" id="{178F544B-DA6D-184E-8A6D-4FBAF8F14B03}"/>
              </a:ext>
            </a:extLst>
          </p:cNvPr>
          <p:cNvSpPr/>
          <p:nvPr/>
        </p:nvSpPr>
        <p:spPr>
          <a:xfrm>
            <a:off x="2422583" y="2233374"/>
            <a:ext cx="63392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812,50</a:t>
            </a:r>
          </a:p>
        </p:txBody>
      </p:sp>
      <p:sp>
        <p:nvSpPr>
          <p:cNvPr id="133" name="Rektangel 132">
            <a:extLst>
              <a:ext uri="{FF2B5EF4-FFF2-40B4-BE49-F238E27FC236}">
                <a16:creationId xmlns:a16="http://schemas.microsoft.com/office/drawing/2014/main" id="{7881A2B0-7FEF-CE4E-83D2-94D9D7AED164}"/>
              </a:ext>
            </a:extLst>
          </p:cNvPr>
          <p:cNvSpPr/>
          <p:nvPr/>
        </p:nvSpPr>
        <p:spPr>
          <a:xfrm>
            <a:off x="3268853" y="2242037"/>
            <a:ext cx="85434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För mycket</a:t>
            </a:r>
          </a:p>
        </p:txBody>
      </p:sp>
      <p:sp>
        <p:nvSpPr>
          <p:cNvPr id="134" name="Rektangel 133">
            <a:extLst>
              <a:ext uri="{FF2B5EF4-FFF2-40B4-BE49-F238E27FC236}">
                <a16:creationId xmlns:a16="http://schemas.microsoft.com/office/drawing/2014/main" id="{168914EA-98F6-F446-83B1-48E90DE4BBB5}"/>
              </a:ext>
            </a:extLst>
          </p:cNvPr>
          <p:cNvSpPr/>
          <p:nvPr/>
        </p:nvSpPr>
        <p:spPr>
          <a:xfrm>
            <a:off x="1120175" y="2489190"/>
            <a:ext cx="4716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640</a:t>
            </a:r>
          </a:p>
        </p:txBody>
      </p:sp>
      <p:sp>
        <p:nvSpPr>
          <p:cNvPr id="135" name="Rektangel 134">
            <a:extLst>
              <a:ext uri="{FF2B5EF4-FFF2-40B4-BE49-F238E27FC236}">
                <a16:creationId xmlns:a16="http://schemas.microsoft.com/office/drawing/2014/main" id="{C3B4A9E3-A8F0-D34D-B66D-F3B52700C6F8}"/>
              </a:ext>
            </a:extLst>
          </p:cNvPr>
          <p:cNvSpPr/>
          <p:nvPr/>
        </p:nvSpPr>
        <p:spPr>
          <a:xfrm>
            <a:off x="1872027" y="2488744"/>
            <a:ext cx="4716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160</a:t>
            </a:r>
          </a:p>
        </p:txBody>
      </p:sp>
      <p:sp>
        <p:nvSpPr>
          <p:cNvPr id="136" name="Rektangel 135">
            <a:extLst>
              <a:ext uri="{FF2B5EF4-FFF2-40B4-BE49-F238E27FC236}">
                <a16:creationId xmlns:a16="http://schemas.microsoft.com/office/drawing/2014/main" id="{553491C9-A51F-B94D-8C9F-BF3A27DE53B2}"/>
              </a:ext>
            </a:extLst>
          </p:cNvPr>
          <p:cNvSpPr/>
          <p:nvPr/>
        </p:nvSpPr>
        <p:spPr>
          <a:xfrm>
            <a:off x="2447045" y="2483163"/>
            <a:ext cx="4716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800</a:t>
            </a:r>
          </a:p>
        </p:txBody>
      </p:sp>
      <p:sp>
        <p:nvSpPr>
          <p:cNvPr id="137" name="Rektangel 136">
            <a:extLst>
              <a:ext uri="{FF2B5EF4-FFF2-40B4-BE49-F238E27FC236}">
                <a16:creationId xmlns:a16="http://schemas.microsoft.com/office/drawing/2014/main" id="{6FF5EAC6-2747-3248-94EE-77E313F04A77}"/>
              </a:ext>
            </a:extLst>
          </p:cNvPr>
          <p:cNvSpPr/>
          <p:nvPr/>
        </p:nvSpPr>
        <p:spPr>
          <a:xfrm>
            <a:off x="3268853" y="2473235"/>
            <a:ext cx="85434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Stämmer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53CA226F-ECE1-9948-AD88-F6BB1B7FA6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6433" y="1188301"/>
            <a:ext cx="1288450" cy="175230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E669EDEE-8623-9042-9EAC-D86CBA4222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1763" y="1866118"/>
            <a:ext cx="1521461" cy="398770"/>
          </a:xfrm>
          <a:prstGeom prst="rect">
            <a:avLst/>
          </a:prstGeom>
        </p:spPr>
      </p:pic>
      <p:sp>
        <p:nvSpPr>
          <p:cNvPr id="138" name="Rektangel 137">
            <a:extLst>
              <a:ext uri="{FF2B5EF4-FFF2-40B4-BE49-F238E27FC236}">
                <a16:creationId xmlns:a16="http://schemas.microsoft.com/office/drawing/2014/main" id="{ECACE78E-A10F-4C46-B351-D8BD2D261943}"/>
              </a:ext>
            </a:extLst>
          </p:cNvPr>
          <p:cNvSpPr/>
          <p:nvPr/>
        </p:nvSpPr>
        <p:spPr>
          <a:xfrm>
            <a:off x="6097310" y="1918289"/>
            <a:ext cx="1225565" cy="276999"/>
          </a:xfrm>
          <a:prstGeom prst="rect">
            <a:avLst/>
          </a:prstGeom>
          <a:solidFill>
            <a:schemeClr val="accent3">
              <a:lumMod val="60000"/>
              <a:lumOff val="40000"/>
              <a:alpha val="73000"/>
            </a:schemeClr>
          </a:solidFill>
        </p:spPr>
        <p:txBody>
          <a:bodyPr wrap="square">
            <a:spAutoFit/>
          </a:bodyPr>
          <a:lstStyle/>
          <a:p>
            <a:r>
              <a:rPr lang="sv-SE" sz="1200" dirty="0"/>
              <a:t>Pris utan moms</a:t>
            </a:r>
          </a:p>
        </p:txBody>
      </p:sp>
      <p:sp>
        <p:nvSpPr>
          <p:cNvPr id="139" name="Rektangel 138">
            <a:extLst>
              <a:ext uri="{FF2B5EF4-FFF2-40B4-BE49-F238E27FC236}">
                <a16:creationId xmlns:a16="http://schemas.microsoft.com/office/drawing/2014/main" id="{1C96C416-D672-734C-8CC0-21C7FEC651A2}"/>
              </a:ext>
            </a:extLst>
          </p:cNvPr>
          <p:cNvSpPr/>
          <p:nvPr/>
        </p:nvSpPr>
        <p:spPr>
          <a:xfrm>
            <a:off x="6097281" y="1543999"/>
            <a:ext cx="16683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1 ruta är momsen. 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426ADCBA-04FA-BC49-86FE-5137D83435D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/>
          <a:stretch/>
        </p:blipFill>
        <p:spPr>
          <a:xfrm>
            <a:off x="7382770" y="1869575"/>
            <a:ext cx="395623" cy="391855"/>
          </a:xfrm>
          <a:prstGeom prst="rect">
            <a:avLst/>
          </a:prstGeom>
        </p:spPr>
      </p:pic>
      <p:cxnSp>
        <p:nvCxnSpPr>
          <p:cNvPr id="16" name="Rak pil 15">
            <a:extLst>
              <a:ext uri="{FF2B5EF4-FFF2-40B4-BE49-F238E27FC236}">
                <a16:creationId xmlns:a16="http://schemas.microsoft.com/office/drawing/2014/main" id="{7DC2E6B7-1880-654B-BA8D-946E0D29AA8E}"/>
              </a:ext>
            </a:extLst>
          </p:cNvPr>
          <p:cNvCxnSpPr>
            <a:cxnSpLocks/>
          </p:cNvCxnSpPr>
          <p:nvPr/>
        </p:nvCxnSpPr>
        <p:spPr>
          <a:xfrm>
            <a:off x="7188708" y="1755321"/>
            <a:ext cx="391873" cy="2848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6" name="Höger klammerparentes 25">
            <a:extLst>
              <a:ext uri="{FF2B5EF4-FFF2-40B4-BE49-F238E27FC236}">
                <a16:creationId xmlns:a16="http://schemas.microsoft.com/office/drawing/2014/main" id="{71E75A6E-844E-C643-BF40-74A437FC7EB7}"/>
              </a:ext>
            </a:extLst>
          </p:cNvPr>
          <p:cNvSpPr/>
          <p:nvPr/>
        </p:nvSpPr>
        <p:spPr>
          <a:xfrm rot="5400000">
            <a:off x="6767633" y="1418442"/>
            <a:ext cx="142193" cy="1879327"/>
          </a:xfrm>
          <a:prstGeom prst="rightBrace">
            <a:avLst>
              <a:gd name="adj1" fmla="val 8333"/>
              <a:gd name="adj2" fmla="val 51133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0" name="Rektangel 139">
            <a:extLst>
              <a:ext uri="{FF2B5EF4-FFF2-40B4-BE49-F238E27FC236}">
                <a16:creationId xmlns:a16="http://schemas.microsoft.com/office/drawing/2014/main" id="{1E792EB8-21E4-2E46-8322-AC005301ADC9}"/>
              </a:ext>
            </a:extLst>
          </p:cNvPr>
          <p:cNvSpPr/>
          <p:nvPr/>
        </p:nvSpPr>
        <p:spPr>
          <a:xfrm>
            <a:off x="6571425" y="2418008"/>
            <a:ext cx="85434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800 kr</a:t>
            </a:r>
          </a:p>
        </p:txBody>
      </p:sp>
      <p:sp>
        <p:nvSpPr>
          <p:cNvPr id="141" name="Rektangel 140">
            <a:extLst>
              <a:ext uri="{FF2B5EF4-FFF2-40B4-BE49-F238E27FC236}">
                <a16:creationId xmlns:a16="http://schemas.microsoft.com/office/drawing/2014/main" id="{88BA1F29-E403-A143-BA01-E97B9ECE75BF}"/>
              </a:ext>
            </a:extLst>
          </p:cNvPr>
          <p:cNvSpPr/>
          <p:nvPr/>
        </p:nvSpPr>
        <p:spPr>
          <a:xfrm>
            <a:off x="4745699" y="2570460"/>
            <a:ext cx="7849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1 ruta =</a:t>
            </a:r>
          </a:p>
        </p:txBody>
      </p:sp>
      <p:grpSp>
        <p:nvGrpSpPr>
          <p:cNvPr id="143" name="Grupp 142">
            <a:extLst>
              <a:ext uri="{FF2B5EF4-FFF2-40B4-BE49-F238E27FC236}">
                <a16:creationId xmlns:a16="http://schemas.microsoft.com/office/drawing/2014/main" id="{432D593A-CAB3-FE4E-B956-FDD9D7036B4F}"/>
              </a:ext>
            </a:extLst>
          </p:cNvPr>
          <p:cNvGrpSpPr/>
          <p:nvPr/>
        </p:nvGrpSpPr>
        <p:grpSpPr>
          <a:xfrm>
            <a:off x="5285588" y="2507558"/>
            <a:ext cx="560686" cy="441365"/>
            <a:chOff x="1724986" y="1172544"/>
            <a:chExt cx="560686" cy="441365"/>
          </a:xfrm>
        </p:grpSpPr>
        <p:grpSp>
          <p:nvGrpSpPr>
            <p:cNvPr id="146" name="Grupp 145">
              <a:extLst>
                <a:ext uri="{FF2B5EF4-FFF2-40B4-BE49-F238E27FC236}">
                  <a16:creationId xmlns:a16="http://schemas.microsoft.com/office/drawing/2014/main" id="{87899738-76D3-C746-BEDA-F65D5F8F5BDF}"/>
                </a:ext>
              </a:extLst>
            </p:cNvPr>
            <p:cNvGrpSpPr/>
            <p:nvPr/>
          </p:nvGrpSpPr>
          <p:grpSpPr>
            <a:xfrm>
              <a:off x="1724986" y="1172544"/>
              <a:ext cx="420308" cy="441365"/>
              <a:chOff x="3859170" y="1939283"/>
              <a:chExt cx="420308" cy="441365"/>
            </a:xfrm>
          </p:grpSpPr>
          <p:sp>
            <p:nvSpPr>
              <p:cNvPr id="148" name="textruta 147">
                <a:extLst>
                  <a:ext uri="{FF2B5EF4-FFF2-40B4-BE49-F238E27FC236}">
                    <a16:creationId xmlns:a16="http://schemas.microsoft.com/office/drawing/2014/main" id="{9E7DBF8E-4B58-074F-B774-BD79A3AF7B53}"/>
                  </a:ext>
                </a:extLst>
              </p:cNvPr>
              <p:cNvSpPr txBox="1"/>
              <p:nvPr/>
            </p:nvSpPr>
            <p:spPr>
              <a:xfrm>
                <a:off x="3859170" y="1939283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1200" dirty="0">
                    <a:latin typeface="+mn-lt"/>
                    <a:cs typeface="Bradley Hand Bold"/>
                  </a:rPr>
                  <a:t>800</a:t>
                </a:r>
              </a:p>
            </p:txBody>
          </p:sp>
          <p:sp>
            <p:nvSpPr>
              <p:cNvPr id="149" name="textruta 148">
                <a:extLst>
                  <a:ext uri="{FF2B5EF4-FFF2-40B4-BE49-F238E27FC236}">
                    <a16:creationId xmlns:a16="http://schemas.microsoft.com/office/drawing/2014/main" id="{AA417000-ABED-B74B-B34A-DF3C60B0E55C}"/>
                  </a:ext>
                </a:extLst>
              </p:cNvPr>
              <p:cNvSpPr txBox="1"/>
              <p:nvPr/>
            </p:nvSpPr>
            <p:spPr>
              <a:xfrm>
                <a:off x="3904035" y="2103649"/>
                <a:ext cx="29200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1200" dirty="0">
                    <a:latin typeface="+mn-lt"/>
                    <a:cs typeface="Bradley Hand Bold"/>
                  </a:rPr>
                  <a:t>5</a:t>
                </a:r>
              </a:p>
            </p:txBody>
          </p:sp>
          <p:cxnSp>
            <p:nvCxnSpPr>
              <p:cNvPr id="150" name="Rak 149">
                <a:extLst>
                  <a:ext uri="{FF2B5EF4-FFF2-40B4-BE49-F238E27FC236}">
                    <a16:creationId xmlns:a16="http://schemas.microsoft.com/office/drawing/2014/main" id="{E088DBEF-104D-9A4B-B9FE-2E4E2CDFE9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04035" y="2161901"/>
                <a:ext cx="292003" cy="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7" name="textruta 146">
              <a:extLst>
                <a:ext uri="{FF2B5EF4-FFF2-40B4-BE49-F238E27FC236}">
                  <a16:creationId xmlns:a16="http://schemas.microsoft.com/office/drawing/2014/main" id="{A1551FD0-2A59-E34F-9960-B6704AE290AC}"/>
                </a:ext>
              </a:extLst>
            </p:cNvPr>
            <p:cNvSpPr txBox="1"/>
            <p:nvPr/>
          </p:nvSpPr>
          <p:spPr>
            <a:xfrm>
              <a:off x="2024062" y="1255311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 dirty="0"/>
                <a:t>=</a:t>
              </a:r>
            </a:p>
          </p:txBody>
        </p:sp>
      </p:grpSp>
      <p:sp>
        <p:nvSpPr>
          <p:cNvPr id="151" name="Rektangel 150">
            <a:extLst>
              <a:ext uri="{FF2B5EF4-FFF2-40B4-BE49-F238E27FC236}">
                <a16:creationId xmlns:a16="http://schemas.microsoft.com/office/drawing/2014/main" id="{B0F76376-187C-464E-9AA2-50AA1B851D93}"/>
              </a:ext>
            </a:extLst>
          </p:cNvPr>
          <p:cNvSpPr/>
          <p:nvPr/>
        </p:nvSpPr>
        <p:spPr>
          <a:xfrm>
            <a:off x="5679971" y="2590325"/>
            <a:ext cx="5859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160 kr</a:t>
            </a:r>
            <a:endParaRPr lang="sv-SE" sz="1400" dirty="0"/>
          </a:p>
        </p:txBody>
      </p:sp>
      <p:grpSp>
        <p:nvGrpSpPr>
          <p:cNvPr id="152" name="Grupp 151">
            <a:extLst>
              <a:ext uri="{FF2B5EF4-FFF2-40B4-BE49-F238E27FC236}">
                <a16:creationId xmlns:a16="http://schemas.microsoft.com/office/drawing/2014/main" id="{B796C6DA-3576-8549-86F8-4C7CD240F70B}"/>
              </a:ext>
            </a:extLst>
          </p:cNvPr>
          <p:cNvGrpSpPr/>
          <p:nvPr/>
        </p:nvGrpSpPr>
        <p:grpSpPr>
          <a:xfrm>
            <a:off x="5263751" y="2866489"/>
            <a:ext cx="688904" cy="284186"/>
            <a:chOff x="1637224" y="3676883"/>
            <a:chExt cx="688904" cy="284186"/>
          </a:xfrm>
        </p:grpSpPr>
        <p:grpSp>
          <p:nvGrpSpPr>
            <p:cNvPr id="153" name="Grupp 152">
              <a:extLst>
                <a:ext uri="{FF2B5EF4-FFF2-40B4-BE49-F238E27FC236}">
                  <a16:creationId xmlns:a16="http://schemas.microsoft.com/office/drawing/2014/main" id="{9AFFE585-3D77-9943-BD95-41FCAE70D8B7}"/>
                </a:ext>
              </a:extLst>
            </p:cNvPr>
            <p:cNvGrpSpPr/>
            <p:nvPr/>
          </p:nvGrpSpPr>
          <p:grpSpPr>
            <a:xfrm>
              <a:off x="1637224" y="3676883"/>
              <a:ext cx="688904" cy="284186"/>
              <a:chOff x="1687239" y="1238839"/>
              <a:chExt cx="688904" cy="284186"/>
            </a:xfrm>
          </p:grpSpPr>
          <p:sp>
            <p:nvSpPr>
              <p:cNvPr id="155" name="textruta 154">
                <a:extLst>
                  <a:ext uri="{FF2B5EF4-FFF2-40B4-BE49-F238E27FC236}">
                    <a16:creationId xmlns:a16="http://schemas.microsoft.com/office/drawing/2014/main" id="{D2373E66-62D5-C447-B7FC-FCAD3C9A0547}"/>
                  </a:ext>
                </a:extLst>
              </p:cNvPr>
              <p:cNvSpPr txBox="1"/>
              <p:nvPr/>
            </p:nvSpPr>
            <p:spPr>
              <a:xfrm>
                <a:off x="1938291" y="1238927"/>
                <a:ext cx="2231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∙</a:t>
                </a:r>
                <a:endParaRPr lang="sv-SE" sz="1200" dirty="0"/>
              </a:p>
            </p:txBody>
          </p:sp>
          <p:sp>
            <p:nvSpPr>
              <p:cNvPr id="158" name="textruta 157">
                <a:extLst>
                  <a:ext uri="{FF2B5EF4-FFF2-40B4-BE49-F238E27FC236}">
                    <a16:creationId xmlns:a16="http://schemas.microsoft.com/office/drawing/2014/main" id="{21E7C261-0786-AF46-A92C-14B70664FBEA}"/>
                  </a:ext>
                </a:extLst>
              </p:cNvPr>
              <p:cNvSpPr txBox="1"/>
              <p:nvPr/>
            </p:nvSpPr>
            <p:spPr>
              <a:xfrm>
                <a:off x="1687239" y="1238839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1200" dirty="0">
                    <a:latin typeface="+mn-lt"/>
                    <a:cs typeface="Bradley Hand Bold"/>
                  </a:rPr>
                  <a:t>160</a:t>
                </a:r>
              </a:p>
            </p:txBody>
          </p:sp>
          <p:sp>
            <p:nvSpPr>
              <p:cNvPr id="157" name="textruta 156">
                <a:extLst>
                  <a:ext uri="{FF2B5EF4-FFF2-40B4-BE49-F238E27FC236}">
                    <a16:creationId xmlns:a16="http://schemas.microsoft.com/office/drawing/2014/main" id="{E42D74A7-1416-7F42-9DCB-A630A84AAB73}"/>
                  </a:ext>
                </a:extLst>
              </p:cNvPr>
              <p:cNvSpPr txBox="1"/>
              <p:nvPr/>
            </p:nvSpPr>
            <p:spPr>
              <a:xfrm>
                <a:off x="2114533" y="1246026"/>
                <a:ext cx="2616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1200" dirty="0"/>
                  <a:t>=</a:t>
                </a:r>
              </a:p>
            </p:txBody>
          </p:sp>
        </p:grpSp>
        <p:sp>
          <p:nvSpPr>
            <p:cNvPr id="154" name="textruta 23">
              <a:extLst>
                <a:ext uri="{FF2B5EF4-FFF2-40B4-BE49-F238E27FC236}">
                  <a16:creationId xmlns:a16="http://schemas.microsoft.com/office/drawing/2014/main" id="{809A1F8B-98B0-9541-AF7A-A6F781BB20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9914" y="3676971"/>
              <a:ext cx="25852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 sz="1200" dirty="0"/>
                <a:t>4</a:t>
              </a:r>
            </a:p>
          </p:txBody>
        </p:sp>
      </p:grpSp>
      <p:sp>
        <p:nvSpPr>
          <p:cNvPr id="161" name="Rektangel 160">
            <a:extLst>
              <a:ext uri="{FF2B5EF4-FFF2-40B4-BE49-F238E27FC236}">
                <a16:creationId xmlns:a16="http://schemas.microsoft.com/office/drawing/2014/main" id="{2974B58E-F201-A84C-B2AF-EE9B7D88BD76}"/>
              </a:ext>
            </a:extLst>
          </p:cNvPr>
          <p:cNvSpPr/>
          <p:nvPr/>
        </p:nvSpPr>
        <p:spPr>
          <a:xfrm>
            <a:off x="4695723" y="2866156"/>
            <a:ext cx="7849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4 rutor =</a:t>
            </a:r>
          </a:p>
        </p:txBody>
      </p:sp>
      <p:sp>
        <p:nvSpPr>
          <p:cNvPr id="162" name="Rektangel 161">
            <a:extLst>
              <a:ext uri="{FF2B5EF4-FFF2-40B4-BE49-F238E27FC236}">
                <a16:creationId xmlns:a16="http://schemas.microsoft.com/office/drawing/2014/main" id="{8F0F659B-79FE-F04F-B86A-D9F769B4F107}"/>
              </a:ext>
            </a:extLst>
          </p:cNvPr>
          <p:cNvSpPr/>
          <p:nvPr/>
        </p:nvSpPr>
        <p:spPr>
          <a:xfrm>
            <a:off x="5803233" y="2875935"/>
            <a:ext cx="5859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640 kr</a:t>
            </a:r>
            <a:endParaRPr lang="sv-SE" sz="1400" dirty="0"/>
          </a:p>
        </p:txBody>
      </p:sp>
      <p:sp>
        <p:nvSpPr>
          <p:cNvPr id="163" name="Rektangel 162">
            <a:extLst>
              <a:ext uri="{FF2B5EF4-FFF2-40B4-BE49-F238E27FC236}">
                <a16:creationId xmlns:a16="http://schemas.microsoft.com/office/drawing/2014/main" id="{905B40E4-86BA-0E42-ACFE-56B8D7FADB5F}"/>
              </a:ext>
            </a:extLst>
          </p:cNvPr>
          <p:cNvSpPr/>
          <p:nvPr/>
        </p:nvSpPr>
        <p:spPr>
          <a:xfrm>
            <a:off x="7090089" y="2605916"/>
            <a:ext cx="15204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rgbClr val="C00000"/>
                </a:solidFill>
              </a:rPr>
              <a:t>Hörlurarna kostar 640 kr utan moms.</a:t>
            </a:r>
          </a:p>
        </p:txBody>
      </p:sp>
      <p:sp>
        <p:nvSpPr>
          <p:cNvPr id="164" name="Rektangel 163">
            <a:extLst>
              <a:ext uri="{FF2B5EF4-FFF2-40B4-BE49-F238E27FC236}">
                <a16:creationId xmlns:a16="http://schemas.microsoft.com/office/drawing/2014/main" id="{086DA024-DB36-0249-9D88-E472C9D9409C}"/>
              </a:ext>
            </a:extLst>
          </p:cNvPr>
          <p:cNvSpPr/>
          <p:nvPr/>
        </p:nvSpPr>
        <p:spPr>
          <a:xfrm>
            <a:off x="1782047" y="3772536"/>
            <a:ext cx="16820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Då är momsen 0,25</a:t>
            </a:r>
            <a:r>
              <a:rPr lang="sv-SE" sz="1200" i="1" dirty="0"/>
              <a:t>x </a:t>
            </a:r>
            <a:r>
              <a:rPr lang="sv-SE" sz="1200" dirty="0"/>
              <a:t>kr. </a:t>
            </a:r>
          </a:p>
        </p:txBody>
      </p:sp>
      <p:sp>
        <p:nvSpPr>
          <p:cNvPr id="165" name="Rektangel 164">
            <a:extLst>
              <a:ext uri="{FF2B5EF4-FFF2-40B4-BE49-F238E27FC236}">
                <a16:creationId xmlns:a16="http://schemas.microsoft.com/office/drawing/2014/main" id="{5209C80E-58DD-EA4D-93F5-515F744F18F6}"/>
              </a:ext>
            </a:extLst>
          </p:cNvPr>
          <p:cNvSpPr/>
          <p:nvPr/>
        </p:nvSpPr>
        <p:spPr>
          <a:xfrm>
            <a:off x="1697909" y="4099255"/>
            <a:ext cx="122153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i="1" dirty="0"/>
              <a:t>x </a:t>
            </a:r>
            <a:r>
              <a:rPr lang="sv-SE" sz="1050" dirty="0"/>
              <a:t>+ 0,25</a:t>
            </a:r>
            <a:r>
              <a:rPr lang="sv-SE" sz="1050" i="1" dirty="0"/>
              <a:t>x </a:t>
            </a:r>
            <a:r>
              <a:rPr lang="sv-SE" sz="1050" dirty="0"/>
              <a:t>= 800</a:t>
            </a:r>
          </a:p>
        </p:txBody>
      </p:sp>
      <p:sp>
        <p:nvSpPr>
          <p:cNvPr id="166" name="Rektangel 165">
            <a:extLst>
              <a:ext uri="{FF2B5EF4-FFF2-40B4-BE49-F238E27FC236}">
                <a16:creationId xmlns:a16="http://schemas.microsoft.com/office/drawing/2014/main" id="{F1680DE3-3671-A548-9C68-AA695484EF92}"/>
              </a:ext>
            </a:extLst>
          </p:cNvPr>
          <p:cNvSpPr/>
          <p:nvPr/>
        </p:nvSpPr>
        <p:spPr>
          <a:xfrm>
            <a:off x="1870731" y="4261386"/>
            <a:ext cx="122153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1,25</a:t>
            </a:r>
            <a:r>
              <a:rPr lang="sv-SE" sz="1050" i="1" dirty="0"/>
              <a:t>x </a:t>
            </a:r>
            <a:r>
              <a:rPr lang="sv-SE" sz="1050" dirty="0"/>
              <a:t>= 800</a:t>
            </a:r>
          </a:p>
        </p:txBody>
      </p:sp>
      <p:grpSp>
        <p:nvGrpSpPr>
          <p:cNvPr id="167" name="Grupp 166">
            <a:extLst>
              <a:ext uri="{FF2B5EF4-FFF2-40B4-BE49-F238E27FC236}">
                <a16:creationId xmlns:a16="http://schemas.microsoft.com/office/drawing/2014/main" id="{732E665C-82BB-D54C-A12A-F21A3BE6614C}"/>
              </a:ext>
            </a:extLst>
          </p:cNvPr>
          <p:cNvGrpSpPr/>
          <p:nvPr/>
        </p:nvGrpSpPr>
        <p:grpSpPr>
          <a:xfrm>
            <a:off x="1811422" y="4436815"/>
            <a:ext cx="710005" cy="428898"/>
            <a:chOff x="1533345" y="1176802"/>
            <a:chExt cx="710005" cy="428898"/>
          </a:xfrm>
        </p:grpSpPr>
        <p:grpSp>
          <p:nvGrpSpPr>
            <p:cNvPr id="168" name="Grupp 167">
              <a:extLst>
                <a:ext uri="{FF2B5EF4-FFF2-40B4-BE49-F238E27FC236}">
                  <a16:creationId xmlns:a16="http://schemas.microsoft.com/office/drawing/2014/main" id="{F6F40B5E-B0F5-0640-83F3-6A1B84FDA834}"/>
                </a:ext>
              </a:extLst>
            </p:cNvPr>
            <p:cNvGrpSpPr/>
            <p:nvPr/>
          </p:nvGrpSpPr>
          <p:grpSpPr>
            <a:xfrm>
              <a:off x="1533345" y="1176802"/>
              <a:ext cx="710005" cy="428898"/>
              <a:chOff x="3667529" y="1943541"/>
              <a:chExt cx="710005" cy="428898"/>
            </a:xfrm>
          </p:grpSpPr>
          <p:sp>
            <p:nvSpPr>
              <p:cNvPr id="170" name="textruta 169">
                <a:extLst>
                  <a:ext uri="{FF2B5EF4-FFF2-40B4-BE49-F238E27FC236}">
                    <a16:creationId xmlns:a16="http://schemas.microsoft.com/office/drawing/2014/main" id="{99679CB7-978F-A449-A647-B3E395860295}"/>
                  </a:ext>
                </a:extLst>
              </p:cNvPr>
              <p:cNvSpPr txBox="1"/>
              <p:nvPr/>
            </p:nvSpPr>
            <p:spPr>
              <a:xfrm>
                <a:off x="3667529" y="1943541"/>
                <a:ext cx="49725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1050" dirty="0">
                    <a:latin typeface="+mn-lt"/>
                    <a:cs typeface="Bradley Hand Bold"/>
                  </a:rPr>
                  <a:t>1,25</a:t>
                </a:r>
                <a:r>
                  <a:rPr lang="sv-SE" sz="1050" i="1" dirty="0">
                    <a:latin typeface="+mn-lt"/>
                    <a:cs typeface="Bradley Hand Bold"/>
                  </a:rPr>
                  <a:t>x</a:t>
                </a:r>
                <a:endParaRPr lang="sv-SE" sz="1050" dirty="0">
                  <a:latin typeface="+mn-lt"/>
                  <a:cs typeface="Bradley Hand Bold"/>
                </a:endParaRPr>
              </a:p>
            </p:txBody>
          </p:sp>
          <p:sp>
            <p:nvSpPr>
              <p:cNvPr id="171" name="textruta 170">
                <a:extLst>
                  <a:ext uri="{FF2B5EF4-FFF2-40B4-BE49-F238E27FC236}">
                    <a16:creationId xmlns:a16="http://schemas.microsoft.com/office/drawing/2014/main" id="{DF7F0834-9BC5-BA48-890A-94151298D9A7}"/>
                  </a:ext>
                </a:extLst>
              </p:cNvPr>
              <p:cNvSpPr txBox="1"/>
              <p:nvPr/>
            </p:nvSpPr>
            <p:spPr>
              <a:xfrm>
                <a:off x="3686766" y="2110829"/>
                <a:ext cx="69076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1050" dirty="0">
                    <a:latin typeface="+mn-lt"/>
                    <a:cs typeface="Bradley Hand Bold"/>
                  </a:rPr>
                  <a:t>1,25</a:t>
                </a:r>
              </a:p>
            </p:txBody>
          </p:sp>
          <p:cxnSp>
            <p:nvCxnSpPr>
              <p:cNvPr id="172" name="Rak 171">
                <a:extLst>
                  <a:ext uri="{FF2B5EF4-FFF2-40B4-BE49-F238E27FC236}">
                    <a16:creationId xmlns:a16="http://schemas.microsoft.com/office/drawing/2014/main" id="{7F76CF96-938D-4D47-A257-B3F405FEC2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65923" y="2160549"/>
                <a:ext cx="292003" cy="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9" name="textruta 168">
              <a:extLst>
                <a:ext uri="{FF2B5EF4-FFF2-40B4-BE49-F238E27FC236}">
                  <a16:creationId xmlns:a16="http://schemas.microsoft.com/office/drawing/2014/main" id="{0A8F5875-8CE9-7547-ABDF-5BDBB5AB767C}"/>
                </a:ext>
              </a:extLst>
            </p:cNvPr>
            <p:cNvSpPr txBox="1"/>
            <p:nvPr/>
          </p:nvSpPr>
          <p:spPr>
            <a:xfrm>
              <a:off x="1921642" y="1254727"/>
              <a:ext cx="25519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50" dirty="0"/>
                <a:t>=</a:t>
              </a:r>
            </a:p>
          </p:txBody>
        </p:sp>
      </p:grpSp>
      <p:grpSp>
        <p:nvGrpSpPr>
          <p:cNvPr id="174" name="Grupp 173">
            <a:extLst>
              <a:ext uri="{FF2B5EF4-FFF2-40B4-BE49-F238E27FC236}">
                <a16:creationId xmlns:a16="http://schemas.microsoft.com/office/drawing/2014/main" id="{6A4EF257-0035-6248-8C0B-2EA963E62E91}"/>
              </a:ext>
            </a:extLst>
          </p:cNvPr>
          <p:cNvGrpSpPr/>
          <p:nvPr/>
        </p:nvGrpSpPr>
        <p:grpSpPr>
          <a:xfrm>
            <a:off x="2320858" y="4438138"/>
            <a:ext cx="690768" cy="427575"/>
            <a:chOff x="3686766" y="1944864"/>
            <a:chExt cx="690768" cy="427575"/>
          </a:xfrm>
        </p:grpSpPr>
        <p:sp>
          <p:nvSpPr>
            <p:cNvPr id="176" name="textruta 175">
              <a:extLst>
                <a:ext uri="{FF2B5EF4-FFF2-40B4-BE49-F238E27FC236}">
                  <a16:creationId xmlns:a16="http://schemas.microsoft.com/office/drawing/2014/main" id="{5F8C0BB7-6740-E744-90E5-48A6EF5C3A62}"/>
                </a:ext>
              </a:extLst>
            </p:cNvPr>
            <p:cNvSpPr txBox="1"/>
            <p:nvPr/>
          </p:nvSpPr>
          <p:spPr>
            <a:xfrm>
              <a:off x="3719488" y="1944864"/>
              <a:ext cx="4010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50" dirty="0">
                  <a:latin typeface="+mn-lt"/>
                  <a:cs typeface="Bradley Hand Bold"/>
                </a:rPr>
                <a:t>800</a:t>
              </a:r>
            </a:p>
          </p:txBody>
        </p:sp>
        <p:sp>
          <p:nvSpPr>
            <p:cNvPr id="177" name="textruta 176">
              <a:extLst>
                <a:ext uri="{FF2B5EF4-FFF2-40B4-BE49-F238E27FC236}">
                  <a16:creationId xmlns:a16="http://schemas.microsoft.com/office/drawing/2014/main" id="{7D362233-286A-9344-8ACC-5FEEC78C24E6}"/>
                </a:ext>
              </a:extLst>
            </p:cNvPr>
            <p:cNvSpPr txBox="1"/>
            <p:nvPr/>
          </p:nvSpPr>
          <p:spPr>
            <a:xfrm>
              <a:off x="3686766" y="2110829"/>
              <a:ext cx="69076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050" dirty="0">
                  <a:latin typeface="+mn-lt"/>
                  <a:cs typeface="Bradley Hand Bold"/>
                </a:rPr>
                <a:t>1,25</a:t>
              </a:r>
            </a:p>
          </p:txBody>
        </p:sp>
        <p:cxnSp>
          <p:nvCxnSpPr>
            <p:cNvPr id="178" name="Rak 177">
              <a:extLst>
                <a:ext uri="{FF2B5EF4-FFF2-40B4-BE49-F238E27FC236}">
                  <a16:creationId xmlns:a16="http://schemas.microsoft.com/office/drawing/2014/main" id="{CF268F22-8733-0145-A294-D9CB09AAE440}"/>
                </a:ext>
              </a:extLst>
            </p:cNvPr>
            <p:cNvCxnSpPr>
              <a:cxnSpLocks/>
            </p:cNvCxnSpPr>
            <p:nvPr/>
          </p:nvCxnSpPr>
          <p:spPr>
            <a:xfrm>
              <a:off x="3765923" y="2160549"/>
              <a:ext cx="292003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0" name="Rektangel 179">
            <a:extLst>
              <a:ext uri="{FF2B5EF4-FFF2-40B4-BE49-F238E27FC236}">
                <a16:creationId xmlns:a16="http://schemas.microsoft.com/office/drawing/2014/main" id="{22397397-93AB-584F-A919-68D229062E90}"/>
              </a:ext>
            </a:extLst>
          </p:cNvPr>
          <p:cNvSpPr/>
          <p:nvPr/>
        </p:nvSpPr>
        <p:spPr>
          <a:xfrm>
            <a:off x="2105492" y="4825752"/>
            <a:ext cx="37492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i="1" dirty="0"/>
              <a:t>x </a:t>
            </a:r>
            <a:r>
              <a:rPr lang="sv-SE" sz="1050" dirty="0"/>
              <a:t>=</a:t>
            </a:r>
          </a:p>
        </p:txBody>
      </p:sp>
      <p:sp>
        <p:nvSpPr>
          <p:cNvPr id="181" name="Rektangel 180">
            <a:extLst>
              <a:ext uri="{FF2B5EF4-FFF2-40B4-BE49-F238E27FC236}">
                <a16:creationId xmlns:a16="http://schemas.microsoft.com/office/drawing/2014/main" id="{04E4C8CA-D25A-F648-A4A8-AE3B5205048D}"/>
              </a:ext>
            </a:extLst>
          </p:cNvPr>
          <p:cNvSpPr/>
          <p:nvPr/>
        </p:nvSpPr>
        <p:spPr>
          <a:xfrm>
            <a:off x="2308674" y="4823697"/>
            <a:ext cx="44296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640</a:t>
            </a:r>
          </a:p>
        </p:txBody>
      </p:sp>
      <p:sp>
        <p:nvSpPr>
          <p:cNvPr id="182" name="Rektangel 181">
            <a:extLst>
              <a:ext uri="{FF2B5EF4-FFF2-40B4-BE49-F238E27FC236}">
                <a16:creationId xmlns:a16="http://schemas.microsoft.com/office/drawing/2014/main" id="{4E17E77C-0310-7349-B077-D840EBEBA8A0}"/>
              </a:ext>
            </a:extLst>
          </p:cNvPr>
          <p:cNvSpPr/>
          <p:nvPr/>
        </p:nvSpPr>
        <p:spPr>
          <a:xfrm>
            <a:off x="2964345" y="4269296"/>
            <a:ext cx="15204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rgbClr val="C00000"/>
                </a:solidFill>
              </a:rPr>
              <a:t>Hörlurarna kostar 640 kr utan moms.</a:t>
            </a:r>
          </a:p>
        </p:txBody>
      </p:sp>
      <p:sp>
        <p:nvSpPr>
          <p:cNvPr id="183" name="Rektangel 182">
            <a:extLst>
              <a:ext uri="{FF2B5EF4-FFF2-40B4-BE49-F238E27FC236}">
                <a16:creationId xmlns:a16="http://schemas.microsoft.com/office/drawing/2014/main" id="{3594C04E-139F-EE4A-BCFC-5E23C6771420}"/>
              </a:ext>
            </a:extLst>
          </p:cNvPr>
          <p:cNvSpPr/>
          <p:nvPr/>
        </p:nvSpPr>
        <p:spPr>
          <a:xfrm>
            <a:off x="5451692" y="3496072"/>
            <a:ext cx="30938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Den fjärde strategin kan vara </a:t>
            </a:r>
            <a:r>
              <a:rPr lang="sv-SE" sz="1200" i="1" dirty="0"/>
              <a:t>Tänk logiskt. </a:t>
            </a:r>
            <a:endParaRPr lang="sv-SE" sz="1200" dirty="0"/>
          </a:p>
        </p:txBody>
      </p:sp>
      <p:sp>
        <p:nvSpPr>
          <p:cNvPr id="184" name="Rektangel 183">
            <a:extLst>
              <a:ext uri="{FF2B5EF4-FFF2-40B4-BE49-F238E27FC236}">
                <a16:creationId xmlns:a16="http://schemas.microsoft.com/office/drawing/2014/main" id="{7DE6869F-A163-6D47-AB9C-6765B23B4C1A}"/>
              </a:ext>
            </a:extLst>
          </p:cNvPr>
          <p:cNvSpPr/>
          <p:nvPr/>
        </p:nvSpPr>
        <p:spPr>
          <a:xfrm>
            <a:off x="4824634" y="3747908"/>
            <a:ext cx="40281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100" dirty="0"/>
              <a:t>Om man tar priset utan moms </a:t>
            </a:r>
            <a:r>
              <a:rPr lang="sv-SE" sz="1100" dirty="0">
                <a:solidFill>
                  <a:srgbClr val="C00000"/>
                </a:solidFill>
              </a:rPr>
              <a:t>100 %</a:t>
            </a:r>
            <a:r>
              <a:rPr lang="sv-SE" sz="1100" dirty="0"/>
              <a:t> och lägger till </a:t>
            </a:r>
            <a:r>
              <a:rPr lang="sv-SE" sz="1100" dirty="0">
                <a:solidFill>
                  <a:srgbClr val="C00000"/>
                </a:solidFill>
              </a:rPr>
              <a:t>25 %</a:t>
            </a:r>
            <a:r>
              <a:rPr lang="sv-SE" sz="1100" dirty="0"/>
              <a:t> så får man </a:t>
            </a:r>
            <a:r>
              <a:rPr lang="sv-SE" sz="1100" dirty="0">
                <a:solidFill>
                  <a:srgbClr val="C00000"/>
                </a:solidFill>
              </a:rPr>
              <a:t>priset med moms </a:t>
            </a:r>
            <a:r>
              <a:rPr lang="sv-SE" sz="1100" dirty="0"/>
              <a:t>vilket motsvarar </a:t>
            </a:r>
            <a:r>
              <a:rPr lang="sv-SE" sz="1100" dirty="0">
                <a:solidFill>
                  <a:srgbClr val="C00000"/>
                </a:solidFill>
              </a:rPr>
              <a:t>125 % av priset utan moms</a:t>
            </a:r>
            <a:r>
              <a:rPr lang="sv-SE" sz="1100" dirty="0"/>
              <a:t>. </a:t>
            </a:r>
          </a:p>
        </p:txBody>
      </p:sp>
      <p:sp>
        <p:nvSpPr>
          <p:cNvPr id="185" name="Rektangel 184">
            <a:extLst>
              <a:ext uri="{FF2B5EF4-FFF2-40B4-BE49-F238E27FC236}">
                <a16:creationId xmlns:a16="http://schemas.microsoft.com/office/drawing/2014/main" id="{F53F3096-6B94-E84D-BCBA-7DB609072171}"/>
              </a:ext>
            </a:extLst>
          </p:cNvPr>
          <p:cNvSpPr/>
          <p:nvPr/>
        </p:nvSpPr>
        <p:spPr>
          <a:xfrm>
            <a:off x="5273165" y="4182145"/>
            <a:ext cx="25965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125 % av priset utan moms är 800 kr. </a:t>
            </a:r>
          </a:p>
        </p:txBody>
      </p:sp>
      <p:sp>
        <p:nvSpPr>
          <p:cNvPr id="186" name="Rektangel 185">
            <a:extLst>
              <a:ext uri="{FF2B5EF4-FFF2-40B4-BE49-F238E27FC236}">
                <a16:creationId xmlns:a16="http://schemas.microsoft.com/office/drawing/2014/main" id="{123CC831-E121-DA4D-9661-9393866755A0}"/>
              </a:ext>
            </a:extLst>
          </p:cNvPr>
          <p:cNvSpPr/>
          <p:nvPr/>
        </p:nvSpPr>
        <p:spPr>
          <a:xfrm>
            <a:off x="5087957" y="4394338"/>
            <a:ext cx="32985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1 % av priset utan moms är 800 kr/125 = 6,40 kr. </a:t>
            </a:r>
          </a:p>
        </p:txBody>
      </p:sp>
      <p:sp>
        <p:nvSpPr>
          <p:cNvPr id="187" name="Rektangel 186">
            <a:extLst>
              <a:ext uri="{FF2B5EF4-FFF2-40B4-BE49-F238E27FC236}">
                <a16:creationId xmlns:a16="http://schemas.microsoft.com/office/drawing/2014/main" id="{B85DC413-AD28-684D-A3A4-EEB84A9560EE}"/>
              </a:ext>
            </a:extLst>
          </p:cNvPr>
          <p:cNvSpPr/>
          <p:nvPr/>
        </p:nvSpPr>
        <p:spPr>
          <a:xfrm>
            <a:off x="5007770" y="4597354"/>
            <a:ext cx="35377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100 % av priset utan moms är 6,40 · 100 kr = 640 kr. </a:t>
            </a:r>
          </a:p>
        </p:txBody>
      </p:sp>
      <p:sp>
        <p:nvSpPr>
          <p:cNvPr id="188" name="Rektangel 187">
            <a:extLst>
              <a:ext uri="{FF2B5EF4-FFF2-40B4-BE49-F238E27FC236}">
                <a16:creationId xmlns:a16="http://schemas.microsoft.com/office/drawing/2014/main" id="{4A8577DF-1E32-ED47-B115-F133E0D5446A}"/>
              </a:ext>
            </a:extLst>
          </p:cNvPr>
          <p:cNvSpPr/>
          <p:nvPr/>
        </p:nvSpPr>
        <p:spPr>
          <a:xfrm>
            <a:off x="5647140" y="4966018"/>
            <a:ext cx="25395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rgbClr val="C00000"/>
                </a:solidFill>
              </a:rPr>
              <a:t>Hörlurarna kostar 640 kr utan moms.</a:t>
            </a:r>
          </a:p>
        </p:txBody>
      </p:sp>
    </p:spTree>
    <p:extLst>
      <p:ext uri="{BB962C8B-B14F-4D97-AF65-F5344CB8AC3E}">
        <p14:creationId xmlns:p14="http://schemas.microsoft.com/office/powerpoint/2010/main" val="409401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6" grpId="0"/>
      <p:bldP spid="66" grpId="0"/>
      <p:bldP spid="65" grpId="0"/>
      <p:bldP spid="120" grpId="0"/>
      <p:bldP spid="122" grpId="0"/>
      <p:bldP spid="124" grpId="0"/>
      <p:bldP spid="125" grpId="0"/>
      <p:bldP spid="126" grpId="0"/>
      <p:bldP spid="127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 animBg="1"/>
      <p:bldP spid="139" grpId="0"/>
      <p:bldP spid="26" grpId="0" animBg="1"/>
      <p:bldP spid="140" grpId="0"/>
      <p:bldP spid="141" grpId="0"/>
      <p:bldP spid="151" grpId="0"/>
      <p:bldP spid="161" grpId="0"/>
      <p:bldP spid="162" grpId="0"/>
      <p:bldP spid="163" grpId="0"/>
      <p:bldP spid="164" grpId="0"/>
      <p:bldP spid="165" grpId="0"/>
      <p:bldP spid="166" grpId="0"/>
      <p:bldP spid="180" grpId="0"/>
      <p:bldP spid="181" grpId="0"/>
      <p:bldP spid="182" grpId="0"/>
      <p:bldP spid="183" grpId="0"/>
      <p:bldP spid="184" grpId="0"/>
      <p:bldP spid="185" grpId="0"/>
      <p:bldP spid="186" grpId="0"/>
      <p:bldP spid="187" grpId="0"/>
      <p:bldP spid="18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ruta 16"/>
          <p:cNvSpPr txBox="1"/>
          <p:nvPr/>
        </p:nvSpPr>
        <p:spPr>
          <a:xfrm>
            <a:off x="1773237" y="91048"/>
            <a:ext cx="5589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Chalkboard"/>
              </a:rPr>
              <a:t>Räkna och häpna – Ränta på ränta</a:t>
            </a:r>
          </a:p>
        </p:txBody>
      </p:sp>
      <p:grpSp>
        <p:nvGrpSpPr>
          <p:cNvPr id="7" name="Grupp 6">
            <a:extLst>
              <a:ext uri="{FF2B5EF4-FFF2-40B4-BE49-F238E27FC236}">
                <a16:creationId xmlns:a16="http://schemas.microsoft.com/office/drawing/2014/main" id="{26DF1B58-9E3A-E645-B309-4AFE73E024C6}"/>
              </a:ext>
            </a:extLst>
          </p:cNvPr>
          <p:cNvGrpSpPr/>
          <p:nvPr/>
        </p:nvGrpSpPr>
        <p:grpSpPr>
          <a:xfrm>
            <a:off x="1648590" y="814582"/>
            <a:ext cx="6727848" cy="2585323"/>
            <a:chOff x="1648590" y="814582"/>
            <a:chExt cx="6727848" cy="2585323"/>
          </a:xfrm>
        </p:grpSpPr>
        <p:pic>
          <p:nvPicPr>
            <p:cNvPr id="2" name="Bildobjekt 1">
              <a:extLst>
                <a:ext uri="{FF2B5EF4-FFF2-40B4-BE49-F238E27FC236}">
                  <a16:creationId xmlns:a16="http://schemas.microsoft.com/office/drawing/2014/main" id="{EDC3A588-CA22-2444-B0A7-A044B11824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602" r="3593"/>
            <a:stretch/>
          </p:blipFill>
          <p:spPr>
            <a:xfrm>
              <a:off x="5970391" y="1154680"/>
              <a:ext cx="2406047" cy="1533888"/>
            </a:xfrm>
            <a:prstGeom prst="rect">
              <a:avLst/>
            </a:prstGeom>
          </p:spPr>
        </p:pic>
        <p:sp>
          <p:nvSpPr>
            <p:cNvPr id="3" name="textruta 2"/>
            <p:cNvSpPr txBox="1"/>
            <p:nvPr/>
          </p:nvSpPr>
          <p:spPr>
            <a:xfrm>
              <a:off x="1648590" y="814582"/>
              <a:ext cx="4597089" cy="2585323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sv-SE" dirty="0"/>
                <a:t>Antag att någon skulle ha kunnat sätta in 1 öre (0,01 kr) på ett konto vid Kristi födelse (år 0). </a:t>
              </a:r>
            </a:p>
            <a:p>
              <a:endParaRPr lang="sv-SE" dirty="0"/>
            </a:p>
            <a:p>
              <a:r>
                <a:rPr lang="sv-SE" dirty="0"/>
                <a:t>Vi antar vidare att räntesatsen varit 1 % och att man varken satt in eller tagit ut några pengar fram till idag. </a:t>
              </a:r>
            </a:p>
            <a:p>
              <a:endParaRPr lang="sv-SE" dirty="0"/>
            </a:p>
            <a:p>
              <a:r>
                <a:rPr lang="sv-SE" dirty="0"/>
                <a:t>Hur mycket pengar skulle i så fall finnas på kontot nu?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672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1863306" y="1118379"/>
            <a:ext cx="5595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Eftersom räntesatsen är 1 % så är </a:t>
            </a:r>
            <a:r>
              <a:rPr lang="sv-SE" dirty="0">
                <a:solidFill>
                  <a:srgbClr val="C00000"/>
                </a:solidFill>
              </a:rPr>
              <a:t>förändringsfaktorn 1,01</a:t>
            </a:r>
            <a:r>
              <a:rPr lang="sv-SE" dirty="0"/>
              <a:t>.</a:t>
            </a:r>
          </a:p>
        </p:txBody>
      </p:sp>
      <p:sp>
        <p:nvSpPr>
          <p:cNvPr id="8" name="Rektangel 7"/>
          <p:cNvSpPr/>
          <p:nvPr/>
        </p:nvSpPr>
        <p:spPr>
          <a:xfrm>
            <a:off x="3075497" y="2395633"/>
            <a:ext cx="6200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/>
              <a:t>Tid </a:t>
            </a:r>
            <a:endParaRPr lang="sv-SE" dirty="0"/>
          </a:p>
        </p:txBody>
      </p:sp>
      <p:sp>
        <p:nvSpPr>
          <p:cNvPr id="15" name="textruta 14"/>
          <p:cNvSpPr txBox="1"/>
          <p:nvPr/>
        </p:nvSpPr>
        <p:spPr>
          <a:xfrm>
            <a:off x="3041683" y="416818"/>
            <a:ext cx="297303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i="1" dirty="0">
                <a:solidFill>
                  <a:srgbClr val="C00000"/>
                </a:solidFill>
                <a:latin typeface="+mj-lt"/>
                <a:cs typeface="Comic Sans MS"/>
              </a:rPr>
              <a:t>Lösningsförslag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0CB0B1AF-AC6F-A442-8956-B66DBD7FF85E}"/>
              </a:ext>
            </a:extLst>
          </p:cNvPr>
          <p:cNvSpPr/>
          <p:nvPr/>
        </p:nvSpPr>
        <p:spPr>
          <a:xfrm>
            <a:off x="4335856" y="2401187"/>
            <a:ext cx="13753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/>
              <a:t>Kapital 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3305C177-2C23-8044-9D2E-B5AE73245810}"/>
              </a:ext>
            </a:extLst>
          </p:cNvPr>
          <p:cNvSpPr/>
          <p:nvPr/>
        </p:nvSpPr>
        <p:spPr>
          <a:xfrm>
            <a:off x="3041683" y="2788979"/>
            <a:ext cx="6876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1 år </a:t>
            </a:r>
            <a:r>
              <a:rPr lang="sv-SE" b="1" dirty="0"/>
              <a:t> 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E3D5673E-AE7A-7E4C-B815-35645E8B74FA}"/>
              </a:ext>
            </a:extLst>
          </p:cNvPr>
          <p:cNvSpPr/>
          <p:nvPr/>
        </p:nvSpPr>
        <p:spPr>
          <a:xfrm>
            <a:off x="4088901" y="2795729"/>
            <a:ext cx="23098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0,01 · 1,01 kr 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C850F205-5A59-8A4E-943E-47D0CCB82838}"/>
              </a:ext>
            </a:extLst>
          </p:cNvPr>
          <p:cNvSpPr/>
          <p:nvPr/>
        </p:nvSpPr>
        <p:spPr>
          <a:xfrm>
            <a:off x="3041683" y="3158311"/>
            <a:ext cx="6876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2 år </a:t>
            </a:r>
            <a:r>
              <a:rPr lang="sv-SE" b="1" dirty="0"/>
              <a:t> 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9C457FE7-C682-5F4B-AE9C-5E3DADE1317B}"/>
              </a:ext>
            </a:extLst>
          </p:cNvPr>
          <p:cNvSpPr/>
          <p:nvPr/>
        </p:nvSpPr>
        <p:spPr>
          <a:xfrm>
            <a:off x="4088901" y="3165061"/>
            <a:ext cx="23098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0,01 · 1,01</a:t>
            </a:r>
            <a:r>
              <a:rPr lang="sv-SE" baseline="30000" dirty="0"/>
              <a:t>2</a:t>
            </a:r>
            <a:r>
              <a:rPr lang="sv-SE" dirty="0"/>
              <a:t> kr 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095BFAC4-6B57-B54A-85ED-43946D4ACDC0}"/>
              </a:ext>
            </a:extLst>
          </p:cNvPr>
          <p:cNvSpPr/>
          <p:nvPr/>
        </p:nvSpPr>
        <p:spPr>
          <a:xfrm>
            <a:off x="3061707" y="3527643"/>
            <a:ext cx="6876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3 år </a:t>
            </a:r>
            <a:r>
              <a:rPr lang="sv-SE" b="1" dirty="0"/>
              <a:t> </a:t>
            </a: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530F13D8-3312-B941-BCCF-01D4063AA7CE}"/>
              </a:ext>
            </a:extLst>
          </p:cNvPr>
          <p:cNvSpPr/>
          <p:nvPr/>
        </p:nvSpPr>
        <p:spPr>
          <a:xfrm>
            <a:off x="4108925" y="3534393"/>
            <a:ext cx="23098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0,01 · 1,01</a:t>
            </a:r>
            <a:r>
              <a:rPr lang="sv-SE" baseline="30000" dirty="0"/>
              <a:t>3</a:t>
            </a:r>
            <a:r>
              <a:rPr lang="sv-SE" dirty="0"/>
              <a:t> kr 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055CB92F-4D85-7F4D-A612-7C1C9CF3B496}"/>
              </a:ext>
            </a:extLst>
          </p:cNvPr>
          <p:cNvSpPr/>
          <p:nvPr/>
        </p:nvSpPr>
        <p:spPr>
          <a:xfrm>
            <a:off x="3061707" y="3890225"/>
            <a:ext cx="6876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>
                <a:solidFill>
                  <a:srgbClr val="C00000"/>
                </a:solidFill>
              </a:rPr>
              <a:t>n</a:t>
            </a:r>
            <a:r>
              <a:rPr lang="sv-SE" dirty="0"/>
              <a:t> år </a:t>
            </a:r>
            <a:r>
              <a:rPr lang="sv-SE" b="1" dirty="0"/>
              <a:t> 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6C6DF708-A995-8B40-806F-A630414761ED}"/>
              </a:ext>
            </a:extLst>
          </p:cNvPr>
          <p:cNvSpPr/>
          <p:nvPr/>
        </p:nvSpPr>
        <p:spPr>
          <a:xfrm>
            <a:off x="4108925" y="3896975"/>
            <a:ext cx="23098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0,01 · 1,01</a:t>
            </a:r>
            <a:r>
              <a:rPr lang="sv-SE" i="1" baseline="30000" dirty="0">
                <a:solidFill>
                  <a:srgbClr val="C00000"/>
                </a:solidFill>
              </a:rPr>
              <a:t>n</a:t>
            </a:r>
            <a:r>
              <a:rPr lang="sv-SE" dirty="0"/>
              <a:t> kr 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6A2F5FFB-43E1-674E-AB85-C16F902A7B1E}"/>
              </a:ext>
            </a:extLst>
          </p:cNvPr>
          <p:cNvSpPr/>
          <p:nvPr/>
        </p:nvSpPr>
        <p:spPr>
          <a:xfrm>
            <a:off x="2572131" y="4538423"/>
            <a:ext cx="3745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År </a:t>
            </a:r>
            <a:r>
              <a:rPr lang="sv-SE" dirty="0">
                <a:solidFill>
                  <a:srgbClr val="C00000"/>
                </a:solidFill>
              </a:rPr>
              <a:t>2020</a:t>
            </a:r>
            <a:r>
              <a:rPr lang="sv-SE" dirty="0"/>
              <a:t> skulle beloppet ha vuxit till: </a:t>
            </a:r>
            <a:r>
              <a:rPr lang="sv-SE" b="1" dirty="0"/>
              <a:t> 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279CCF2-6432-8B47-BE46-D9911B68DB36}"/>
              </a:ext>
            </a:extLst>
          </p:cNvPr>
          <p:cNvSpPr/>
          <p:nvPr/>
        </p:nvSpPr>
        <p:spPr>
          <a:xfrm>
            <a:off x="2549180" y="4937090"/>
            <a:ext cx="19222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0,01 · 1,01</a:t>
            </a:r>
            <a:r>
              <a:rPr lang="sv-SE" baseline="30000" dirty="0">
                <a:solidFill>
                  <a:srgbClr val="C00000"/>
                </a:solidFill>
              </a:rPr>
              <a:t>2020</a:t>
            </a:r>
            <a:r>
              <a:rPr lang="sv-SE" dirty="0"/>
              <a:t> kr ≈ 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BA9D032B-CDB4-2B48-8565-2A2D4829DB34}"/>
              </a:ext>
            </a:extLst>
          </p:cNvPr>
          <p:cNvSpPr/>
          <p:nvPr/>
        </p:nvSpPr>
        <p:spPr>
          <a:xfrm>
            <a:off x="4335856" y="4939992"/>
            <a:ext cx="21557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rgbClr val="C00000"/>
                </a:solidFill>
              </a:rPr>
              <a:t>5,4 miljoner kr</a:t>
            </a: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C16FFC55-1120-AC4B-A18B-D8612955084D}"/>
              </a:ext>
            </a:extLst>
          </p:cNvPr>
          <p:cNvSpPr/>
          <p:nvPr/>
        </p:nvSpPr>
        <p:spPr>
          <a:xfrm>
            <a:off x="2549180" y="1863583"/>
            <a:ext cx="5595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 Det betyder att kapitalet växer så här: </a:t>
            </a:r>
          </a:p>
        </p:txBody>
      </p:sp>
    </p:spTree>
    <p:extLst>
      <p:ext uri="{BB962C8B-B14F-4D97-AF65-F5344CB8AC3E}">
        <p14:creationId xmlns:p14="http://schemas.microsoft.com/office/powerpoint/2010/main" val="112612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/>
          <p:cNvSpPr txBox="1"/>
          <p:nvPr/>
        </p:nvSpPr>
        <p:spPr>
          <a:xfrm>
            <a:off x="1083227" y="709732"/>
            <a:ext cx="6056503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1600" dirty="0"/>
              <a:t>Jessica går på ett gym där hon kan välja mellan fyra olika alternativ att betala för sin träning. </a:t>
            </a:r>
          </a:p>
          <a:p>
            <a:endParaRPr lang="sv-SE" sz="1600" dirty="0"/>
          </a:p>
          <a:p>
            <a:r>
              <a:rPr lang="sv-SE" sz="1600" dirty="0"/>
              <a:t>De fyra kostnadsalternativen kan visas med grafer på följande sätt:  </a:t>
            </a:r>
          </a:p>
        </p:txBody>
      </p:sp>
      <p:sp>
        <p:nvSpPr>
          <p:cNvPr id="12" name="textruta 11"/>
          <p:cNvSpPr txBox="1"/>
          <p:nvPr/>
        </p:nvSpPr>
        <p:spPr>
          <a:xfrm>
            <a:off x="243735" y="3879161"/>
            <a:ext cx="256621" cy="33855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4" name="textruta 13"/>
          <p:cNvSpPr txBox="1"/>
          <p:nvPr/>
        </p:nvSpPr>
        <p:spPr>
          <a:xfrm>
            <a:off x="243734" y="4790781"/>
            <a:ext cx="256621" cy="33855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5" name="textruta 14"/>
          <p:cNvSpPr txBox="1"/>
          <p:nvPr/>
        </p:nvSpPr>
        <p:spPr>
          <a:xfrm>
            <a:off x="585516" y="3851971"/>
            <a:ext cx="3430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Beskriv de olika alternativen med ord.  </a:t>
            </a:r>
          </a:p>
        </p:txBody>
      </p:sp>
      <p:sp>
        <p:nvSpPr>
          <p:cNvPr id="19" name="textruta 18"/>
          <p:cNvSpPr txBox="1"/>
          <p:nvPr/>
        </p:nvSpPr>
        <p:spPr>
          <a:xfrm>
            <a:off x="1564640" y="183241"/>
            <a:ext cx="6421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Chalkboard"/>
              </a:rPr>
              <a:t>Resonerna och utveckla – På </a:t>
            </a:r>
            <a:r>
              <a:rPr lang="sv-SE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Chalkboard"/>
              </a:rPr>
              <a:t>gymet</a:t>
            </a:r>
            <a:endParaRPr lang="sv-SE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  <a:cs typeface="Chalkboard"/>
            </a:endParaRP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6FA6B158-7D5B-3A4E-A082-C6B7E0AE0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0654" y="222922"/>
            <a:ext cx="1185677" cy="1376979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2BCA80AF-DDEF-B04B-9E96-D6215358BC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22"/>
          <a:stretch/>
        </p:blipFill>
        <p:spPr>
          <a:xfrm>
            <a:off x="243735" y="1855219"/>
            <a:ext cx="2168201" cy="173505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39A74050-9096-D745-8CED-198B28E1E2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1" b="3979"/>
          <a:stretch/>
        </p:blipFill>
        <p:spPr>
          <a:xfrm>
            <a:off x="2510654" y="1929702"/>
            <a:ext cx="2129038" cy="164950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FF95EDA-51CD-0845-A140-BB5463EBC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7249" y="1929702"/>
            <a:ext cx="2084816" cy="1688451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F4CE5571-C606-8341-BF83-FF5DD00E44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065" y="1929702"/>
            <a:ext cx="2096274" cy="1756423"/>
          </a:xfrm>
          <a:prstGeom prst="rect">
            <a:avLst/>
          </a:prstGeom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0B21561A-B52E-E141-9808-C9422F90AD43}"/>
              </a:ext>
            </a:extLst>
          </p:cNvPr>
          <p:cNvSpPr txBox="1"/>
          <p:nvPr/>
        </p:nvSpPr>
        <p:spPr>
          <a:xfrm>
            <a:off x="615402" y="4713836"/>
            <a:ext cx="3956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Beräkna kostnaden vid 10 ggr, 20 ggr, 30 ggr, 40 ggr, 50 ggr och 60 ggr. </a:t>
            </a:r>
          </a:p>
          <a:p>
            <a:r>
              <a:rPr lang="sv-SE" sz="1600" dirty="0"/>
              <a:t>Vilket av de fyra alternativen är bäst? 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693F2BF1-A0E7-2645-80FB-C8F8C97F1757}"/>
              </a:ext>
            </a:extLst>
          </p:cNvPr>
          <p:cNvSpPr txBox="1"/>
          <p:nvPr/>
        </p:nvSpPr>
        <p:spPr>
          <a:xfrm>
            <a:off x="243735" y="6048626"/>
            <a:ext cx="256621" cy="33855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A507B621-286C-6443-A92B-8C2445C8CFE5}"/>
              </a:ext>
            </a:extLst>
          </p:cNvPr>
          <p:cNvSpPr txBox="1"/>
          <p:nvPr/>
        </p:nvSpPr>
        <p:spPr>
          <a:xfrm>
            <a:off x="585516" y="6007423"/>
            <a:ext cx="4294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Räkna ut hur stor kostnaden blir för de olika alternativen om Jessica besöker gymmet 100 ggr. </a:t>
            </a: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D09B4F07-40E9-4248-878E-7EE8C99A322C}"/>
              </a:ext>
            </a:extLst>
          </p:cNvPr>
          <p:cNvSpPr txBox="1"/>
          <p:nvPr/>
        </p:nvSpPr>
        <p:spPr>
          <a:xfrm>
            <a:off x="5127587" y="3878122"/>
            <a:ext cx="270748" cy="33855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A8FA0AFB-B0B4-CD47-BBDE-7445F8AE7D53}"/>
              </a:ext>
            </a:extLst>
          </p:cNvPr>
          <p:cNvSpPr txBox="1"/>
          <p:nvPr/>
        </p:nvSpPr>
        <p:spPr>
          <a:xfrm>
            <a:off x="5469368" y="3828877"/>
            <a:ext cx="3674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Teckna en funktion för hur kostnaden (</a:t>
            </a:r>
            <a:r>
              <a:rPr lang="sv-SE" sz="1600" i="1" dirty="0"/>
              <a:t>y</a:t>
            </a:r>
            <a:r>
              <a:rPr lang="sv-SE" sz="1600" dirty="0"/>
              <a:t>) beror av antalet besök (</a:t>
            </a:r>
            <a:r>
              <a:rPr lang="sv-SE" sz="1600" i="1" dirty="0"/>
              <a:t>x</a:t>
            </a:r>
            <a:r>
              <a:rPr lang="sv-SE" sz="1600" dirty="0"/>
              <a:t>) i alternativen B och C. Förklara hur du tänker. </a:t>
            </a: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B6924CA6-B502-E34D-BC16-DB14576FFA48}"/>
              </a:ext>
            </a:extLst>
          </p:cNvPr>
          <p:cNvSpPr txBox="1"/>
          <p:nvPr/>
        </p:nvSpPr>
        <p:spPr>
          <a:xfrm>
            <a:off x="5127587" y="5249746"/>
            <a:ext cx="270748" cy="33855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1C52C6D6-5812-AD48-AFCA-5FFDFA911FAA}"/>
              </a:ext>
            </a:extLst>
          </p:cNvPr>
          <p:cNvSpPr txBox="1"/>
          <p:nvPr/>
        </p:nvSpPr>
        <p:spPr>
          <a:xfrm>
            <a:off x="5469368" y="5196542"/>
            <a:ext cx="3674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Kostnaden i alternativ D kan tecknas med två funktioner. Vilka är dessa? </a:t>
            </a:r>
          </a:p>
          <a:p>
            <a:r>
              <a:rPr lang="sv-SE" sz="1600" dirty="0"/>
              <a:t>Förklara hur du tänker. </a:t>
            </a:r>
            <a:r>
              <a:rPr lang="sv-SE" sz="1600" b="1" i="1" dirty="0"/>
              <a:t> </a:t>
            </a:r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312672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4" grpId="0" animBg="1"/>
      <p:bldP spid="15" grpId="0"/>
      <p:bldP spid="18" grpId="0"/>
      <p:bldP spid="20" grpId="0" animBg="1"/>
      <p:bldP spid="21" grpId="0"/>
      <p:bldP spid="22" grpId="0" animBg="1"/>
      <p:bldP spid="23" grpId="0"/>
      <p:bldP spid="25" grpId="0" animBg="1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ruta 14"/>
          <p:cNvSpPr txBox="1"/>
          <p:nvPr/>
        </p:nvSpPr>
        <p:spPr>
          <a:xfrm>
            <a:off x="3994974" y="4269"/>
            <a:ext cx="191528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i="1" dirty="0">
                <a:solidFill>
                  <a:srgbClr val="C00000"/>
                </a:solidFill>
                <a:latin typeface="+mj-lt"/>
                <a:cs typeface="Comic Sans MS"/>
              </a:rPr>
              <a:t>Lösningar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F77ED1E1-18B5-4F4F-A955-6C8E65C86999}"/>
              </a:ext>
            </a:extLst>
          </p:cNvPr>
          <p:cNvSpPr txBox="1"/>
          <p:nvPr/>
        </p:nvSpPr>
        <p:spPr>
          <a:xfrm>
            <a:off x="762474" y="754163"/>
            <a:ext cx="429875" cy="40011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1.</a:t>
            </a: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1631A6B8-BD30-D843-BFA0-B6759C29C338}"/>
              </a:ext>
            </a:extLst>
          </p:cNvPr>
          <p:cNvSpPr txBox="1"/>
          <p:nvPr/>
        </p:nvSpPr>
        <p:spPr>
          <a:xfrm>
            <a:off x="1516150" y="728197"/>
            <a:ext cx="717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A: 	Det kostar 1 600 kr oavsett antalet gånger man besöker gymmet. </a:t>
            </a:r>
          </a:p>
        </p:txBody>
      </p:sp>
      <p:sp>
        <p:nvSpPr>
          <p:cNvPr id="94" name="textruta 93">
            <a:extLst>
              <a:ext uri="{FF2B5EF4-FFF2-40B4-BE49-F238E27FC236}">
                <a16:creationId xmlns:a16="http://schemas.microsoft.com/office/drawing/2014/main" id="{15A398E3-C0AD-8441-A277-48CF5388DE51}"/>
              </a:ext>
            </a:extLst>
          </p:cNvPr>
          <p:cNvSpPr txBox="1"/>
          <p:nvPr/>
        </p:nvSpPr>
        <p:spPr>
          <a:xfrm>
            <a:off x="771428" y="2830810"/>
            <a:ext cx="429875" cy="40011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2.</a:t>
            </a:r>
          </a:p>
        </p:txBody>
      </p:sp>
      <p:sp>
        <p:nvSpPr>
          <p:cNvPr id="106" name="textruta 105">
            <a:extLst>
              <a:ext uri="{FF2B5EF4-FFF2-40B4-BE49-F238E27FC236}">
                <a16:creationId xmlns:a16="http://schemas.microsoft.com/office/drawing/2014/main" id="{CA98D598-7DB2-7D4B-8031-56E21667D31C}"/>
              </a:ext>
            </a:extLst>
          </p:cNvPr>
          <p:cNvSpPr txBox="1"/>
          <p:nvPr/>
        </p:nvSpPr>
        <p:spPr>
          <a:xfrm>
            <a:off x="771428" y="4263102"/>
            <a:ext cx="429875" cy="40011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3.</a:t>
            </a:r>
          </a:p>
        </p:txBody>
      </p:sp>
      <p:sp>
        <p:nvSpPr>
          <p:cNvPr id="113" name="textruta 112">
            <a:extLst>
              <a:ext uri="{FF2B5EF4-FFF2-40B4-BE49-F238E27FC236}">
                <a16:creationId xmlns:a16="http://schemas.microsoft.com/office/drawing/2014/main" id="{FDFB58D8-407C-EE42-AA54-5D58A579469A}"/>
              </a:ext>
            </a:extLst>
          </p:cNvPr>
          <p:cNvSpPr txBox="1"/>
          <p:nvPr/>
        </p:nvSpPr>
        <p:spPr>
          <a:xfrm>
            <a:off x="771428" y="5183640"/>
            <a:ext cx="429875" cy="40011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4.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3549E77D-EF61-7F41-9E13-D1A5D38BA036}"/>
              </a:ext>
            </a:extLst>
          </p:cNvPr>
          <p:cNvSpPr txBox="1"/>
          <p:nvPr/>
        </p:nvSpPr>
        <p:spPr>
          <a:xfrm>
            <a:off x="1516150" y="1052369"/>
            <a:ext cx="717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B:	 Det kostar 40 kr per gång.  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A5E61DA4-C5AC-4A46-89CB-60A554CF10BD}"/>
              </a:ext>
            </a:extLst>
          </p:cNvPr>
          <p:cNvSpPr txBox="1"/>
          <p:nvPr/>
        </p:nvSpPr>
        <p:spPr>
          <a:xfrm>
            <a:off x="1516150" y="1379531"/>
            <a:ext cx="717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C: 	Man betalar en fast kostnad på 400 kr och därefter 20 kr per gång.   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4B15FBF6-259B-4B48-89D6-41FF2D40BAF3}"/>
              </a:ext>
            </a:extLst>
          </p:cNvPr>
          <p:cNvSpPr txBox="1"/>
          <p:nvPr/>
        </p:nvSpPr>
        <p:spPr>
          <a:xfrm>
            <a:off x="1516150" y="1730389"/>
            <a:ext cx="7170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D: 	De första 20 gångerna kostar det 50 kr per gång. </a:t>
            </a:r>
          </a:p>
          <a:p>
            <a:r>
              <a:rPr lang="sv-SE" dirty="0"/>
              <a:t>	Därefter kostar det 	10 kr per gång.    </a:t>
            </a: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B7FA2094-821F-9F4D-9886-0596AFFDCCDB}"/>
              </a:ext>
            </a:extLst>
          </p:cNvPr>
          <p:cNvSpPr txBox="1"/>
          <p:nvPr/>
        </p:nvSpPr>
        <p:spPr>
          <a:xfrm>
            <a:off x="1544725" y="2772178"/>
            <a:ext cx="2838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10 ggr – </a:t>
            </a:r>
            <a:r>
              <a:rPr lang="sv-SE" dirty="0">
                <a:solidFill>
                  <a:srgbClr val="C00000"/>
                </a:solidFill>
              </a:rPr>
              <a:t>B bäst</a:t>
            </a:r>
            <a:r>
              <a:rPr lang="sv-SE" dirty="0"/>
              <a:t> (400 kr)   </a:t>
            </a:r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D982EFC9-1704-C14B-9CF7-CD0137C16B08}"/>
              </a:ext>
            </a:extLst>
          </p:cNvPr>
          <p:cNvSpPr txBox="1"/>
          <p:nvPr/>
        </p:nvSpPr>
        <p:spPr>
          <a:xfrm>
            <a:off x="1544725" y="3112754"/>
            <a:ext cx="2981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20 ggr – </a:t>
            </a:r>
            <a:r>
              <a:rPr lang="sv-SE" dirty="0">
                <a:solidFill>
                  <a:srgbClr val="C00000"/>
                </a:solidFill>
              </a:rPr>
              <a:t>B och C bäst </a:t>
            </a:r>
            <a:r>
              <a:rPr lang="sv-SE" dirty="0"/>
              <a:t>(800 kr) </a:t>
            </a: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EFD5FF1B-CC2A-2C45-BAD4-DD0A67151CED}"/>
              </a:ext>
            </a:extLst>
          </p:cNvPr>
          <p:cNvSpPr txBox="1"/>
          <p:nvPr/>
        </p:nvSpPr>
        <p:spPr>
          <a:xfrm>
            <a:off x="1544725" y="3487434"/>
            <a:ext cx="2838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30 ggr – </a:t>
            </a:r>
            <a:r>
              <a:rPr lang="sv-SE" dirty="0">
                <a:solidFill>
                  <a:srgbClr val="C00000"/>
                </a:solidFill>
              </a:rPr>
              <a:t>C bäst </a:t>
            </a:r>
            <a:r>
              <a:rPr lang="sv-SE" dirty="0"/>
              <a:t>(1 000 kr)  </a:t>
            </a: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F39F09A9-2FE4-004A-A077-F5F482CC8F15}"/>
              </a:ext>
            </a:extLst>
          </p:cNvPr>
          <p:cNvSpPr txBox="1"/>
          <p:nvPr/>
        </p:nvSpPr>
        <p:spPr>
          <a:xfrm>
            <a:off x="5269955" y="2720686"/>
            <a:ext cx="3271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40 ggr – </a:t>
            </a:r>
            <a:r>
              <a:rPr lang="sv-SE" dirty="0">
                <a:solidFill>
                  <a:srgbClr val="C00000"/>
                </a:solidFill>
              </a:rPr>
              <a:t>C och D bäst </a:t>
            </a:r>
            <a:r>
              <a:rPr lang="sv-SE" dirty="0"/>
              <a:t>(1 200 kr) </a:t>
            </a:r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1174BCED-B452-C94D-8D73-BDA59375FD48}"/>
              </a:ext>
            </a:extLst>
          </p:cNvPr>
          <p:cNvSpPr txBox="1"/>
          <p:nvPr/>
        </p:nvSpPr>
        <p:spPr>
          <a:xfrm>
            <a:off x="5269954" y="3123470"/>
            <a:ext cx="3271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50 ggr – </a:t>
            </a:r>
            <a:r>
              <a:rPr lang="sv-SE" dirty="0">
                <a:solidFill>
                  <a:srgbClr val="C00000"/>
                </a:solidFill>
              </a:rPr>
              <a:t>D bäst </a:t>
            </a:r>
            <a:r>
              <a:rPr lang="sv-SE" dirty="0"/>
              <a:t>(1 300 kr) </a:t>
            </a:r>
          </a:p>
        </p:txBody>
      </p:sp>
      <p:sp>
        <p:nvSpPr>
          <p:cNvPr id="30" name="textruta 29">
            <a:extLst>
              <a:ext uri="{FF2B5EF4-FFF2-40B4-BE49-F238E27FC236}">
                <a16:creationId xmlns:a16="http://schemas.microsoft.com/office/drawing/2014/main" id="{68A44415-FD95-8C4B-B84D-86BB239A8CE6}"/>
              </a:ext>
            </a:extLst>
          </p:cNvPr>
          <p:cNvSpPr txBox="1"/>
          <p:nvPr/>
        </p:nvSpPr>
        <p:spPr>
          <a:xfrm>
            <a:off x="5269953" y="3482086"/>
            <a:ext cx="3271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60 ggr – </a:t>
            </a:r>
            <a:r>
              <a:rPr lang="sv-SE" dirty="0">
                <a:solidFill>
                  <a:srgbClr val="C00000"/>
                </a:solidFill>
              </a:rPr>
              <a:t>D bäst </a:t>
            </a:r>
            <a:r>
              <a:rPr lang="sv-SE" dirty="0"/>
              <a:t>(1 400 kr) </a:t>
            </a:r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id="{DEBD273E-0CC2-B74E-8D45-C51A1C565194}"/>
              </a:ext>
            </a:extLst>
          </p:cNvPr>
          <p:cNvSpPr txBox="1"/>
          <p:nvPr/>
        </p:nvSpPr>
        <p:spPr>
          <a:xfrm>
            <a:off x="1524918" y="4263102"/>
            <a:ext cx="1581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A: 	 1 600 kr. </a:t>
            </a:r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95A23FCD-7DBC-BC47-A842-23064E5F839F}"/>
              </a:ext>
            </a:extLst>
          </p:cNvPr>
          <p:cNvSpPr txBox="1"/>
          <p:nvPr/>
        </p:nvSpPr>
        <p:spPr>
          <a:xfrm>
            <a:off x="3371849" y="4231447"/>
            <a:ext cx="1581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B:	 4 000 kr  </a:t>
            </a:r>
          </a:p>
        </p:txBody>
      </p:sp>
      <p:sp>
        <p:nvSpPr>
          <p:cNvPr id="33" name="textruta 32">
            <a:extLst>
              <a:ext uri="{FF2B5EF4-FFF2-40B4-BE49-F238E27FC236}">
                <a16:creationId xmlns:a16="http://schemas.microsoft.com/office/drawing/2014/main" id="{4098085B-F5BB-DF47-B920-11D83951FEBE}"/>
              </a:ext>
            </a:extLst>
          </p:cNvPr>
          <p:cNvSpPr txBox="1"/>
          <p:nvPr/>
        </p:nvSpPr>
        <p:spPr>
          <a:xfrm>
            <a:off x="5321332" y="4212875"/>
            <a:ext cx="1752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C: 	 2 400 kr   </a:t>
            </a:r>
          </a:p>
        </p:txBody>
      </p:sp>
      <p:sp>
        <p:nvSpPr>
          <p:cNvPr id="34" name="textruta 33">
            <a:extLst>
              <a:ext uri="{FF2B5EF4-FFF2-40B4-BE49-F238E27FC236}">
                <a16:creationId xmlns:a16="http://schemas.microsoft.com/office/drawing/2014/main" id="{BE5018AF-ABA7-8143-9A59-27D44E9C88F8}"/>
              </a:ext>
            </a:extLst>
          </p:cNvPr>
          <p:cNvSpPr txBox="1"/>
          <p:nvPr/>
        </p:nvSpPr>
        <p:spPr>
          <a:xfrm>
            <a:off x="7282818" y="4177062"/>
            <a:ext cx="1752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D: 	 1 800 kr    </a:t>
            </a:r>
          </a:p>
        </p:txBody>
      </p:sp>
      <p:sp>
        <p:nvSpPr>
          <p:cNvPr id="35" name="textruta 34">
            <a:extLst>
              <a:ext uri="{FF2B5EF4-FFF2-40B4-BE49-F238E27FC236}">
                <a16:creationId xmlns:a16="http://schemas.microsoft.com/office/drawing/2014/main" id="{C39A19DF-D55A-8147-A9FB-BBF067AFBC4F}"/>
              </a:ext>
            </a:extLst>
          </p:cNvPr>
          <p:cNvSpPr txBox="1"/>
          <p:nvPr/>
        </p:nvSpPr>
        <p:spPr>
          <a:xfrm>
            <a:off x="1516151" y="5126935"/>
            <a:ext cx="1581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B:	 </a:t>
            </a:r>
            <a:r>
              <a:rPr lang="sv-SE" i="1" dirty="0"/>
              <a:t>y </a:t>
            </a:r>
            <a:r>
              <a:rPr lang="sv-SE" dirty="0"/>
              <a:t>= 40</a:t>
            </a:r>
            <a:r>
              <a:rPr lang="sv-SE" i="1" dirty="0"/>
              <a:t>x </a:t>
            </a:r>
            <a:r>
              <a:rPr lang="sv-SE" dirty="0"/>
              <a:t>  </a:t>
            </a:r>
          </a:p>
        </p:txBody>
      </p:sp>
      <p:sp>
        <p:nvSpPr>
          <p:cNvPr id="36" name="textruta 35">
            <a:extLst>
              <a:ext uri="{FF2B5EF4-FFF2-40B4-BE49-F238E27FC236}">
                <a16:creationId xmlns:a16="http://schemas.microsoft.com/office/drawing/2014/main" id="{A767D9CD-CFED-384F-BC43-D935DE98B829}"/>
              </a:ext>
            </a:extLst>
          </p:cNvPr>
          <p:cNvSpPr txBox="1"/>
          <p:nvPr/>
        </p:nvSpPr>
        <p:spPr>
          <a:xfrm>
            <a:off x="1516150" y="5583750"/>
            <a:ext cx="1995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C:	 </a:t>
            </a:r>
            <a:r>
              <a:rPr lang="sv-SE" i="1" dirty="0"/>
              <a:t>y </a:t>
            </a:r>
            <a:r>
              <a:rPr lang="sv-SE" dirty="0"/>
              <a:t>= 20</a:t>
            </a:r>
            <a:r>
              <a:rPr lang="sv-SE" i="1" dirty="0"/>
              <a:t>x </a:t>
            </a:r>
            <a:r>
              <a:rPr lang="sv-SE" dirty="0"/>
              <a:t>+ 400</a:t>
            </a:r>
          </a:p>
          <a:p>
            <a:r>
              <a:rPr lang="sv-SE" dirty="0"/>
              <a:t> 	 </a:t>
            </a:r>
            <a:r>
              <a:rPr lang="sv-SE" i="1" dirty="0"/>
              <a:t>y </a:t>
            </a:r>
            <a:r>
              <a:rPr lang="sv-SE" dirty="0"/>
              <a:t>=  400 + 20</a:t>
            </a:r>
            <a:r>
              <a:rPr lang="sv-SE" i="1" dirty="0"/>
              <a:t>x </a:t>
            </a:r>
            <a:endParaRPr lang="sv-SE" dirty="0"/>
          </a:p>
        </p:txBody>
      </p:sp>
      <p:sp>
        <p:nvSpPr>
          <p:cNvPr id="37" name="textruta 36">
            <a:extLst>
              <a:ext uri="{FF2B5EF4-FFF2-40B4-BE49-F238E27FC236}">
                <a16:creationId xmlns:a16="http://schemas.microsoft.com/office/drawing/2014/main" id="{88260ABF-8B8B-4A41-A62C-4355421BB6BD}"/>
              </a:ext>
            </a:extLst>
          </p:cNvPr>
          <p:cNvSpPr txBox="1"/>
          <p:nvPr/>
        </p:nvSpPr>
        <p:spPr>
          <a:xfrm>
            <a:off x="5307669" y="5212081"/>
            <a:ext cx="429875" cy="40011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5.</a:t>
            </a:r>
          </a:p>
        </p:txBody>
      </p:sp>
      <p:sp>
        <p:nvSpPr>
          <p:cNvPr id="38" name="textruta 37">
            <a:extLst>
              <a:ext uri="{FF2B5EF4-FFF2-40B4-BE49-F238E27FC236}">
                <a16:creationId xmlns:a16="http://schemas.microsoft.com/office/drawing/2014/main" id="{2ED05BF4-AB54-7446-A018-C75F86E5DAEB}"/>
              </a:ext>
            </a:extLst>
          </p:cNvPr>
          <p:cNvSpPr txBox="1"/>
          <p:nvPr/>
        </p:nvSpPr>
        <p:spPr>
          <a:xfrm>
            <a:off x="5910257" y="5132081"/>
            <a:ext cx="2980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/>
              <a:t>y </a:t>
            </a:r>
            <a:r>
              <a:rPr lang="sv-SE" dirty="0"/>
              <a:t>= 50</a:t>
            </a:r>
            <a:r>
              <a:rPr lang="sv-SE" i="1" dirty="0"/>
              <a:t>x </a:t>
            </a:r>
            <a:r>
              <a:rPr lang="sv-SE" dirty="0"/>
              <a:t>för 0 – 20 besök </a:t>
            </a:r>
          </a:p>
        </p:txBody>
      </p:sp>
      <p:sp>
        <p:nvSpPr>
          <p:cNvPr id="39" name="textruta 38">
            <a:extLst>
              <a:ext uri="{FF2B5EF4-FFF2-40B4-BE49-F238E27FC236}">
                <a16:creationId xmlns:a16="http://schemas.microsoft.com/office/drawing/2014/main" id="{05C158F7-A7F4-7644-9652-AA9211771592}"/>
              </a:ext>
            </a:extLst>
          </p:cNvPr>
          <p:cNvSpPr txBox="1"/>
          <p:nvPr/>
        </p:nvSpPr>
        <p:spPr>
          <a:xfrm>
            <a:off x="5933445" y="5508434"/>
            <a:ext cx="2607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/>
              <a:t>y </a:t>
            </a:r>
            <a:r>
              <a:rPr lang="sv-SE" dirty="0"/>
              <a:t>= 10(</a:t>
            </a:r>
            <a:r>
              <a:rPr lang="sv-SE" i="1" dirty="0"/>
              <a:t>x </a:t>
            </a:r>
            <a:r>
              <a:rPr lang="sv-SE" dirty="0"/>
              <a:t>– 20) + 1 000 </a:t>
            </a:r>
          </a:p>
          <a:p>
            <a:r>
              <a:rPr lang="sv-SE" dirty="0"/>
              <a:t>	för fler än 20 besök </a:t>
            </a:r>
          </a:p>
        </p:txBody>
      </p:sp>
    </p:spTree>
    <p:extLst>
      <p:ext uri="{BB962C8B-B14F-4D97-AF65-F5344CB8AC3E}">
        <p14:creationId xmlns:p14="http://schemas.microsoft.com/office/powerpoint/2010/main" val="91733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/>
      <p:bldP spid="94" grpId="0" animBg="1"/>
      <p:bldP spid="106" grpId="0" animBg="1"/>
      <p:bldP spid="113" grpId="0" animBg="1"/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 animBg="1"/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/>
          <p:nvPr/>
        </p:nvSpPr>
        <p:spPr>
          <a:xfrm>
            <a:off x="2116772" y="275136"/>
            <a:ext cx="4910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Chalkboard"/>
              </a:rPr>
              <a:t>Värdera och redovisa – Vatten</a:t>
            </a:r>
          </a:p>
        </p:txBody>
      </p:sp>
      <p:sp>
        <p:nvSpPr>
          <p:cNvPr id="2" name="Rektangel 1"/>
          <p:cNvSpPr/>
          <p:nvPr/>
        </p:nvSpPr>
        <p:spPr>
          <a:xfrm>
            <a:off x="1276034" y="1101182"/>
            <a:ext cx="4910454" cy="1477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dirty="0"/>
              <a:t>Ungefär 70 % av jordens yta är täckt av vatten. Allt liv på jorden är beroende av vatten. </a:t>
            </a:r>
          </a:p>
          <a:p>
            <a:endParaRPr lang="sv-SE" dirty="0"/>
          </a:p>
          <a:p>
            <a:r>
              <a:rPr lang="sv-SE" dirty="0"/>
              <a:t>I de stora världshaven är salthalten 3,5 %, medan det i Östersjön bara är ungefär 0,5 % salt i vattnet. 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A6E414D-C897-5F4D-9FDC-A482EB0EC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927" y="4457701"/>
            <a:ext cx="4082143" cy="2286000"/>
          </a:xfrm>
          <a:prstGeom prst="ellipse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8A65C373-A9A2-E943-AD20-3A5101BB17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96" r="20169"/>
          <a:stretch/>
        </p:blipFill>
        <p:spPr>
          <a:xfrm>
            <a:off x="6400800" y="1128153"/>
            <a:ext cx="2471738" cy="1423386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9C41D3EA-3734-1644-BA2C-C6BE015F9719}"/>
              </a:ext>
            </a:extLst>
          </p:cNvPr>
          <p:cNvSpPr/>
          <p:nvPr/>
        </p:nvSpPr>
        <p:spPr>
          <a:xfrm>
            <a:off x="2116771" y="3471862"/>
            <a:ext cx="4910454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dirty="0"/>
              <a:t>Hur många procent lägre salthalt har Östersjön än de stora haven? Avrunda till hela procent.  </a:t>
            </a:r>
          </a:p>
        </p:txBody>
      </p:sp>
    </p:spTree>
    <p:extLst>
      <p:ext uri="{BB962C8B-B14F-4D97-AF65-F5344CB8AC3E}">
        <p14:creationId xmlns:p14="http://schemas.microsoft.com/office/powerpoint/2010/main" val="20257476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34297</TotalTime>
  <Words>817</Words>
  <Application>Microsoft Macintosh PowerPoint</Application>
  <PresentationFormat>Bildspel på skärmen (4:3)</PresentationFormat>
  <Paragraphs>158</Paragraphs>
  <Slides>10</Slides>
  <Notes>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Kristina Johnson Förvaltning 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Gemensamma Uppgifter (GU)</dc:title>
  <dc:creator>Kristina Johnson</dc:creator>
  <cp:lastModifiedBy>Kristina Johnson</cp:lastModifiedBy>
  <cp:revision>259</cp:revision>
  <dcterms:created xsi:type="dcterms:W3CDTF">2017-04-10T07:17:33Z</dcterms:created>
  <dcterms:modified xsi:type="dcterms:W3CDTF">2019-09-15T13:56:35Z</dcterms:modified>
</cp:coreProperties>
</file>