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328" r:id="rId3"/>
    <p:sldId id="330" r:id="rId4"/>
    <p:sldId id="331" r:id="rId5"/>
    <p:sldId id="329" r:id="rId6"/>
    <p:sldId id="315" r:id="rId7"/>
    <p:sldId id="332" r:id="rId8"/>
    <p:sldId id="320" r:id="rId9"/>
    <p:sldId id="333" r:id="rId10"/>
    <p:sldId id="276" r:id="rId11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 autoAdjust="0"/>
    <p:restoredTop sz="94694" autoAdjust="0"/>
  </p:normalViewPr>
  <p:slideViewPr>
    <p:cSldViewPr snapToGrid="0" snapToObjects="1">
      <p:cViewPr>
        <p:scale>
          <a:sx n="137" d="100"/>
          <a:sy n="137" d="100"/>
        </p:scale>
        <p:origin x="14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>
              <a:latin typeface="Calibri" charset="0"/>
            </a:endParaRPr>
          </a:p>
        </p:txBody>
      </p:sp>
      <p:sp>
        <p:nvSpPr>
          <p:cNvPr id="3072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DD07FDF-353A-5C46-846A-EA00DF2CF53E}" type="slidenum">
              <a:rPr lang="sv-SE" sz="1200"/>
              <a:pPr eaLnBrk="1" hangingPunct="1"/>
              <a:t>10</a:t>
            </a:fld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161106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5.tiff"/><Relationship Id="rId18" Type="http://schemas.microsoft.com/office/2007/relationships/hdphoto" Target="../media/hdphoto15.wdp"/><Relationship Id="rId3" Type="http://schemas.openxmlformats.org/officeDocument/2006/relationships/image" Target="../media/image2.png"/><Relationship Id="rId21" Type="http://schemas.microsoft.com/office/2007/relationships/hdphoto" Target="../media/hdphoto17.wdp"/><Relationship Id="rId7" Type="http://schemas.openxmlformats.org/officeDocument/2006/relationships/image" Target="../media/image14.png"/><Relationship Id="rId12" Type="http://schemas.microsoft.com/office/2007/relationships/hdphoto" Target="../media/hdphoto11.wdp"/><Relationship Id="rId17" Type="http://schemas.microsoft.com/office/2007/relationships/hdphoto" Target="../media/hdphoto14.wdp"/><Relationship Id="rId2" Type="http://schemas.openxmlformats.org/officeDocument/2006/relationships/image" Target="../media/image1.tiff"/><Relationship Id="rId16" Type="http://schemas.microsoft.com/office/2007/relationships/hdphoto" Target="../media/hdphoto13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microsoft.com/office/2007/relationships/hdphoto" Target="../media/hdphoto12.wdp"/><Relationship Id="rId10" Type="http://schemas.openxmlformats.org/officeDocument/2006/relationships/image" Target="../media/image6.png"/><Relationship Id="rId19" Type="http://schemas.microsoft.com/office/2007/relationships/hdphoto" Target="../media/hdphoto3.wdp"/><Relationship Id="rId4" Type="http://schemas.microsoft.com/office/2007/relationships/hdphoto" Target="../media/hdphoto6.wdp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1">
            <a:extLst>
              <a:ext uri="{FF2B5EF4-FFF2-40B4-BE49-F238E27FC236}">
                <a16:creationId xmlns:a16="http://schemas.microsoft.com/office/drawing/2014/main" id="{1982A8DE-519E-854E-BB31-153A46F4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95263"/>
            <a:ext cx="874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Z 1.1					     Tal och beräkningar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A53A86-092C-4347-836F-4F87598BDA27}"/>
              </a:ext>
            </a:extLst>
          </p:cNvPr>
          <p:cNvSpPr/>
          <p:nvPr/>
        </p:nvSpPr>
        <p:spPr>
          <a:xfrm>
            <a:off x="4037511" y="861115"/>
            <a:ext cx="145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  <a:latin typeface="+mn-lt"/>
              </a:rPr>
              <a:t>Naturliga tal </a:t>
            </a:r>
            <a:endParaRPr lang="sv-SE" b="1" dirty="0">
              <a:solidFill>
                <a:srgbClr val="9A0002"/>
              </a:solidFill>
              <a:effectLst/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D90ADE-0E85-5846-B092-BC1D1E2B63F4}"/>
              </a:ext>
            </a:extLst>
          </p:cNvPr>
          <p:cNvSpPr/>
          <p:nvPr/>
        </p:nvSpPr>
        <p:spPr>
          <a:xfrm>
            <a:off x="1350476" y="1262058"/>
            <a:ext cx="6195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De </a:t>
            </a:r>
            <a:r>
              <a:rPr lang="sv-SE" i="1" dirty="0">
                <a:latin typeface="+mn-lt"/>
              </a:rPr>
              <a:t>naturliga talen </a:t>
            </a:r>
            <a:r>
              <a:rPr lang="sv-SE" dirty="0">
                <a:latin typeface="+mn-lt"/>
              </a:rPr>
              <a:t>(</a:t>
            </a:r>
            <a:r>
              <a:rPr lang="sv-SE" b="1" dirty="0">
                <a:latin typeface="+mn-lt"/>
              </a:rPr>
              <a:t>N</a:t>
            </a:r>
            <a:r>
              <a:rPr lang="sv-SE" dirty="0">
                <a:latin typeface="+mn-lt"/>
              </a:rPr>
              <a:t>) består av talet </a:t>
            </a:r>
            <a:r>
              <a:rPr lang="sv-SE" dirty="0">
                <a:solidFill>
                  <a:srgbClr val="9A0002"/>
                </a:solidFill>
                <a:latin typeface="+mn-lt"/>
              </a:rPr>
              <a:t>0</a:t>
            </a:r>
            <a:r>
              <a:rPr lang="sv-SE" dirty="0">
                <a:latin typeface="+mn-lt"/>
              </a:rPr>
              <a:t> och </a:t>
            </a:r>
            <a:r>
              <a:rPr lang="sv-SE" dirty="0">
                <a:solidFill>
                  <a:srgbClr val="9A0002"/>
                </a:solidFill>
                <a:latin typeface="+mn-lt"/>
              </a:rPr>
              <a:t>de positiva heltalen</a:t>
            </a:r>
            <a:r>
              <a:rPr lang="sv-SE" dirty="0">
                <a:latin typeface="+mn-lt"/>
              </a:rPr>
              <a:t>. </a:t>
            </a:r>
            <a:endParaRPr lang="sv-SE" dirty="0">
              <a:effectLst/>
              <a:latin typeface="+mn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1594E7-28E2-B041-97E3-70EB82E81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842" y="1622184"/>
            <a:ext cx="2010957" cy="1424642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15B842DE-D159-D846-B136-1675E527D71C}"/>
              </a:ext>
            </a:extLst>
          </p:cNvPr>
          <p:cNvSpPr/>
          <p:nvPr/>
        </p:nvSpPr>
        <p:spPr>
          <a:xfrm>
            <a:off x="4411846" y="3255265"/>
            <a:ext cx="9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  <a:latin typeface="+mn-lt"/>
              </a:rPr>
              <a:t>Hela tal </a:t>
            </a:r>
            <a:endParaRPr lang="sv-SE" b="1" dirty="0">
              <a:solidFill>
                <a:srgbClr val="9A0002"/>
              </a:solidFill>
              <a:effectLst/>
              <a:latin typeface="+mn-lt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9960A0D-773D-1743-A717-DE7E341F35A3}"/>
              </a:ext>
            </a:extLst>
          </p:cNvPr>
          <p:cNvSpPr/>
          <p:nvPr/>
        </p:nvSpPr>
        <p:spPr>
          <a:xfrm>
            <a:off x="1250372" y="3614885"/>
            <a:ext cx="7033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de </a:t>
            </a:r>
            <a:r>
              <a:rPr lang="sv-SE" i="1" dirty="0"/>
              <a:t>hela talen </a:t>
            </a:r>
            <a:r>
              <a:rPr lang="sv-SE" dirty="0"/>
              <a:t>(</a:t>
            </a:r>
            <a:r>
              <a:rPr lang="sv-SE" b="1" dirty="0"/>
              <a:t>Z</a:t>
            </a:r>
            <a:r>
              <a:rPr lang="sv-SE" dirty="0"/>
              <a:t>) ingår de </a:t>
            </a:r>
            <a:r>
              <a:rPr lang="sv-SE" dirty="0">
                <a:solidFill>
                  <a:srgbClr val="9A0002"/>
                </a:solidFill>
              </a:rPr>
              <a:t>naturliga talen </a:t>
            </a:r>
            <a:r>
              <a:rPr lang="sv-SE" dirty="0"/>
              <a:t>och </a:t>
            </a:r>
            <a:r>
              <a:rPr lang="sv-SE" dirty="0">
                <a:solidFill>
                  <a:srgbClr val="9A0002"/>
                </a:solidFill>
              </a:rPr>
              <a:t>de negativa hela talen</a:t>
            </a:r>
            <a:r>
              <a:rPr lang="sv-SE" dirty="0"/>
              <a:t>.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B9D45FD-EB06-8E4F-8E5D-401F9FAC9A33}"/>
              </a:ext>
            </a:extLst>
          </p:cNvPr>
          <p:cNvSpPr/>
          <p:nvPr/>
        </p:nvSpPr>
        <p:spPr>
          <a:xfrm>
            <a:off x="1474237" y="2020354"/>
            <a:ext cx="6195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N </a:t>
            </a:r>
            <a:r>
              <a:rPr lang="sv-SE" dirty="0"/>
              <a:t>= [0, 1, 2, 3, …]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C771FDE2-F121-5C4A-83B1-F3DBFE82CFAF}"/>
              </a:ext>
            </a:extLst>
          </p:cNvPr>
          <p:cNvSpPr/>
          <p:nvPr/>
        </p:nvSpPr>
        <p:spPr>
          <a:xfrm>
            <a:off x="1541706" y="4312491"/>
            <a:ext cx="6195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Z </a:t>
            </a:r>
            <a:r>
              <a:rPr lang="sv-SE" dirty="0"/>
              <a:t>= […–3, –2, –1, 0, 1, 2, 3…] 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158FE1E-DEE4-B248-AF93-2FA1C778DE42}"/>
              </a:ext>
            </a:extLst>
          </p:cNvPr>
          <p:cNvGrpSpPr/>
          <p:nvPr/>
        </p:nvGrpSpPr>
        <p:grpSpPr>
          <a:xfrm>
            <a:off x="4862908" y="4656787"/>
            <a:ext cx="2299425" cy="1878310"/>
            <a:chOff x="4456974" y="3854670"/>
            <a:chExt cx="2299425" cy="1878310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09E1B664-96C2-434B-B9E9-A4D04DD17F75}"/>
                </a:ext>
              </a:extLst>
            </p:cNvPr>
            <p:cNvGrpSpPr/>
            <p:nvPr/>
          </p:nvGrpSpPr>
          <p:grpSpPr>
            <a:xfrm>
              <a:off x="4456974" y="3854670"/>
              <a:ext cx="2299425" cy="1878310"/>
              <a:chOff x="4456975" y="3828115"/>
              <a:chExt cx="2299425" cy="1878310"/>
            </a:xfrm>
          </p:grpSpPr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AF18BAC1-AF1F-AB4B-AA93-DF3398BDF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762" b="95730" l="0" r="98837">
                            <a14:foregroundMark x1="21512" y1="38434" x2="21512" y2="38434"/>
                            <a14:foregroundMark x1="44767" y1="97153" x2="44767" y2="97153"/>
                            <a14:foregroundMark x1="94186" y1="64413" x2="94186" y2="64413"/>
                            <a14:foregroundMark x1="89826" y1="8897" x2="89826" y2="8897"/>
                            <a14:foregroundMark x1="95058" y1="7117" x2="95058" y2="7117"/>
                            <a14:foregroundMark x1="1453" y1="58007" x2="1453" y2="58007"/>
                            <a14:foregroundMark x1="1453" y1="58007" x2="1744" y2="48043"/>
                            <a14:foregroundMark x1="872" y1="54093" x2="9012" y2="60854"/>
                            <a14:foregroundMark x1="9012" y1="61566" x2="9884" y2="49466"/>
                            <a14:foregroundMark x1="0" y1="60142" x2="0" y2="61566"/>
                            <a14:foregroundMark x1="0" y1="63701" x2="581" y2="62633"/>
                            <a14:foregroundMark x1="2907" y1="61922" x2="9302" y2="79715"/>
                            <a14:foregroundMark x1="5233" y1="48754" x2="5233" y2="48754"/>
                            <a14:foregroundMark x1="5233" y1="48754" x2="15116" y2="24911"/>
                            <a14:foregroundMark x1="15116" y1="24911" x2="58430" y2="8897"/>
                            <a14:foregroundMark x1="58430" y1="8897" x2="79942" y2="15658"/>
                            <a14:foregroundMark x1="79942" y1="15658" x2="94477" y2="35943"/>
                            <a14:foregroundMark x1="94477" y1="35943" x2="97965" y2="64769"/>
                            <a14:foregroundMark x1="97965" y1="64769" x2="86337" y2="87900"/>
                            <a14:foregroundMark x1="86337" y1="87900" x2="65407" y2="98221"/>
                            <a14:foregroundMark x1="65407" y1="98221" x2="85465" y2="85409"/>
                            <a14:foregroundMark x1="85465" y1="85409" x2="65407" y2="97153"/>
                            <a14:foregroundMark x1="65407" y1="97153" x2="43605" y2="99288"/>
                            <a14:foregroundMark x1="43605" y1="99288" x2="21221" y2="90391"/>
                            <a14:foregroundMark x1="21221" y1="90391" x2="7267" y2="68327"/>
                            <a14:foregroundMark x1="7267" y1="68327" x2="7558" y2="39858"/>
                            <a14:foregroundMark x1="7558" y1="39858" x2="22674" y2="18505"/>
                            <a14:foregroundMark x1="22674" y1="18505" x2="68605" y2="17082"/>
                            <a14:foregroundMark x1="73248" y1="19340" x2="89826" y2="27402"/>
                            <a14:foregroundMark x1="68605" y1="17082" x2="71633" y2="18554"/>
                            <a14:foregroundMark x1="89826" y1="27402" x2="98837" y2="48754"/>
                            <a14:foregroundMark x1="24419" y1="20641" x2="46512" y2="11032"/>
                            <a14:foregroundMark x1="46512" y1="11032" x2="57849" y2="10320"/>
                            <a14:foregroundMark x1="22674" y1="18861" x2="45930" y2="10676"/>
                            <a14:foregroundMark x1="45930" y1="10676" x2="21802" y2="9609"/>
                            <a14:foregroundMark x1="21802" y1="9609" x2="37500" y2="11388"/>
                            <a14:backgroundMark x1="29070" y1="43416" x2="47965" y2="26335"/>
                            <a14:backgroundMark x1="47965" y1="26335" x2="71221" y2="23488"/>
                            <a14:backgroundMark x1="71221" y1="23488" x2="48837" y2="26690"/>
                            <a14:backgroundMark x1="48837" y1="26690" x2="76744" y2="29181"/>
                            <a14:backgroundMark x1="76744" y1="29181" x2="89826" y2="50890"/>
                            <a14:backgroundMark x1="89826" y1="50890" x2="82849" y2="76868"/>
                            <a14:backgroundMark x1="82849" y1="76868" x2="70930" y2="84342"/>
                            <a14:backgroundMark x1="70640" y1="65836" x2="71512" y2="60854"/>
                            <a14:backgroundMark x1="68605" y1="63701" x2="70930" y2="59786"/>
                            <a14:backgroundMark x1="59593" y1="41281" x2="63372" y2="44128"/>
                            <a14:backgroundMark x1="42733" y1="54448" x2="45640" y2="52313"/>
                            <a14:backgroundMark x1="54942" y1="71174" x2="57849" y2="6654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456975" y="3828115"/>
                <a:ext cx="2299425" cy="1878310"/>
              </a:xfrm>
              <a:prstGeom prst="rect">
                <a:avLst/>
              </a:prstGeom>
            </p:spPr>
          </p:pic>
          <p:pic>
            <p:nvPicPr>
              <p:cNvPr id="43" name="Bildobjekt 42">
                <a:extLst>
                  <a:ext uri="{FF2B5EF4-FFF2-40B4-BE49-F238E27FC236}">
                    <a16:creationId xmlns:a16="http://schemas.microsoft.com/office/drawing/2014/main" id="{B92DE61F-45BC-0047-8629-85D66CCD07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1236" t="20307" r="14684" b="18623"/>
              <a:stretch/>
            </p:blipFill>
            <p:spPr>
              <a:xfrm>
                <a:off x="4798118" y="4621525"/>
                <a:ext cx="1825568" cy="561336"/>
              </a:xfrm>
              <a:prstGeom prst="rect">
                <a:avLst/>
              </a:prstGeom>
            </p:spPr>
          </p:pic>
          <p:pic>
            <p:nvPicPr>
              <p:cNvPr id="41" name="Bildobjekt 40">
                <a:extLst>
                  <a:ext uri="{FF2B5EF4-FFF2-40B4-BE49-F238E27FC236}">
                    <a16:creationId xmlns:a16="http://schemas.microsoft.com/office/drawing/2014/main" id="{F440ACE4-C30B-BA43-8AED-158C1DD6C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8715" t="13561" r="10744" b="7336"/>
              <a:stretch/>
            </p:blipFill>
            <p:spPr>
              <a:xfrm>
                <a:off x="5032244" y="4193163"/>
                <a:ext cx="1517479" cy="1050843"/>
              </a:xfrm>
              <a:prstGeom prst="ellipse">
                <a:avLst/>
              </a:prstGeom>
            </p:spPr>
          </p:pic>
        </p:grpSp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18D4FC2D-4FD1-CB43-ACAC-B7967455D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1236" t="20307" r="46696" b="56631"/>
            <a:stretch/>
          </p:blipFill>
          <p:spPr>
            <a:xfrm>
              <a:off x="5099739" y="5080635"/>
              <a:ext cx="1445495" cy="415440"/>
            </a:xfrm>
            <a:prstGeom prst="ellipse">
              <a:avLst/>
            </a:prstGeom>
          </p:spPr>
        </p:pic>
      </p:grp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D2DA9A9D-8B4F-2E41-AE6E-9F876E596E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152" y="4750747"/>
            <a:ext cx="2184400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8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ktangel 2"/>
          <p:cNvSpPr>
            <a:spLocks noChangeArrowheads="1"/>
          </p:cNvSpPr>
          <p:nvPr/>
        </p:nvSpPr>
        <p:spPr bwMode="auto">
          <a:xfrm>
            <a:off x="579471" y="3243995"/>
            <a:ext cx="8408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b="1" dirty="0"/>
              <a:t>Uttryck 						      Mellanled 						 Svar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568165" y="3836436"/>
            <a:ext cx="1116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  <a:r>
              <a:rPr lang="de-DE" baseline="30000" dirty="0"/>
              <a:t>2</a:t>
            </a:r>
            <a:r>
              <a:rPr lang="de-DE" dirty="0"/>
              <a:t> ∙ 10 + 3</a:t>
            </a:r>
            <a:endParaRPr lang="sv-SE" dirty="0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528546" y="4531159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 + 2</a:t>
            </a:r>
            <a:r>
              <a:rPr lang="de-DE" baseline="30000" dirty="0"/>
              <a:t>3</a:t>
            </a:r>
            <a:r>
              <a:rPr lang="de-DE" dirty="0"/>
              <a:t> / 4</a:t>
            </a:r>
            <a:endParaRPr lang="sv-SE" dirty="0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455183" y="5181941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(4 + 3)</a:t>
            </a:r>
            <a:r>
              <a:rPr lang="is-IS" baseline="30000" dirty="0"/>
              <a:t>2</a:t>
            </a:r>
            <a:r>
              <a:rPr lang="is-IS" dirty="0"/>
              <a:t> − 5</a:t>
            </a:r>
            <a:endParaRPr lang="sv-SE" dirty="0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3842203" y="3838943"/>
            <a:ext cx="1205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9 ∙ 10 + 3 =</a:t>
            </a:r>
            <a:endParaRPr lang="sv-SE" dirty="0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5133986" y="5181385"/>
            <a:ext cx="756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49 – 5</a:t>
            </a:r>
            <a:endParaRPr lang="sv-SE" dirty="0"/>
          </a:p>
        </p:txBody>
      </p:sp>
      <p:sp>
        <p:nvSpPr>
          <p:cNvPr id="24" name="Rektangel 23"/>
          <p:cNvSpPr>
            <a:spLocks noChangeArrowheads="1"/>
          </p:cNvSpPr>
          <p:nvPr/>
        </p:nvSpPr>
        <p:spPr bwMode="auto">
          <a:xfrm>
            <a:off x="7617788" y="3842842"/>
            <a:ext cx="471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93 </a:t>
            </a:r>
            <a:endParaRPr lang="sv-SE" dirty="0"/>
          </a:p>
        </p:txBody>
      </p:sp>
      <p:sp>
        <p:nvSpPr>
          <p:cNvPr id="25" name="Rektangel 24"/>
          <p:cNvSpPr>
            <a:spLocks noChangeArrowheads="1"/>
          </p:cNvSpPr>
          <p:nvPr/>
        </p:nvSpPr>
        <p:spPr bwMode="auto">
          <a:xfrm>
            <a:off x="7610551" y="4531159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  <a:endParaRPr lang="sv-SE" dirty="0"/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>
            <a:off x="7617788" y="5181385"/>
            <a:ext cx="471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44 </a:t>
            </a:r>
            <a:endParaRPr lang="sv-SE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3E8CE513-DBDE-F245-A7B6-A677A433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225" y="1159361"/>
            <a:ext cx="1083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 ∙ 5 ∙ 5  =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D823A8-8D39-294F-8B73-64DE80368201}"/>
              </a:ext>
            </a:extLst>
          </p:cNvPr>
          <p:cNvSpPr/>
          <p:nvPr/>
        </p:nvSpPr>
        <p:spPr>
          <a:xfrm>
            <a:off x="3861780" y="116456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  <a:r>
              <a:rPr lang="de-DE" baseline="30000" dirty="0"/>
              <a:t>3  </a:t>
            </a:r>
            <a:r>
              <a:rPr lang="de-DE" dirty="0"/>
              <a:t>=</a:t>
            </a:r>
            <a:endParaRPr lang="sv-SE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B4E096D-57C0-9141-9378-2D5D1F588D9B}"/>
              </a:ext>
            </a:extLst>
          </p:cNvPr>
          <p:cNvSpPr/>
          <p:nvPr/>
        </p:nvSpPr>
        <p:spPr>
          <a:xfrm>
            <a:off x="3316843" y="1511102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  <a:r>
              <a:rPr lang="de-DE" baseline="30000" dirty="0"/>
              <a:t>4   </a:t>
            </a:r>
            <a:r>
              <a:rPr lang="de-DE" dirty="0"/>
              <a:t>=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1B0E823-2F08-4742-9E21-84FBDDE813F6}"/>
              </a:ext>
            </a:extLst>
          </p:cNvPr>
          <p:cNvSpPr/>
          <p:nvPr/>
        </p:nvSpPr>
        <p:spPr>
          <a:xfrm>
            <a:off x="3883024" y="1519839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2 ∙ 2 ∙ 2 ∙ 2  = 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355613F-EF48-F642-8A4F-7108FB707D49}"/>
              </a:ext>
            </a:extLst>
          </p:cNvPr>
          <p:cNvSpPr/>
          <p:nvPr/>
        </p:nvSpPr>
        <p:spPr>
          <a:xfrm>
            <a:off x="4353749" y="117040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125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BD68F-B54A-A34F-BE16-570E539B1E3C}"/>
              </a:ext>
            </a:extLst>
          </p:cNvPr>
          <p:cNvSpPr/>
          <p:nvPr/>
        </p:nvSpPr>
        <p:spPr>
          <a:xfrm>
            <a:off x="5165239" y="150434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16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92890A6B-928C-4543-A7BD-3E9619D025AB}"/>
              </a:ext>
            </a:extLst>
          </p:cNvPr>
          <p:cNvSpPr/>
          <p:nvPr/>
        </p:nvSpPr>
        <p:spPr>
          <a:xfrm>
            <a:off x="3900776" y="1829738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0,1 ∙ 0,1 ∙ 0,1  = </a:t>
            </a:r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F528AE8-2019-C448-A75A-594F971EB3D3}"/>
              </a:ext>
            </a:extLst>
          </p:cNvPr>
          <p:cNvSpPr/>
          <p:nvPr/>
        </p:nvSpPr>
        <p:spPr>
          <a:xfrm>
            <a:off x="3178172" y="1846279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0,1</a:t>
            </a:r>
            <a:r>
              <a:rPr lang="de-DE" baseline="30000" dirty="0"/>
              <a:t>3</a:t>
            </a:r>
            <a:r>
              <a:rPr lang="de-DE" dirty="0"/>
              <a:t> = </a:t>
            </a:r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3444B39-3DF4-E640-81DB-7A32CD6746F7}"/>
              </a:ext>
            </a:extLst>
          </p:cNvPr>
          <p:cNvSpPr/>
          <p:nvPr/>
        </p:nvSpPr>
        <p:spPr>
          <a:xfrm>
            <a:off x="5394264" y="1819187"/>
            <a:ext cx="750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0,001</a:t>
            </a:r>
            <a:endParaRPr lang="sv-SE" dirty="0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26EFDF86-A20E-1943-BADF-8E01B689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991" y="3836436"/>
            <a:ext cx="80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9 0 + 3</a:t>
            </a:r>
            <a:endParaRPr lang="sv-SE" dirty="0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AFDE81A4-40D0-2D42-B91F-CF4A83802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975" y="4531159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 + 8 / 4 =</a:t>
            </a:r>
            <a:endParaRPr lang="sv-SE" dirty="0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2E39D083-12AF-564F-9BE2-07B200595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686" y="4531159"/>
            <a:ext cx="639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 + 2</a:t>
            </a:r>
            <a:endParaRPr lang="sv-SE" dirty="0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A2D8E9E-97A5-4B4C-BA25-8850F929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371" y="5188046"/>
            <a:ext cx="869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7</a:t>
            </a:r>
            <a:r>
              <a:rPr lang="de-DE" baseline="30000" dirty="0"/>
              <a:t>2 </a:t>
            </a:r>
            <a:r>
              <a:rPr lang="de-DE" dirty="0"/>
              <a:t>− 5 =</a:t>
            </a:r>
            <a:endParaRPr lang="sv-SE" dirty="0"/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FDB34C0F-64A5-7F47-BDE4-611FFA3BBF7A}"/>
              </a:ext>
            </a:extLst>
          </p:cNvPr>
          <p:cNvGrpSpPr/>
          <p:nvPr/>
        </p:nvGrpSpPr>
        <p:grpSpPr>
          <a:xfrm>
            <a:off x="561092" y="5709100"/>
            <a:ext cx="797013" cy="707648"/>
            <a:chOff x="3822298" y="1812421"/>
            <a:chExt cx="797013" cy="707648"/>
          </a:xfrm>
        </p:grpSpPr>
        <p:sp>
          <p:nvSpPr>
            <p:cNvPr id="83" name="textruta 82">
              <a:extLst>
                <a:ext uri="{FF2B5EF4-FFF2-40B4-BE49-F238E27FC236}">
                  <a16:creationId xmlns:a16="http://schemas.microsoft.com/office/drawing/2014/main" id="{843EE80A-7156-9C43-A76E-DD885E808F47}"/>
                </a:ext>
              </a:extLst>
            </p:cNvPr>
            <p:cNvSpPr txBox="1"/>
            <p:nvPr/>
          </p:nvSpPr>
          <p:spPr>
            <a:xfrm>
              <a:off x="3829371" y="1812421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2</a:t>
              </a:r>
              <a:r>
                <a:rPr lang="sv-SE" baseline="30000" dirty="0"/>
                <a:t>3</a:t>
              </a:r>
              <a:r>
                <a:rPr lang="sv-SE" dirty="0"/>
                <a:t> </a:t>
              </a:r>
              <a:r>
                <a:rPr lang="is-IS" dirty="0"/>
                <a:t>∙ </a:t>
              </a:r>
              <a:r>
                <a:rPr lang="sv-SE" dirty="0"/>
                <a:t>6</a:t>
              </a:r>
            </a:p>
          </p:txBody>
        </p: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A2DABA9D-114D-7C45-8695-97DDF0DF5103}"/>
                </a:ext>
              </a:extLst>
            </p:cNvPr>
            <p:cNvSpPr txBox="1"/>
            <p:nvPr/>
          </p:nvSpPr>
          <p:spPr>
            <a:xfrm>
              <a:off x="3822298" y="2150737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  <a:r>
                <a:rPr lang="sv-SE" baseline="30000" dirty="0"/>
                <a:t>4</a:t>
              </a:r>
              <a:r>
                <a:rPr lang="is-IS" dirty="0"/>
                <a:t> + </a:t>
              </a:r>
              <a:r>
                <a:rPr lang="sv-SE" dirty="0"/>
                <a:t>3</a:t>
              </a:r>
              <a:r>
                <a:rPr lang="sv-SE" baseline="30000" dirty="0"/>
                <a:t>2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9A3F6AC7-9D73-4847-9C3B-2FD53F36BA9D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 85">
            <a:extLst>
              <a:ext uri="{FF2B5EF4-FFF2-40B4-BE49-F238E27FC236}">
                <a16:creationId xmlns:a16="http://schemas.microsoft.com/office/drawing/2014/main" id="{B88BC6A1-B771-3F4D-B720-361BB5866B15}"/>
              </a:ext>
            </a:extLst>
          </p:cNvPr>
          <p:cNvGrpSpPr/>
          <p:nvPr/>
        </p:nvGrpSpPr>
        <p:grpSpPr>
          <a:xfrm>
            <a:off x="4265371" y="5709100"/>
            <a:ext cx="852464" cy="672815"/>
            <a:chOff x="6351339" y="2893429"/>
            <a:chExt cx="852464" cy="672815"/>
          </a:xfrm>
        </p:grpSpPr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9FAD7CDF-03C4-9A48-B021-1AB4A6ABD9A3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88" name="Grupp 87">
              <a:extLst>
                <a:ext uri="{FF2B5EF4-FFF2-40B4-BE49-F238E27FC236}">
                  <a16:creationId xmlns:a16="http://schemas.microsoft.com/office/drawing/2014/main" id="{667DF625-2771-4D4E-A88B-9D60DCD2466C}"/>
                </a:ext>
              </a:extLst>
            </p:cNvPr>
            <p:cNvGrpSpPr/>
            <p:nvPr/>
          </p:nvGrpSpPr>
          <p:grpSpPr>
            <a:xfrm>
              <a:off x="6351339" y="2893429"/>
              <a:ext cx="692818" cy="672815"/>
              <a:chOff x="3840677" y="1845346"/>
              <a:chExt cx="692818" cy="672815"/>
            </a:xfrm>
          </p:grpSpPr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A49F25CE-DE9A-4845-821A-D79709E5CD9A}"/>
                  </a:ext>
                </a:extLst>
              </p:cNvPr>
              <p:cNvSpPr txBox="1"/>
              <p:nvPr/>
            </p:nvSpPr>
            <p:spPr>
              <a:xfrm>
                <a:off x="3906618" y="1845346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8 </a:t>
                </a:r>
                <a:r>
                  <a:rPr lang="is-IS" dirty="0"/>
                  <a:t>∙ </a:t>
                </a:r>
                <a:r>
                  <a:rPr lang="sv-SE" dirty="0"/>
                  <a:t>6</a:t>
                </a:r>
              </a:p>
            </p:txBody>
          </p:sp>
          <p:sp>
            <p:nvSpPr>
              <p:cNvPr id="90" name="textruta 89">
                <a:extLst>
                  <a:ext uri="{FF2B5EF4-FFF2-40B4-BE49-F238E27FC236}">
                    <a16:creationId xmlns:a16="http://schemas.microsoft.com/office/drawing/2014/main" id="{502E9705-AB6E-954D-BD44-A1B907718644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</a:t>
                </a:r>
                <a:r>
                  <a:rPr lang="is-IS" dirty="0"/>
                  <a:t> + </a:t>
                </a:r>
                <a:r>
                  <a:rPr lang="sv-SE" dirty="0"/>
                  <a:t>9</a:t>
                </a:r>
              </a:p>
            </p:txBody>
          </p:sp>
          <p:cxnSp>
            <p:nvCxnSpPr>
              <p:cNvPr id="91" name="Rak 90">
                <a:extLst>
                  <a:ext uri="{FF2B5EF4-FFF2-40B4-BE49-F238E27FC236}">
                    <a16:creationId xmlns:a16="http://schemas.microsoft.com/office/drawing/2014/main" id="{B2D376A7-7B3B-3E40-9C2D-8468E2E58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2926A811-A1AC-A746-B101-C45862F20DED}"/>
              </a:ext>
            </a:extLst>
          </p:cNvPr>
          <p:cNvGrpSpPr/>
          <p:nvPr/>
        </p:nvGrpSpPr>
        <p:grpSpPr>
          <a:xfrm>
            <a:off x="5090204" y="5711008"/>
            <a:ext cx="561895" cy="670907"/>
            <a:chOff x="3874968" y="1845346"/>
            <a:chExt cx="561895" cy="670907"/>
          </a:xfrm>
        </p:grpSpPr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86FFB2C5-AF6F-284C-AB55-52258F21C345}"/>
                </a:ext>
              </a:extLst>
            </p:cNvPr>
            <p:cNvSpPr txBox="1"/>
            <p:nvPr/>
          </p:nvSpPr>
          <p:spPr>
            <a:xfrm>
              <a:off x="3906618" y="1845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48</a:t>
              </a:r>
            </a:p>
          </p:txBody>
        </p:sp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1BF23EDB-6E18-0746-9E75-B5C3EE261CA9}"/>
                </a:ext>
              </a:extLst>
            </p:cNvPr>
            <p:cNvSpPr txBox="1"/>
            <p:nvPr/>
          </p:nvSpPr>
          <p:spPr>
            <a:xfrm>
              <a:off x="3874968" y="2146921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 10</a:t>
              </a:r>
            </a:p>
          </p:txBody>
        </p:sp>
        <p:cxnSp>
          <p:nvCxnSpPr>
            <p:cNvPr id="97" name="Rak 96">
              <a:extLst>
                <a:ext uri="{FF2B5EF4-FFF2-40B4-BE49-F238E27FC236}">
                  <a16:creationId xmlns:a16="http://schemas.microsoft.com/office/drawing/2014/main" id="{61249DD4-8B64-F54B-BEB4-431282AA13CA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ktangel 97">
            <a:extLst>
              <a:ext uri="{FF2B5EF4-FFF2-40B4-BE49-F238E27FC236}">
                <a16:creationId xmlns:a16="http://schemas.microsoft.com/office/drawing/2014/main" id="{7183DA79-A2E8-B148-8048-1B4E62B0D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238" y="5827917"/>
            <a:ext cx="529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4,8 </a:t>
            </a:r>
            <a:endParaRPr lang="sv-SE" dirty="0"/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DC889C9F-1DE5-6946-A9DC-8590BD437247}"/>
              </a:ext>
            </a:extLst>
          </p:cNvPr>
          <p:cNvSpPr txBox="1"/>
          <p:nvPr/>
        </p:nvSpPr>
        <p:spPr>
          <a:xfrm>
            <a:off x="1313774" y="1135015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2712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8" grpId="0"/>
      <p:bldP spid="9" grpId="0"/>
      <p:bldP spid="10" grpId="0"/>
      <p:bldP spid="17" grpId="0"/>
      <p:bldP spid="19" grpId="0"/>
      <p:bldP spid="24" grpId="0"/>
      <p:bldP spid="25" grpId="0"/>
      <p:bldP spid="26" grpId="0"/>
      <p:bldP spid="27" grpId="0"/>
      <p:bldP spid="2" grpId="0"/>
      <p:bldP spid="28" grpId="0"/>
      <p:bldP spid="3" grpId="0"/>
      <p:bldP spid="12" grpId="0"/>
      <p:bldP spid="13" grpId="0"/>
      <p:bldP spid="29" grpId="0"/>
      <p:bldP spid="30" grpId="0"/>
      <p:bldP spid="31" grpId="0"/>
      <p:bldP spid="76" grpId="0"/>
      <p:bldP spid="77" grpId="0"/>
      <p:bldP spid="78" grpId="0"/>
      <p:bldP spid="79" grpId="0"/>
      <p:bldP spid="98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A53A86-092C-4347-836F-4F87598BDA27}"/>
              </a:ext>
            </a:extLst>
          </p:cNvPr>
          <p:cNvSpPr/>
          <p:nvPr/>
        </p:nvSpPr>
        <p:spPr>
          <a:xfrm>
            <a:off x="3765373" y="458024"/>
            <a:ext cx="15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Rationella tal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D90ADE-0E85-5846-B092-BC1D1E2B63F4}"/>
              </a:ext>
            </a:extLst>
          </p:cNvPr>
          <p:cNvSpPr/>
          <p:nvPr/>
        </p:nvSpPr>
        <p:spPr>
          <a:xfrm>
            <a:off x="1922584" y="921188"/>
            <a:ext cx="6361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</a:t>
            </a:r>
            <a:r>
              <a:rPr lang="sv-SE" i="1" dirty="0"/>
              <a:t>rationellt tal </a:t>
            </a:r>
            <a:r>
              <a:rPr lang="sv-SE" dirty="0"/>
              <a:t>(</a:t>
            </a:r>
            <a:r>
              <a:rPr lang="sv-SE" b="1" dirty="0"/>
              <a:t>Q</a:t>
            </a:r>
            <a:r>
              <a:rPr lang="sv-SE" dirty="0"/>
              <a:t>) är ett tal som kan skrivas som </a:t>
            </a:r>
            <a:r>
              <a:rPr lang="sv-SE" dirty="0">
                <a:solidFill>
                  <a:srgbClr val="9A0002"/>
                </a:solidFill>
              </a:rPr>
              <a:t>bråk med heltal i täljare och nämnare</a:t>
            </a:r>
            <a:r>
              <a:rPr lang="sv-SE" dirty="0"/>
              <a:t> – ett tal i </a:t>
            </a:r>
            <a:r>
              <a:rPr lang="sv-SE" i="1" dirty="0"/>
              <a:t>bråkform</a:t>
            </a:r>
            <a:r>
              <a:rPr lang="sv-SE" dirty="0">
                <a:latin typeface="+mn-lt"/>
              </a:rPr>
              <a:t>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7593DA0-79FD-0E44-A6E0-122C6B8E0B6E}"/>
              </a:ext>
            </a:extLst>
          </p:cNvPr>
          <p:cNvSpPr/>
          <p:nvPr/>
        </p:nvSpPr>
        <p:spPr>
          <a:xfrm>
            <a:off x="1965194" y="1672715"/>
            <a:ext cx="552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Q :</a:t>
            </a:r>
            <a:endParaRPr lang="sv-SE" dirty="0">
              <a:effectLst/>
              <a:latin typeface="+mn-lt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8634AD5-EB2D-5742-81A7-62B0C351DE95}"/>
              </a:ext>
            </a:extLst>
          </p:cNvPr>
          <p:cNvGrpSpPr/>
          <p:nvPr/>
        </p:nvGrpSpPr>
        <p:grpSpPr>
          <a:xfrm>
            <a:off x="2384291" y="1581174"/>
            <a:ext cx="1493734" cy="624010"/>
            <a:chOff x="2365493" y="1567519"/>
            <a:chExt cx="1493734" cy="624010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117AE22F-47BF-7444-896A-1CBB4F138223}"/>
                </a:ext>
              </a:extLst>
            </p:cNvPr>
            <p:cNvGrpSpPr/>
            <p:nvPr/>
          </p:nvGrpSpPr>
          <p:grpSpPr>
            <a:xfrm>
              <a:off x="2733633" y="1567519"/>
              <a:ext cx="1125594" cy="624010"/>
              <a:chOff x="2748071" y="1661351"/>
              <a:chExt cx="1125594" cy="624010"/>
            </a:xfrm>
          </p:grpSpPr>
          <p:grpSp>
            <p:nvGrpSpPr>
              <p:cNvPr id="18" name="Grupp 17">
                <a:extLst>
                  <a:ext uri="{FF2B5EF4-FFF2-40B4-BE49-F238E27FC236}">
                    <a16:creationId xmlns:a16="http://schemas.microsoft.com/office/drawing/2014/main" id="{B2CCA9DB-FEB6-E347-8318-875FAAE3C602}"/>
                  </a:ext>
                </a:extLst>
              </p:cNvPr>
              <p:cNvGrpSpPr/>
              <p:nvPr/>
            </p:nvGrpSpPr>
            <p:grpSpPr>
              <a:xfrm>
                <a:off x="2748071" y="1668334"/>
                <a:ext cx="308960" cy="617027"/>
                <a:chOff x="3899188" y="1892008"/>
                <a:chExt cx="308960" cy="617027"/>
              </a:xfrm>
            </p:grpSpPr>
            <p:sp>
              <p:nvSpPr>
                <p:cNvPr id="19" name="textruta 18">
                  <a:extLst>
                    <a:ext uri="{FF2B5EF4-FFF2-40B4-BE49-F238E27FC236}">
                      <a16:creationId xmlns:a16="http://schemas.microsoft.com/office/drawing/2014/main" id="{8A7E84D9-B603-5B42-94CA-2816B9104696}"/>
                    </a:ext>
                  </a:extLst>
                </p:cNvPr>
                <p:cNvSpPr txBox="1"/>
                <p:nvPr/>
              </p:nvSpPr>
              <p:spPr>
                <a:xfrm>
                  <a:off x="3899188" y="1892008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solidFill>
                        <a:srgbClr val="9A0002"/>
                      </a:solidFill>
                    </a:rPr>
                    <a:t>2</a:t>
                  </a:r>
                </a:p>
              </p:txBody>
            </p:sp>
            <p:sp>
              <p:nvSpPr>
                <p:cNvPr id="20" name="textruta 19">
                  <a:extLst>
                    <a:ext uri="{FF2B5EF4-FFF2-40B4-BE49-F238E27FC236}">
                      <a16:creationId xmlns:a16="http://schemas.microsoft.com/office/drawing/2014/main" id="{9A07D7E9-B379-C94A-A5F9-B7B30C8C19E3}"/>
                    </a:ext>
                  </a:extLst>
                </p:cNvPr>
                <p:cNvSpPr txBox="1"/>
                <p:nvPr/>
              </p:nvSpPr>
              <p:spPr>
                <a:xfrm>
                  <a:off x="3906462" y="213970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solidFill>
                        <a:srgbClr val="9A0002"/>
                      </a:solidFill>
                    </a:rPr>
                    <a:t>3</a:t>
                  </a:r>
                </a:p>
              </p:txBody>
            </p:sp>
            <p:cxnSp>
              <p:nvCxnSpPr>
                <p:cNvPr id="21" name="Rak 20">
                  <a:extLst>
                    <a:ext uri="{FF2B5EF4-FFF2-40B4-BE49-F238E27FC236}">
                      <a16:creationId xmlns:a16="http://schemas.microsoft.com/office/drawing/2014/main" id="{64D9F4FC-C54E-4445-9C35-1C3ABCA67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70368" y="2201742"/>
                  <a:ext cx="171058" cy="0"/>
                </a:xfrm>
                <a:prstGeom prst="line">
                  <a:avLst/>
                </a:prstGeom>
                <a:ln>
                  <a:solidFill>
                    <a:srgbClr val="9A0002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" name="Grupp 2">
                <a:extLst>
                  <a:ext uri="{FF2B5EF4-FFF2-40B4-BE49-F238E27FC236}">
                    <a16:creationId xmlns:a16="http://schemas.microsoft.com/office/drawing/2014/main" id="{1107E139-701B-7E4B-BC52-DCC046A69C33}"/>
                  </a:ext>
                </a:extLst>
              </p:cNvPr>
              <p:cNvGrpSpPr/>
              <p:nvPr/>
            </p:nvGrpSpPr>
            <p:grpSpPr>
              <a:xfrm>
                <a:off x="3432445" y="1661351"/>
                <a:ext cx="441220" cy="609488"/>
                <a:chOff x="5277424" y="1906606"/>
                <a:chExt cx="441220" cy="609488"/>
              </a:xfrm>
            </p:grpSpPr>
            <p:grpSp>
              <p:nvGrpSpPr>
                <p:cNvPr id="22" name="Grupp 21">
                  <a:extLst>
                    <a:ext uri="{FF2B5EF4-FFF2-40B4-BE49-F238E27FC236}">
                      <a16:creationId xmlns:a16="http://schemas.microsoft.com/office/drawing/2014/main" id="{1F799EB5-A21E-9A4F-86CE-A7BCA5724AB3}"/>
                    </a:ext>
                  </a:extLst>
                </p:cNvPr>
                <p:cNvGrpSpPr/>
                <p:nvPr/>
              </p:nvGrpSpPr>
              <p:grpSpPr>
                <a:xfrm>
                  <a:off x="5404575" y="1906606"/>
                  <a:ext cx="314069" cy="609488"/>
                  <a:chOff x="3899188" y="1892008"/>
                  <a:chExt cx="314069" cy="609488"/>
                </a:xfrm>
              </p:grpSpPr>
              <p:sp>
                <p:nvSpPr>
                  <p:cNvPr id="23" name="textruta 22">
                    <a:extLst>
                      <a:ext uri="{FF2B5EF4-FFF2-40B4-BE49-F238E27FC236}">
                        <a16:creationId xmlns:a16="http://schemas.microsoft.com/office/drawing/2014/main" id="{F506D37B-0A9C-054E-8B86-3A0F6D308544}"/>
                      </a:ext>
                    </a:extLst>
                  </p:cNvPr>
                  <p:cNvSpPr txBox="1"/>
                  <p:nvPr/>
                </p:nvSpPr>
                <p:spPr>
                  <a:xfrm>
                    <a:off x="3899188" y="1892008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rgbClr val="9A0002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24" name="textruta 23">
                    <a:extLst>
                      <a:ext uri="{FF2B5EF4-FFF2-40B4-BE49-F238E27FC236}">
                        <a16:creationId xmlns:a16="http://schemas.microsoft.com/office/drawing/2014/main" id="{A75EA1A3-0819-9E46-9A6C-2BD8C1B4004E}"/>
                      </a:ext>
                    </a:extLst>
                  </p:cNvPr>
                  <p:cNvSpPr txBox="1"/>
                  <p:nvPr/>
                </p:nvSpPr>
                <p:spPr>
                  <a:xfrm>
                    <a:off x="3911571" y="2132164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rgbClr val="9A0002"/>
                        </a:solidFill>
                      </a:rPr>
                      <a:t>9</a:t>
                    </a:r>
                  </a:p>
                </p:txBody>
              </p:sp>
              <p:cxnSp>
                <p:nvCxnSpPr>
                  <p:cNvPr id="25" name="Rak 24">
                    <a:extLst>
                      <a:ext uri="{FF2B5EF4-FFF2-40B4-BE49-F238E27FC236}">
                        <a16:creationId xmlns:a16="http://schemas.microsoft.com/office/drawing/2014/main" id="{7E7781F6-8CB8-7A45-81F9-7CF2C26022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70368" y="2201742"/>
                    <a:ext cx="171058" cy="0"/>
                  </a:xfrm>
                  <a:prstGeom prst="line">
                    <a:avLst/>
                  </a:prstGeom>
                  <a:ln w="9525" cmpd="sng">
                    <a:solidFill>
                      <a:srgbClr val="9A0002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" name="textruta 1">
                  <a:extLst>
                    <a:ext uri="{FF2B5EF4-FFF2-40B4-BE49-F238E27FC236}">
                      <a16:creationId xmlns:a16="http://schemas.microsoft.com/office/drawing/2014/main" id="{F5121F9C-2143-ED4E-8B4E-67B4801FD44E}"/>
                    </a:ext>
                  </a:extLst>
                </p:cNvPr>
                <p:cNvSpPr txBox="1"/>
                <p:nvPr/>
              </p:nvSpPr>
              <p:spPr>
                <a:xfrm>
                  <a:off x="5277424" y="2017585"/>
                  <a:ext cx="31805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solidFill>
                        <a:srgbClr val="9A0002"/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1A0308C8-4E71-AF42-A8A5-F6A660663087}"/>
                  </a:ext>
                </a:extLst>
              </p:cNvPr>
              <p:cNvSpPr txBox="1"/>
              <p:nvPr/>
            </p:nvSpPr>
            <p:spPr>
              <a:xfrm>
                <a:off x="2992353" y="1761988"/>
                <a:ext cx="6599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och </a:t>
                </a:r>
              </a:p>
            </p:txBody>
          </p:sp>
        </p:grp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2C7DD2A0-9BE2-2C43-B053-B4C0118004E7}"/>
                </a:ext>
              </a:extLst>
            </p:cNvPr>
            <p:cNvSpPr txBox="1"/>
            <p:nvPr/>
          </p:nvSpPr>
          <p:spPr>
            <a:xfrm>
              <a:off x="2365493" y="1567519"/>
              <a:ext cx="4291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 </a:t>
              </a: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A9F49BE3-0188-7042-AE10-E3B1D613F0CA}"/>
              </a:ext>
            </a:extLst>
          </p:cNvPr>
          <p:cNvGrpSpPr/>
          <p:nvPr/>
        </p:nvGrpSpPr>
        <p:grpSpPr>
          <a:xfrm>
            <a:off x="2400895" y="2062685"/>
            <a:ext cx="1549857" cy="685573"/>
            <a:chOff x="2400895" y="2062685"/>
            <a:chExt cx="1549857" cy="685573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E881AE57-9AAA-4744-BCC4-B6F7E104DD9B}"/>
                </a:ext>
              </a:extLst>
            </p:cNvPr>
            <p:cNvSpPr txBox="1"/>
            <p:nvPr/>
          </p:nvSpPr>
          <p:spPr>
            <a:xfrm>
              <a:off x="2400895" y="2062685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 </a:t>
              </a:r>
            </a:p>
          </p:txBody>
        </p:sp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4D29C798-3E09-5E4B-873E-D2A3FE716367}"/>
                </a:ext>
              </a:extLst>
            </p:cNvPr>
            <p:cNvGrpSpPr/>
            <p:nvPr/>
          </p:nvGrpSpPr>
          <p:grpSpPr>
            <a:xfrm>
              <a:off x="2752431" y="2115779"/>
              <a:ext cx="1198321" cy="632479"/>
              <a:chOff x="2725436" y="2100931"/>
              <a:chExt cx="1198321" cy="632479"/>
            </a:xfrm>
          </p:grpSpPr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ACE58CB5-141D-4841-B36C-48E1430DA25C}"/>
                  </a:ext>
                </a:extLst>
              </p:cNvPr>
              <p:cNvSpPr txBox="1"/>
              <p:nvPr/>
            </p:nvSpPr>
            <p:spPr>
              <a:xfrm>
                <a:off x="2725436" y="2211910"/>
                <a:ext cx="81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17 % =</a:t>
                </a:r>
              </a:p>
            </p:txBody>
          </p:sp>
          <p:grpSp>
            <p:nvGrpSpPr>
              <p:cNvPr id="36" name="Grupp 35">
                <a:extLst>
                  <a:ext uri="{FF2B5EF4-FFF2-40B4-BE49-F238E27FC236}">
                    <a16:creationId xmlns:a16="http://schemas.microsoft.com/office/drawing/2014/main" id="{C1941131-3872-584A-ADF6-6800E5707C0F}"/>
                  </a:ext>
                </a:extLst>
              </p:cNvPr>
              <p:cNvGrpSpPr/>
              <p:nvPr/>
            </p:nvGrpSpPr>
            <p:grpSpPr>
              <a:xfrm>
                <a:off x="3388033" y="2100931"/>
                <a:ext cx="535724" cy="632479"/>
                <a:chOff x="3869488" y="1841470"/>
                <a:chExt cx="535724" cy="632479"/>
              </a:xfrm>
            </p:grpSpPr>
            <p:sp>
              <p:nvSpPr>
                <p:cNvPr id="41" name="textruta 40">
                  <a:extLst>
                    <a:ext uri="{FF2B5EF4-FFF2-40B4-BE49-F238E27FC236}">
                      <a16:creationId xmlns:a16="http://schemas.microsoft.com/office/drawing/2014/main" id="{96B128CF-4C18-0246-BE2A-18E71031240E}"/>
                    </a:ext>
                  </a:extLst>
                </p:cNvPr>
                <p:cNvSpPr txBox="1"/>
                <p:nvPr/>
              </p:nvSpPr>
              <p:spPr>
                <a:xfrm>
                  <a:off x="3940776" y="1841470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solidFill>
                        <a:srgbClr val="9A0002"/>
                      </a:solidFill>
                    </a:rPr>
                    <a:t>17</a:t>
                  </a:r>
                </a:p>
              </p:txBody>
            </p:sp>
            <p:sp>
              <p:nvSpPr>
                <p:cNvPr id="42" name="textruta 41">
                  <a:extLst>
                    <a:ext uri="{FF2B5EF4-FFF2-40B4-BE49-F238E27FC236}">
                      <a16:creationId xmlns:a16="http://schemas.microsoft.com/office/drawing/2014/main" id="{C77F71F9-44E6-7F4E-A4C0-F43EBC07AD78}"/>
                    </a:ext>
                  </a:extLst>
                </p:cNvPr>
                <p:cNvSpPr txBox="1"/>
                <p:nvPr/>
              </p:nvSpPr>
              <p:spPr>
                <a:xfrm>
                  <a:off x="3869488" y="2104617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solidFill>
                        <a:srgbClr val="9A0002"/>
                      </a:solidFill>
                    </a:rPr>
                    <a:t>100</a:t>
                  </a:r>
                </a:p>
              </p:txBody>
            </p:sp>
            <p:cxnSp>
              <p:nvCxnSpPr>
                <p:cNvPr id="43" name="Rak 42">
                  <a:extLst>
                    <a:ext uri="{FF2B5EF4-FFF2-40B4-BE49-F238E27FC236}">
                      <a16:creationId xmlns:a16="http://schemas.microsoft.com/office/drawing/2014/main" id="{A5EF1574-D72C-2745-8408-DD18D8349F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05850" y="2148829"/>
                  <a:ext cx="263001" cy="0"/>
                </a:xfrm>
                <a:prstGeom prst="line">
                  <a:avLst/>
                </a:prstGeom>
                <a:ln w="9525" cmpd="sng">
                  <a:solidFill>
                    <a:srgbClr val="9A000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7801A366-9BCD-8E48-B192-E5FC4FC34B7D}"/>
              </a:ext>
            </a:extLst>
          </p:cNvPr>
          <p:cNvGrpSpPr/>
          <p:nvPr/>
        </p:nvGrpSpPr>
        <p:grpSpPr>
          <a:xfrm>
            <a:off x="2283875" y="2656283"/>
            <a:ext cx="1407673" cy="651970"/>
            <a:chOff x="2283875" y="2656283"/>
            <a:chExt cx="1407673" cy="651970"/>
          </a:xfrm>
        </p:grpSpPr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B4C9C808-7F94-B745-BD5F-072A12D10917}"/>
                </a:ext>
              </a:extLst>
            </p:cNvPr>
            <p:cNvSpPr txBox="1"/>
            <p:nvPr/>
          </p:nvSpPr>
          <p:spPr>
            <a:xfrm>
              <a:off x="2283875" y="2656283"/>
              <a:ext cx="5357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 </a:t>
              </a:r>
            </a:p>
          </p:txBody>
        </p:sp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24BA17D4-7C97-D248-A39E-93E40016F09D}"/>
                </a:ext>
              </a:extLst>
            </p:cNvPr>
            <p:cNvGrpSpPr/>
            <p:nvPr/>
          </p:nvGrpSpPr>
          <p:grpSpPr>
            <a:xfrm>
              <a:off x="2731549" y="2687970"/>
              <a:ext cx="959999" cy="620283"/>
              <a:chOff x="2572582" y="2116758"/>
              <a:chExt cx="959999" cy="620283"/>
            </a:xfrm>
          </p:grpSpPr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007DF95A-EE84-F34B-BF35-8313C1C55D7E}"/>
                  </a:ext>
                </a:extLst>
              </p:cNvPr>
              <p:cNvSpPr txBox="1"/>
              <p:nvPr/>
            </p:nvSpPr>
            <p:spPr>
              <a:xfrm>
                <a:off x="2572582" y="2209419"/>
                <a:ext cx="672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0,4 =</a:t>
                </a:r>
              </a:p>
            </p:txBody>
          </p:sp>
          <p:grpSp>
            <p:nvGrpSpPr>
              <p:cNvPr id="47" name="Grupp 46">
                <a:extLst>
                  <a:ext uri="{FF2B5EF4-FFF2-40B4-BE49-F238E27FC236}">
                    <a16:creationId xmlns:a16="http://schemas.microsoft.com/office/drawing/2014/main" id="{3E946895-B39B-104C-99C2-089EB60A1329}"/>
                  </a:ext>
                </a:extLst>
              </p:cNvPr>
              <p:cNvGrpSpPr/>
              <p:nvPr/>
            </p:nvGrpSpPr>
            <p:grpSpPr>
              <a:xfrm>
                <a:off x="3113877" y="2116758"/>
                <a:ext cx="418704" cy="620283"/>
                <a:chOff x="3595332" y="1857297"/>
                <a:chExt cx="418704" cy="620283"/>
              </a:xfrm>
            </p:grpSpPr>
            <p:sp>
              <p:nvSpPr>
                <p:cNvPr id="48" name="textruta 47">
                  <a:extLst>
                    <a:ext uri="{FF2B5EF4-FFF2-40B4-BE49-F238E27FC236}">
                      <a16:creationId xmlns:a16="http://schemas.microsoft.com/office/drawing/2014/main" id="{08CAB562-59B0-0C4A-9FBD-AF69C8E0A29C}"/>
                    </a:ext>
                  </a:extLst>
                </p:cNvPr>
                <p:cNvSpPr txBox="1"/>
                <p:nvPr/>
              </p:nvSpPr>
              <p:spPr>
                <a:xfrm>
                  <a:off x="3653841" y="185729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solidFill>
                        <a:srgbClr val="9A0002"/>
                      </a:solidFill>
                    </a:rPr>
                    <a:t>4</a:t>
                  </a:r>
                </a:p>
              </p:txBody>
            </p:sp>
            <p:sp>
              <p:nvSpPr>
                <p:cNvPr id="49" name="textruta 48">
                  <a:extLst>
                    <a:ext uri="{FF2B5EF4-FFF2-40B4-BE49-F238E27FC236}">
                      <a16:creationId xmlns:a16="http://schemas.microsoft.com/office/drawing/2014/main" id="{734B8280-9C4A-8E4F-AEE2-85B5AB997B99}"/>
                    </a:ext>
                  </a:extLst>
                </p:cNvPr>
                <p:cNvSpPr txBox="1"/>
                <p:nvPr/>
              </p:nvSpPr>
              <p:spPr>
                <a:xfrm>
                  <a:off x="3595332" y="210824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solidFill>
                        <a:srgbClr val="9A0002"/>
                      </a:solidFill>
                    </a:rPr>
                    <a:t>10</a:t>
                  </a:r>
                </a:p>
              </p:txBody>
            </p:sp>
            <p:cxnSp>
              <p:nvCxnSpPr>
                <p:cNvPr id="50" name="Rak 49">
                  <a:extLst>
                    <a:ext uri="{FF2B5EF4-FFF2-40B4-BE49-F238E27FC236}">
                      <a16:creationId xmlns:a16="http://schemas.microsoft.com/office/drawing/2014/main" id="{300AF7FB-C890-104F-9EB7-82A7DA9465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89044" y="2154001"/>
                  <a:ext cx="217168" cy="0"/>
                </a:xfrm>
                <a:prstGeom prst="line">
                  <a:avLst/>
                </a:prstGeom>
                <a:ln w="9525" cmpd="sng">
                  <a:solidFill>
                    <a:srgbClr val="9A000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D04A992D-A43C-A644-B858-90484E60DCA3}"/>
              </a:ext>
            </a:extLst>
          </p:cNvPr>
          <p:cNvGrpSpPr/>
          <p:nvPr/>
        </p:nvGrpSpPr>
        <p:grpSpPr>
          <a:xfrm>
            <a:off x="2384291" y="3243351"/>
            <a:ext cx="2492225" cy="609520"/>
            <a:chOff x="2384291" y="3243351"/>
            <a:chExt cx="2492225" cy="609520"/>
          </a:xfrm>
        </p:grpSpPr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6F919F27-88C0-A641-8B98-75757579D20B}"/>
                </a:ext>
              </a:extLst>
            </p:cNvPr>
            <p:cNvGrpSpPr/>
            <p:nvPr/>
          </p:nvGrpSpPr>
          <p:grpSpPr>
            <a:xfrm>
              <a:off x="2384291" y="3243351"/>
              <a:ext cx="1094761" cy="605303"/>
              <a:chOff x="2371459" y="2691484"/>
              <a:chExt cx="1094761" cy="605303"/>
            </a:xfrm>
          </p:grpSpPr>
          <p:sp>
            <p:nvSpPr>
              <p:cNvPr id="52" name="textruta 51">
                <a:extLst>
                  <a:ext uri="{FF2B5EF4-FFF2-40B4-BE49-F238E27FC236}">
                    <a16:creationId xmlns:a16="http://schemas.microsoft.com/office/drawing/2014/main" id="{9EC87723-7BE9-E641-AE58-191B4A87058F}"/>
                  </a:ext>
                </a:extLst>
              </p:cNvPr>
              <p:cNvSpPr txBox="1"/>
              <p:nvPr/>
            </p:nvSpPr>
            <p:spPr>
              <a:xfrm>
                <a:off x="2371459" y="2705071"/>
                <a:ext cx="4481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 </a:t>
                </a:r>
              </a:p>
            </p:txBody>
          </p: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72C3A6B7-7661-D24E-9CD3-BE179FCDE645}"/>
                  </a:ext>
                </a:extLst>
              </p:cNvPr>
              <p:cNvGrpSpPr/>
              <p:nvPr/>
            </p:nvGrpSpPr>
            <p:grpSpPr>
              <a:xfrm>
                <a:off x="2731549" y="2691484"/>
                <a:ext cx="734671" cy="605303"/>
                <a:chOff x="2572582" y="2120272"/>
                <a:chExt cx="734671" cy="605303"/>
              </a:xfrm>
            </p:grpSpPr>
            <p:sp>
              <p:nvSpPr>
                <p:cNvPr id="54" name="textruta 53">
                  <a:extLst>
                    <a:ext uri="{FF2B5EF4-FFF2-40B4-BE49-F238E27FC236}">
                      <a16:creationId xmlns:a16="http://schemas.microsoft.com/office/drawing/2014/main" id="{C765DC71-FFE5-4244-A8DA-AD8E39F7520E}"/>
                    </a:ext>
                  </a:extLst>
                </p:cNvPr>
                <p:cNvSpPr txBox="1"/>
                <p:nvPr/>
              </p:nvSpPr>
              <p:spPr>
                <a:xfrm>
                  <a:off x="2572582" y="2209419"/>
                  <a:ext cx="6725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3 =</a:t>
                  </a:r>
                </a:p>
              </p:txBody>
            </p:sp>
            <p:grpSp>
              <p:nvGrpSpPr>
                <p:cNvPr id="55" name="Grupp 54">
                  <a:extLst>
                    <a:ext uri="{FF2B5EF4-FFF2-40B4-BE49-F238E27FC236}">
                      <a16:creationId xmlns:a16="http://schemas.microsoft.com/office/drawing/2014/main" id="{EE7CE958-7D3A-F849-992B-D83DF2782582}"/>
                    </a:ext>
                  </a:extLst>
                </p:cNvPr>
                <p:cNvGrpSpPr/>
                <p:nvPr/>
              </p:nvGrpSpPr>
              <p:grpSpPr>
                <a:xfrm>
                  <a:off x="2952669" y="2120272"/>
                  <a:ext cx="354584" cy="605303"/>
                  <a:chOff x="3434124" y="1860811"/>
                  <a:chExt cx="354584" cy="605303"/>
                </a:xfrm>
              </p:grpSpPr>
              <p:sp>
                <p:nvSpPr>
                  <p:cNvPr id="56" name="textruta 55">
                    <a:extLst>
                      <a:ext uri="{FF2B5EF4-FFF2-40B4-BE49-F238E27FC236}">
                        <a16:creationId xmlns:a16="http://schemas.microsoft.com/office/drawing/2014/main" id="{B5B6048E-B5E9-9A46-88F7-1C3ADC4F9690}"/>
                      </a:ext>
                    </a:extLst>
                  </p:cNvPr>
                  <p:cNvSpPr txBox="1"/>
                  <p:nvPr/>
                </p:nvSpPr>
                <p:spPr>
                  <a:xfrm>
                    <a:off x="3486423" y="186081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rgbClr val="9A000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57" name="textruta 56">
                    <a:extLst>
                      <a:ext uri="{FF2B5EF4-FFF2-40B4-BE49-F238E27FC236}">
                        <a16:creationId xmlns:a16="http://schemas.microsoft.com/office/drawing/2014/main" id="{BC8F8E67-130B-5F43-B0D5-0A04DFCC6DEB}"/>
                      </a:ext>
                    </a:extLst>
                  </p:cNvPr>
                  <p:cNvSpPr txBox="1"/>
                  <p:nvPr/>
                </p:nvSpPr>
                <p:spPr>
                  <a:xfrm>
                    <a:off x="3434124" y="2096782"/>
                    <a:ext cx="3545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rgbClr val="9A0002"/>
                        </a:solidFill>
                      </a:rPr>
                      <a:t> 1</a:t>
                    </a:r>
                  </a:p>
                </p:txBody>
              </p:sp>
              <p:cxnSp>
                <p:nvCxnSpPr>
                  <p:cNvPr id="58" name="Rak 57">
                    <a:extLst>
                      <a:ext uri="{FF2B5EF4-FFF2-40B4-BE49-F238E27FC236}">
                        <a16:creationId xmlns:a16="http://schemas.microsoft.com/office/drawing/2014/main" id="{60F6A12D-DCA4-E840-B715-F31FBDFC56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21626" y="2157515"/>
                    <a:ext cx="217168" cy="0"/>
                  </a:xfrm>
                  <a:prstGeom prst="line">
                    <a:avLst/>
                  </a:prstGeom>
                  <a:ln w="9525" cmpd="sng">
                    <a:solidFill>
                      <a:srgbClr val="9A0002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CCE07DE8-AF24-4A47-A53A-9FC5A4E5C4BF}"/>
                </a:ext>
              </a:extLst>
            </p:cNvPr>
            <p:cNvSpPr txBox="1"/>
            <p:nvPr/>
          </p:nvSpPr>
          <p:spPr>
            <a:xfrm>
              <a:off x="3452154" y="3326432"/>
              <a:ext cx="659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och </a:t>
              </a:r>
            </a:p>
          </p:txBody>
        </p:sp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F1023151-1EE3-634A-857F-ABEA4195814E}"/>
                </a:ext>
              </a:extLst>
            </p:cNvPr>
            <p:cNvSpPr txBox="1"/>
            <p:nvPr/>
          </p:nvSpPr>
          <p:spPr>
            <a:xfrm>
              <a:off x="3888906" y="3341830"/>
              <a:ext cx="6253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- 5 =</a:t>
              </a:r>
            </a:p>
          </p:txBody>
        </p:sp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A2CA0C41-605F-C441-8055-9A43B5020AAF}"/>
                </a:ext>
              </a:extLst>
            </p:cNvPr>
            <p:cNvSpPr txBox="1"/>
            <p:nvPr/>
          </p:nvSpPr>
          <p:spPr>
            <a:xfrm>
              <a:off x="4572757" y="32433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9A0002"/>
                  </a:solidFill>
                </a:rPr>
                <a:t>5</a:t>
              </a: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7885E490-CE94-D64A-BA4F-BBE25D6998D2}"/>
                </a:ext>
              </a:extLst>
            </p:cNvPr>
            <p:cNvSpPr txBox="1"/>
            <p:nvPr/>
          </p:nvSpPr>
          <p:spPr>
            <a:xfrm>
              <a:off x="4521932" y="3483539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9A0002"/>
                  </a:solidFill>
                </a:rPr>
                <a:t> 1</a:t>
              </a:r>
            </a:p>
          </p:txBody>
        </p:sp>
        <p:cxnSp>
          <p:nvCxnSpPr>
            <p:cNvPr id="63" name="Rak 62">
              <a:extLst>
                <a:ext uri="{FF2B5EF4-FFF2-40B4-BE49-F238E27FC236}">
                  <a16:creationId xmlns:a16="http://schemas.microsoft.com/office/drawing/2014/main" id="{6696B0E8-E514-4F40-AB97-DCD5EB9111AA}"/>
                </a:ext>
              </a:extLst>
            </p:cNvPr>
            <p:cNvCxnSpPr>
              <a:cxnSpLocks/>
            </p:cNvCxnSpPr>
            <p:nvPr/>
          </p:nvCxnSpPr>
          <p:spPr>
            <a:xfrm>
              <a:off x="4607960" y="3540055"/>
              <a:ext cx="217168" cy="0"/>
            </a:xfrm>
            <a:prstGeom prst="line">
              <a:avLst/>
            </a:prstGeom>
            <a:ln w="9525" cmpd="sng">
              <a:solidFill>
                <a:srgbClr val="9A00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13E5D40D-1541-9C47-AA72-37C3F0530FDB}"/>
                </a:ext>
              </a:extLst>
            </p:cNvPr>
            <p:cNvSpPr txBox="1"/>
            <p:nvPr/>
          </p:nvSpPr>
          <p:spPr>
            <a:xfrm>
              <a:off x="4405230" y="3340209"/>
              <a:ext cx="3180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9A0002"/>
                  </a:solidFill>
                </a:rPr>
                <a:t>-</a:t>
              </a:r>
            </a:p>
          </p:txBody>
        </p:sp>
      </p:grpSp>
      <p:pic>
        <p:nvPicPr>
          <p:cNvPr id="65" name="Bildobjekt 64">
            <a:extLst>
              <a:ext uri="{FF2B5EF4-FFF2-40B4-BE49-F238E27FC236}">
                <a16:creationId xmlns:a16="http://schemas.microsoft.com/office/drawing/2014/main" id="{CE16C4F5-4D32-9C49-ACFB-8C84B7477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" t="-1" b="1611"/>
          <a:stretch/>
        </p:blipFill>
        <p:spPr>
          <a:xfrm>
            <a:off x="1094694" y="4201717"/>
            <a:ext cx="3017384" cy="2306917"/>
          </a:xfrm>
          <a:prstGeom prst="rect">
            <a:avLst/>
          </a:prstGeom>
        </p:spPr>
      </p:pic>
      <p:grpSp>
        <p:nvGrpSpPr>
          <p:cNvPr id="68" name="Grupp 67">
            <a:extLst>
              <a:ext uri="{FF2B5EF4-FFF2-40B4-BE49-F238E27FC236}">
                <a16:creationId xmlns:a16="http://schemas.microsoft.com/office/drawing/2014/main" id="{FEA9894C-6A65-8A4B-B39A-ACAA718182D7}"/>
              </a:ext>
            </a:extLst>
          </p:cNvPr>
          <p:cNvGrpSpPr/>
          <p:nvPr/>
        </p:nvGrpSpPr>
        <p:grpSpPr>
          <a:xfrm>
            <a:off x="4717281" y="4201717"/>
            <a:ext cx="3132149" cy="2389213"/>
            <a:chOff x="5285263" y="2159759"/>
            <a:chExt cx="3132149" cy="2389213"/>
          </a:xfrm>
        </p:grpSpPr>
        <p:pic>
          <p:nvPicPr>
            <p:cNvPr id="66" name="Bildobjekt 65">
              <a:extLst>
                <a:ext uri="{FF2B5EF4-FFF2-40B4-BE49-F238E27FC236}">
                  <a16:creationId xmlns:a16="http://schemas.microsoft.com/office/drawing/2014/main" id="{E51DC117-FFB9-894D-BB70-01B4B2DBA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87" b="94700" l="0" r="97978">
                          <a14:foregroundMark x1="8356" y1="69788" x2="6604" y2="49470"/>
                          <a14:foregroundMark x1="6604" y1="49470" x2="9030" y2="36042"/>
                          <a14:foregroundMark x1="404" y1="44700" x2="9434" y2="54770"/>
                          <a14:foregroundMark x1="7008" y1="56184" x2="1078" y2="46996"/>
                          <a14:foregroundMark x1="1213" y1="48587" x2="7951" y2="54770"/>
                          <a14:foregroundMark x1="5930" y1="61307" x2="8625" y2="70318"/>
                          <a14:foregroundMark x1="28302" y1="11131" x2="50270" y2="9187"/>
                          <a14:foregroundMark x1="50270" y1="9187" x2="80054" y2="9541"/>
                          <a14:foregroundMark x1="71294" y1="8657" x2="54987" y2="2827"/>
                          <a14:foregroundMark x1="54987" y1="2827" x2="38949" y2="3887"/>
                          <a14:foregroundMark x1="38949" y1="3887" x2="71024" y2="5477"/>
                          <a14:foregroundMark x1="25067" y1="91343" x2="68464" y2="95053"/>
                          <a14:foregroundMark x1="90162" y1="76678" x2="98248" y2="59894"/>
                          <a14:foregroundMark x1="98248" y1="59894" x2="98113" y2="39046"/>
                          <a14:foregroundMark x1="98113" y1="39046" x2="90162" y2="24735"/>
                          <a14:foregroundMark x1="809" y1="50000" x2="4313" y2="55300"/>
                          <a14:foregroundMark x1="4313" y1="55124" x2="674" y2="53887"/>
                          <a14:foregroundMark x1="674" y1="53710" x2="5391" y2="55300"/>
                          <a14:foregroundMark x1="404" y1="45230" x2="9838" y2="45583"/>
                          <a14:foregroundMark x1="6469" y1="43286" x2="0" y2="43640"/>
                          <a14:foregroundMark x1="135" y1="54240" x2="0" y2="56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85263" y="2159759"/>
              <a:ext cx="3132149" cy="2389213"/>
            </a:xfrm>
            <a:prstGeom prst="rect">
              <a:avLst/>
            </a:prstGeom>
          </p:spPr>
        </p:pic>
        <p:pic>
          <p:nvPicPr>
            <p:cNvPr id="67" name="Bildobjekt 66">
              <a:extLst>
                <a:ext uri="{FF2B5EF4-FFF2-40B4-BE49-F238E27FC236}">
                  <a16:creationId xmlns:a16="http://schemas.microsoft.com/office/drawing/2014/main" id="{8B946E87-2471-5D4A-AA68-B87A24CE7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1236" t="20307" r="46696" b="56631"/>
            <a:stretch/>
          </p:blipFill>
          <p:spPr>
            <a:xfrm rot="2327718">
              <a:off x="7570695" y="3820103"/>
              <a:ext cx="483124" cy="244854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5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A53A86-092C-4347-836F-4F87598BDA27}"/>
              </a:ext>
            </a:extLst>
          </p:cNvPr>
          <p:cNvSpPr/>
          <p:nvPr/>
        </p:nvSpPr>
        <p:spPr>
          <a:xfrm>
            <a:off x="3292228" y="459088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Ändlig decimalutveckling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D90ADE-0E85-5846-B092-BC1D1E2B63F4}"/>
              </a:ext>
            </a:extLst>
          </p:cNvPr>
          <p:cNvSpPr/>
          <p:nvPr/>
        </p:nvSpPr>
        <p:spPr>
          <a:xfrm>
            <a:off x="2629713" y="846158"/>
            <a:ext cx="4830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Alla rationella tal kan skrivas i decimalform genom att </a:t>
            </a:r>
            <a:r>
              <a:rPr lang="sv-SE" i="1" dirty="0"/>
              <a:t>täljaren </a:t>
            </a:r>
            <a:r>
              <a:rPr lang="sv-SE" dirty="0"/>
              <a:t>divideras med </a:t>
            </a:r>
            <a:r>
              <a:rPr lang="sv-SE" i="1" dirty="0"/>
              <a:t>nämnaren</a:t>
            </a:r>
            <a:r>
              <a:rPr lang="sv-SE" dirty="0"/>
              <a:t>. </a:t>
            </a:r>
            <a:r>
              <a:rPr lang="sv-SE" dirty="0">
                <a:latin typeface="+mn-lt"/>
              </a:rPr>
              <a:t>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9960A0D-773D-1743-A717-DE7E341F35A3}"/>
              </a:ext>
            </a:extLst>
          </p:cNvPr>
          <p:cNvSpPr/>
          <p:nvPr/>
        </p:nvSpPr>
        <p:spPr>
          <a:xfrm>
            <a:off x="1841480" y="1539242"/>
            <a:ext cx="6546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Vissa rationella tal har en </a:t>
            </a:r>
            <a:r>
              <a:rPr lang="sv-SE" i="1" dirty="0"/>
              <a:t>ändlig decimalutveckling</a:t>
            </a:r>
            <a:r>
              <a:rPr lang="sv-SE" dirty="0"/>
              <a:t>. Om man  </a:t>
            </a:r>
          </a:p>
          <a:p>
            <a:r>
              <a:rPr lang="sv-SE" dirty="0"/>
              <a:t>skriver dem i decimalform så blir det ett </a:t>
            </a:r>
            <a:r>
              <a:rPr lang="sv-SE" dirty="0">
                <a:solidFill>
                  <a:srgbClr val="9A0002"/>
                </a:solidFill>
              </a:rPr>
              <a:t>begränsat antal decimaler</a:t>
            </a:r>
            <a:r>
              <a:rPr lang="sv-SE" dirty="0"/>
              <a:t>. 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C771FDE2-F121-5C4A-83B1-F3DBFE82CFAF}"/>
              </a:ext>
            </a:extLst>
          </p:cNvPr>
          <p:cNvSpPr/>
          <p:nvPr/>
        </p:nvSpPr>
        <p:spPr>
          <a:xfrm>
            <a:off x="2967652" y="2372264"/>
            <a:ext cx="477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Ex: </a:t>
            </a:r>
            <a:r>
              <a:rPr lang="sv-SE" dirty="0"/>
              <a:t>  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AC7D41BE-0F60-114C-90E5-870E3D2C25D4}"/>
              </a:ext>
            </a:extLst>
          </p:cNvPr>
          <p:cNvGrpSpPr/>
          <p:nvPr/>
        </p:nvGrpSpPr>
        <p:grpSpPr>
          <a:xfrm>
            <a:off x="3593570" y="2272985"/>
            <a:ext cx="471872" cy="596000"/>
            <a:chOff x="3505052" y="2109185"/>
            <a:chExt cx="471872" cy="596000"/>
          </a:xfrm>
        </p:grpSpPr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036B1EC2-48C6-344C-B404-DECCDA5FC5AF}"/>
                </a:ext>
              </a:extLst>
            </p:cNvPr>
            <p:cNvSpPr txBox="1"/>
            <p:nvPr/>
          </p:nvSpPr>
          <p:spPr>
            <a:xfrm>
              <a:off x="3713923" y="2208464"/>
              <a:ext cx="26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79D6A3DB-DDE9-7149-9BC3-F129A4E2E8CD}"/>
                </a:ext>
              </a:extLst>
            </p:cNvPr>
            <p:cNvGrpSpPr/>
            <p:nvPr/>
          </p:nvGrpSpPr>
          <p:grpSpPr>
            <a:xfrm>
              <a:off x="3505052" y="2109185"/>
              <a:ext cx="321029" cy="596000"/>
              <a:chOff x="3986507" y="1849724"/>
              <a:chExt cx="321029" cy="596000"/>
            </a:xfrm>
          </p:grpSpPr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7878EDE2-8011-FE43-B0CE-846C3AA1B19F}"/>
                  </a:ext>
                </a:extLst>
              </p:cNvPr>
              <p:cNvSpPr txBox="1"/>
              <p:nvPr/>
            </p:nvSpPr>
            <p:spPr>
              <a:xfrm>
                <a:off x="4005850" y="184972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C91F43FF-A399-004A-B160-5DA875AB3CF0}"/>
                  </a:ext>
                </a:extLst>
              </p:cNvPr>
              <p:cNvSpPr txBox="1"/>
              <p:nvPr/>
            </p:nvSpPr>
            <p:spPr>
              <a:xfrm>
                <a:off x="3986507" y="207639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24" name="Rak 23">
                <a:extLst>
                  <a:ext uri="{FF2B5EF4-FFF2-40B4-BE49-F238E27FC236}">
                    <a16:creationId xmlns:a16="http://schemas.microsoft.com/office/drawing/2014/main" id="{6A152D21-53BB-D54B-BC86-DDE9E95898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7718" y="2148829"/>
                <a:ext cx="15084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21388907-60E8-5441-9C5C-5B1F4CDB0588}"/>
              </a:ext>
            </a:extLst>
          </p:cNvPr>
          <p:cNvSpPr/>
          <p:nvPr/>
        </p:nvSpPr>
        <p:spPr>
          <a:xfrm>
            <a:off x="3986875" y="2372264"/>
            <a:ext cx="59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0,75 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E17217FC-C034-2746-BF51-F7D6CCF45ABC}"/>
              </a:ext>
            </a:extLst>
          </p:cNvPr>
          <p:cNvGrpSpPr/>
          <p:nvPr/>
        </p:nvGrpSpPr>
        <p:grpSpPr>
          <a:xfrm>
            <a:off x="4995754" y="2272985"/>
            <a:ext cx="581154" cy="607110"/>
            <a:chOff x="3441954" y="2109185"/>
            <a:chExt cx="581154" cy="607110"/>
          </a:xfrm>
        </p:grpSpPr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DE253205-3DD9-8E40-9E06-DBE6A2190845}"/>
                </a:ext>
              </a:extLst>
            </p:cNvPr>
            <p:cNvSpPr txBox="1"/>
            <p:nvPr/>
          </p:nvSpPr>
          <p:spPr>
            <a:xfrm>
              <a:off x="3760107" y="2208464"/>
              <a:ext cx="26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F3247EE8-11F9-7541-A881-0270F73F2367}"/>
                </a:ext>
              </a:extLst>
            </p:cNvPr>
            <p:cNvGrpSpPr/>
            <p:nvPr/>
          </p:nvGrpSpPr>
          <p:grpSpPr>
            <a:xfrm>
              <a:off x="3441954" y="2109185"/>
              <a:ext cx="423293" cy="607110"/>
              <a:chOff x="3923409" y="1849724"/>
              <a:chExt cx="423293" cy="607110"/>
            </a:xfrm>
          </p:grpSpPr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80C7CE80-46EE-DB42-8195-F42A02F56D7B}"/>
                  </a:ext>
                </a:extLst>
              </p:cNvPr>
              <p:cNvSpPr txBox="1"/>
              <p:nvPr/>
            </p:nvSpPr>
            <p:spPr>
              <a:xfrm>
                <a:off x="3923409" y="184972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47</a:t>
                </a:r>
              </a:p>
            </p:txBody>
          </p:sp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1CC0912E-9C26-3E4A-9E8F-A541012CC74C}"/>
                  </a:ext>
                </a:extLst>
              </p:cNvPr>
              <p:cNvSpPr txBox="1"/>
              <p:nvPr/>
            </p:nvSpPr>
            <p:spPr>
              <a:xfrm>
                <a:off x="3927998" y="2087502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32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286DC979-D0BD-7E4A-B8F4-3056E67CDD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1865" y="2155049"/>
                <a:ext cx="261792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15F75B4F-D2BF-A049-BAA3-CD2ED27380BF}"/>
              </a:ext>
            </a:extLst>
          </p:cNvPr>
          <p:cNvSpPr/>
          <p:nvPr/>
        </p:nvSpPr>
        <p:spPr>
          <a:xfrm>
            <a:off x="5523292" y="2372264"/>
            <a:ext cx="1457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1,468 75 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80014C0-D972-D843-9A4B-DA9FE918688C}"/>
              </a:ext>
            </a:extLst>
          </p:cNvPr>
          <p:cNvSpPr/>
          <p:nvPr/>
        </p:nvSpPr>
        <p:spPr>
          <a:xfrm>
            <a:off x="3155972" y="3137640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Oändlig decimalutveckling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4578EB0E-11DC-5040-B5F3-00B8C577E92D}"/>
              </a:ext>
            </a:extLst>
          </p:cNvPr>
          <p:cNvSpPr/>
          <p:nvPr/>
        </p:nvSpPr>
        <p:spPr>
          <a:xfrm>
            <a:off x="2243564" y="3604820"/>
            <a:ext cx="4656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dividerar täljaren med nämnaren hos vissa rationella tal, tar decimalerna aldrig slut. </a:t>
            </a:r>
            <a:r>
              <a:rPr lang="sv-SE" dirty="0">
                <a:latin typeface="+mn-lt"/>
              </a:rPr>
              <a:t>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35AAD95-19A8-3545-BB47-D5649CFA71B4}"/>
              </a:ext>
            </a:extLst>
          </p:cNvPr>
          <p:cNvSpPr/>
          <p:nvPr/>
        </p:nvSpPr>
        <p:spPr>
          <a:xfrm>
            <a:off x="1722569" y="4319527"/>
            <a:ext cx="6546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ser att samma decimaler kommer tillbaka med </a:t>
            </a:r>
          </a:p>
          <a:p>
            <a:r>
              <a:rPr lang="sv-SE" dirty="0"/>
              <a:t>regelbundenhet i </a:t>
            </a:r>
            <a:r>
              <a:rPr lang="sv-SE" i="1" dirty="0"/>
              <a:t>perioder</a:t>
            </a:r>
            <a:r>
              <a:rPr lang="sv-SE" dirty="0"/>
              <a:t> har kvoten </a:t>
            </a:r>
            <a:r>
              <a:rPr lang="sv-SE" i="1" dirty="0">
                <a:solidFill>
                  <a:srgbClr val="9A0002"/>
                </a:solidFill>
              </a:rPr>
              <a:t>periodisk decimalutveckling</a:t>
            </a:r>
            <a:r>
              <a:rPr lang="sv-SE" dirty="0"/>
              <a:t>.</a:t>
            </a:r>
            <a:r>
              <a:rPr lang="sv-SE" dirty="0">
                <a:solidFill>
                  <a:srgbClr val="9A0002"/>
                </a:solidFill>
              </a:rPr>
              <a:t>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F977BACE-03AB-2D40-9205-0D832E28F64D}"/>
              </a:ext>
            </a:extLst>
          </p:cNvPr>
          <p:cNvGrpSpPr/>
          <p:nvPr/>
        </p:nvGrpSpPr>
        <p:grpSpPr>
          <a:xfrm>
            <a:off x="3214587" y="5081621"/>
            <a:ext cx="3310591" cy="1668160"/>
            <a:chOff x="2718688" y="5201510"/>
            <a:chExt cx="2994093" cy="1406650"/>
          </a:xfrm>
        </p:grpSpPr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DC580F74-C056-944D-913A-949253D96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8688" y="5201510"/>
              <a:ext cx="2994093" cy="1406650"/>
            </a:xfrm>
            <a:prstGeom prst="rect">
              <a:avLst/>
            </a:prstGeom>
          </p:spPr>
        </p:pic>
        <p:pic>
          <p:nvPicPr>
            <p:cNvPr id="43" name="Bildobjekt 42">
              <a:extLst>
                <a:ext uri="{FF2B5EF4-FFF2-40B4-BE49-F238E27FC236}">
                  <a16:creationId xmlns:a16="http://schemas.microsoft.com/office/drawing/2014/main" id="{ED3D0BFB-8D8A-AD46-B2E4-F6651D8C7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4388" y="6058089"/>
              <a:ext cx="795397" cy="511509"/>
            </a:xfrm>
            <a:prstGeom prst="rect">
              <a:avLst/>
            </a:prstGeom>
          </p:spPr>
        </p:pic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76DE9B03-EA67-C344-918C-BC573794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4389" y="5508020"/>
              <a:ext cx="795397" cy="511509"/>
            </a:xfrm>
            <a:prstGeom prst="rect">
              <a:avLst/>
            </a:prstGeom>
          </p:spPr>
        </p:pic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FF656F40-890E-4346-A2EC-DDC22461C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0604" y="6058090"/>
              <a:ext cx="1701236" cy="511509"/>
            </a:xfrm>
            <a:prstGeom prst="rect">
              <a:avLst/>
            </a:prstGeom>
          </p:spPr>
        </p:pic>
        <p:pic>
          <p:nvPicPr>
            <p:cNvPr id="46" name="Bildobjekt 45">
              <a:extLst>
                <a:ext uri="{FF2B5EF4-FFF2-40B4-BE49-F238E27FC236}">
                  <a16:creationId xmlns:a16="http://schemas.microsoft.com/office/drawing/2014/main" id="{A5D03CD5-C3A3-3F45-93F5-864CF5D57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0604" y="5508020"/>
              <a:ext cx="1627569" cy="511509"/>
            </a:xfrm>
            <a:prstGeom prst="rect">
              <a:avLst/>
            </a:prstGeom>
          </p:spPr>
        </p:pic>
      </p:grp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8CFE0B3E-F696-4346-B432-8D65F1162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570" y="5544885"/>
            <a:ext cx="1296403" cy="444222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FEDC86BE-D9D8-2044-8401-9B6F1A21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407" y="5583599"/>
            <a:ext cx="177765" cy="284423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97F917B6-92A9-1F4E-82F8-03202CFE8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225" y="6165827"/>
            <a:ext cx="1810537" cy="460864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F8D2ABCA-74BF-0D46-8B8E-E00CE21A39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736" y="6271871"/>
            <a:ext cx="289108" cy="2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8" grpId="0"/>
      <p:bldP spid="40" grpId="0"/>
      <p:bldP spid="2" grpId="0"/>
      <p:bldP spid="34" grpId="0"/>
      <p:bldP spid="36" grpId="0"/>
      <p:bldP spid="37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A53A86-092C-4347-836F-4F87598BDA27}"/>
              </a:ext>
            </a:extLst>
          </p:cNvPr>
          <p:cNvSpPr/>
          <p:nvPr/>
        </p:nvSpPr>
        <p:spPr>
          <a:xfrm>
            <a:off x="3488268" y="502803"/>
            <a:ext cx="161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Irrationella tal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D90ADE-0E85-5846-B092-BC1D1E2B63F4}"/>
              </a:ext>
            </a:extLst>
          </p:cNvPr>
          <p:cNvSpPr/>
          <p:nvPr/>
        </p:nvSpPr>
        <p:spPr>
          <a:xfrm>
            <a:off x="1492362" y="946922"/>
            <a:ext cx="6361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finns tal som </a:t>
            </a:r>
            <a:r>
              <a:rPr lang="sv-SE" b="1" dirty="0">
                <a:solidFill>
                  <a:srgbClr val="9A0002"/>
                </a:solidFill>
              </a:rPr>
              <a:t>inte</a:t>
            </a:r>
            <a:r>
              <a:rPr lang="sv-SE" dirty="0"/>
              <a:t> kan skrivas som kvoten av två heltal. </a:t>
            </a:r>
            <a:r>
              <a:rPr lang="sv-SE" dirty="0">
                <a:latin typeface="+mn-lt"/>
              </a:rPr>
              <a:t>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9960A0D-773D-1743-A717-DE7E341F35A3}"/>
              </a:ext>
            </a:extLst>
          </p:cNvPr>
          <p:cNvSpPr/>
          <p:nvPr/>
        </p:nvSpPr>
        <p:spPr>
          <a:xfrm>
            <a:off x="1136176" y="2270432"/>
            <a:ext cx="743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Hos irrationella tal är decimalutvecklingen </a:t>
            </a:r>
            <a:r>
              <a:rPr lang="sv-SE" dirty="0">
                <a:solidFill>
                  <a:srgbClr val="9A0002"/>
                </a:solidFill>
              </a:rPr>
              <a:t>oändlig men inte periodisk</a:t>
            </a:r>
            <a:r>
              <a:rPr lang="sv-SE" dirty="0"/>
              <a:t>.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B9D45FD-EB06-8E4F-8E5D-401F9FAC9A33}"/>
              </a:ext>
            </a:extLst>
          </p:cNvPr>
          <p:cNvSpPr/>
          <p:nvPr/>
        </p:nvSpPr>
        <p:spPr>
          <a:xfrm>
            <a:off x="1750054" y="1526242"/>
            <a:ext cx="4675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Sådana tal kallas för </a:t>
            </a:r>
            <a:r>
              <a:rPr lang="sv-SE" i="1" dirty="0"/>
              <a:t>irrationella tal, </a:t>
            </a:r>
            <a:r>
              <a:rPr lang="sv-SE" dirty="0"/>
              <a:t>t ex </a:t>
            </a:r>
            <a:r>
              <a:rPr lang="el-GR" dirty="0"/>
              <a:t>π</a:t>
            </a:r>
            <a:r>
              <a:rPr lang="sv-SE" dirty="0"/>
              <a:t> (pi): 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C771FDE2-F121-5C4A-83B1-F3DBFE82CFAF}"/>
                  </a:ext>
                </a:extLst>
              </p:cNvPr>
              <p:cNvSpPr/>
              <p:nvPr/>
            </p:nvSpPr>
            <p:spPr>
              <a:xfrm>
                <a:off x="2492230" y="3029631"/>
                <a:ext cx="28811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dirty="0"/>
                  <a:t>Ex </a:t>
                </a:r>
                <a:r>
                  <a:rPr lang="sv-SE" dirty="0"/>
                  <a:t>= [… </a:t>
                </a:r>
                <a:r>
                  <a:rPr lang="el-GR" dirty="0"/>
                  <a:t>π</a:t>
                </a:r>
                <a:r>
                  <a:rPr lang="sv-SE" dirty="0"/>
                  <a:t>, </a:t>
                </a:r>
                <a:r>
                  <a:rPr lang="sv-SE" dirty="0">
                    <a:latin typeface="Bradley Hand" pitchFamily="2" charset="77"/>
                    <a:cs typeface="Arial" panose="020B0604020202020204" pitchFamily="34" charset="0"/>
                  </a:rPr>
                  <a:t>√</a:t>
                </a:r>
                <a:r>
                  <a:rPr lang="sv-SE" dirty="0"/>
                  <a:t>3, </a:t>
                </a:r>
                <a:r>
                  <a:rPr lang="sv-SE" dirty="0">
                    <a:latin typeface="Bradley Hand" pitchFamily="2" charset="77"/>
                  </a:rPr>
                  <a:t>√</a:t>
                </a:r>
                <a:r>
                  <a:rPr lang="sv-SE" dirty="0"/>
                  <a:t>7, </a:t>
                </a:r>
                <a:r>
                  <a:rPr lang="sv-SE" dirty="0">
                    <a:latin typeface="Bradley Hand" pitchFamily="2" charset="77"/>
                  </a:rPr>
                  <a:t>∛</a:t>
                </a:r>
                <a:r>
                  <a:rPr lang="sv-SE" dirty="0">
                    <a:latin typeface="+mn-lt"/>
                  </a:rPr>
                  <a:t>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dirty="0"/>
                  <a:t>…]  </a:t>
                </a:r>
              </a:p>
            </p:txBody>
          </p:sp>
        </mc:Choice>
        <mc:Fallback xmlns=""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C771FDE2-F121-5C4A-83B1-F3DBFE82C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30" y="3029631"/>
                <a:ext cx="2881152" cy="369332"/>
              </a:xfrm>
              <a:prstGeom prst="rect">
                <a:avLst/>
              </a:prstGeom>
              <a:blipFill>
                <a:blip r:embed="rId2"/>
                <a:stretch>
                  <a:fillRect l="-1316" t="-10000" b="-2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ktangel 5">
            <a:extLst>
              <a:ext uri="{FF2B5EF4-FFF2-40B4-BE49-F238E27FC236}">
                <a16:creationId xmlns:a16="http://schemas.microsoft.com/office/drawing/2014/main" id="{689CF355-46DE-534F-BBEF-D26D10E7B9AF}"/>
              </a:ext>
            </a:extLst>
          </p:cNvPr>
          <p:cNvSpPr/>
          <p:nvPr/>
        </p:nvSpPr>
        <p:spPr>
          <a:xfrm>
            <a:off x="1654197" y="1894358"/>
            <a:ext cx="49988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  </a:t>
            </a:r>
            <a:r>
              <a:rPr lang="el-GR" dirty="0">
                <a:latin typeface="+mn-lt"/>
              </a:rPr>
              <a:t>π = 3,141 592 653 589 793 234 626 433 832 795… </a:t>
            </a:r>
            <a:endParaRPr lang="el-GR" dirty="0">
              <a:effectLst/>
              <a:latin typeface="+mn-lt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0977927E-1437-C64C-89B1-773D317501C7}"/>
              </a:ext>
            </a:extLst>
          </p:cNvPr>
          <p:cNvGrpSpPr/>
          <p:nvPr/>
        </p:nvGrpSpPr>
        <p:grpSpPr>
          <a:xfrm>
            <a:off x="1594850" y="3756169"/>
            <a:ext cx="5611284" cy="2393993"/>
            <a:chOff x="1594850" y="3756169"/>
            <a:chExt cx="5611284" cy="2393993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6466B1E2-5276-0E45-9909-CB5BBDE09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1325" y="3756169"/>
              <a:ext cx="4544641" cy="2393993"/>
            </a:xfrm>
            <a:prstGeom prst="rect">
              <a:avLst/>
            </a:prstGeom>
          </p:spPr>
        </p:pic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D334501A-B69F-8644-B469-C5FB049C75E5}"/>
                </a:ext>
              </a:extLst>
            </p:cNvPr>
            <p:cNvSpPr txBox="1"/>
            <p:nvPr/>
          </p:nvSpPr>
          <p:spPr>
            <a:xfrm>
              <a:off x="1594850" y="3756169"/>
              <a:ext cx="18707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Irrationella tal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6CC9B2A8-D9E9-CA43-A450-13556D2E6339}"/>
                </a:ext>
              </a:extLst>
            </p:cNvPr>
            <p:cNvSpPr txBox="1"/>
            <p:nvPr/>
          </p:nvSpPr>
          <p:spPr>
            <a:xfrm>
              <a:off x="5335389" y="5726412"/>
              <a:ext cx="18707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Rationella 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4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8" grpId="0"/>
      <p:bldP spid="39" grpId="0"/>
      <p:bldP spid="40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A53A86-092C-4347-836F-4F87598BDA27}"/>
              </a:ext>
            </a:extLst>
          </p:cNvPr>
          <p:cNvSpPr/>
          <p:nvPr/>
        </p:nvSpPr>
        <p:spPr>
          <a:xfrm>
            <a:off x="3488268" y="502803"/>
            <a:ext cx="113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Reella tal </a:t>
            </a:r>
            <a:endParaRPr lang="sv-SE" b="1" dirty="0">
              <a:solidFill>
                <a:srgbClr val="9A0002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D90ADE-0E85-5846-B092-BC1D1E2B63F4}"/>
              </a:ext>
            </a:extLst>
          </p:cNvPr>
          <p:cNvSpPr/>
          <p:nvPr/>
        </p:nvSpPr>
        <p:spPr>
          <a:xfrm>
            <a:off x="2323311" y="936811"/>
            <a:ext cx="4497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rationella talen och de irrationella talen bildar tillsammans de </a:t>
            </a:r>
            <a:r>
              <a:rPr lang="sv-SE" i="1" dirty="0"/>
              <a:t>reella talen </a:t>
            </a:r>
            <a:r>
              <a:rPr lang="sv-SE" dirty="0"/>
              <a:t>(</a:t>
            </a:r>
            <a:r>
              <a:rPr lang="sv-SE" b="1" dirty="0"/>
              <a:t>R</a:t>
            </a:r>
            <a:r>
              <a:rPr lang="sv-SE" dirty="0"/>
              <a:t>).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9960A0D-773D-1743-A717-DE7E341F35A3}"/>
              </a:ext>
            </a:extLst>
          </p:cNvPr>
          <p:cNvSpPr/>
          <p:nvPr/>
        </p:nvSpPr>
        <p:spPr>
          <a:xfrm>
            <a:off x="2388489" y="2413483"/>
            <a:ext cx="4150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…….är en del av de hela talen (</a:t>
            </a:r>
            <a:r>
              <a:rPr lang="sv-SE" b="1" dirty="0"/>
              <a:t>Z</a:t>
            </a:r>
            <a:r>
              <a:rPr lang="sv-SE" dirty="0"/>
              <a:t>)……..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B9D45FD-EB06-8E4F-8E5D-401F9FAC9A33}"/>
              </a:ext>
            </a:extLst>
          </p:cNvPr>
          <p:cNvSpPr/>
          <p:nvPr/>
        </p:nvSpPr>
        <p:spPr>
          <a:xfrm>
            <a:off x="2284277" y="1717305"/>
            <a:ext cx="4675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Sammanfattningsvis kan vi säga att…… 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89CF355-46DE-534F-BBEF-D26D10E7B9AF}"/>
              </a:ext>
            </a:extLst>
          </p:cNvPr>
          <p:cNvSpPr/>
          <p:nvPr/>
        </p:nvSpPr>
        <p:spPr>
          <a:xfrm>
            <a:off x="2661653" y="2046896"/>
            <a:ext cx="3089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…….de naturliga talen (</a:t>
            </a:r>
            <a:r>
              <a:rPr lang="sv-SE" b="1" dirty="0"/>
              <a:t>N</a:t>
            </a:r>
            <a:r>
              <a:rPr lang="sv-SE" dirty="0"/>
              <a:t>)…. </a:t>
            </a:r>
            <a:r>
              <a:rPr lang="el-GR" dirty="0">
                <a:latin typeface="+mn-lt"/>
              </a:rPr>
              <a:t> </a:t>
            </a:r>
            <a:endParaRPr lang="el-GR" dirty="0">
              <a:effectLst/>
              <a:latin typeface="+mn-lt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149FE10D-C678-BC4B-85D6-D9F25756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425" y="4413923"/>
            <a:ext cx="2010957" cy="1424642"/>
          </a:xfrm>
          <a:prstGeom prst="rect">
            <a:avLst/>
          </a:prstGeom>
        </p:spPr>
      </p:pic>
      <p:grpSp>
        <p:nvGrpSpPr>
          <p:cNvPr id="23" name="Grupp 22">
            <a:extLst>
              <a:ext uri="{FF2B5EF4-FFF2-40B4-BE49-F238E27FC236}">
                <a16:creationId xmlns:a16="http://schemas.microsoft.com/office/drawing/2014/main" id="{5C5995CC-BAC3-3F4B-81AB-D6C3E9904F08}"/>
              </a:ext>
            </a:extLst>
          </p:cNvPr>
          <p:cNvGrpSpPr/>
          <p:nvPr/>
        </p:nvGrpSpPr>
        <p:grpSpPr>
          <a:xfrm>
            <a:off x="3073957" y="4278695"/>
            <a:ext cx="2299425" cy="1878310"/>
            <a:chOff x="4456974" y="3854670"/>
            <a:chExt cx="2299425" cy="1878310"/>
          </a:xfrm>
        </p:grpSpPr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7D25A90D-D6E5-9F40-8C46-F6F0E9DC5ED5}"/>
                </a:ext>
              </a:extLst>
            </p:cNvPr>
            <p:cNvGrpSpPr/>
            <p:nvPr/>
          </p:nvGrpSpPr>
          <p:grpSpPr>
            <a:xfrm>
              <a:off x="4456974" y="3854670"/>
              <a:ext cx="2299425" cy="1878310"/>
              <a:chOff x="4456975" y="3828115"/>
              <a:chExt cx="2299425" cy="1878310"/>
            </a:xfrm>
          </p:grpSpPr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E8988A72-927A-434E-8887-F6D5926CA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762" b="95730" l="0" r="98837">
                            <a14:foregroundMark x1="21512" y1="38434" x2="21512" y2="38434"/>
                            <a14:foregroundMark x1="44767" y1="97153" x2="44767" y2="97153"/>
                            <a14:foregroundMark x1="94186" y1="64413" x2="94186" y2="64413"/>
                            <a14:foregroundMark x1="89826" y1="8897" x2="89826" y2="8897"/>
                            <a14:foregroundMark x1="95058" y1="7117" x2="95058" y2="7117"/>
                            <a14:foregroundMark x1="1453" y1="58007" x2="1453" y2="58007"/>
                            <a14:foregroundMark x1="1453" y1="58007" x2="1744" y2="48043"/>
                            <a14:foregroundMark x1="872" y1="54093" x2="9012" y2="60854"/>
                            <a14:foregroundMark x1="9012" y1="61566" x2="9884" y2="49466"/>
                            <a14:foregroundMark x1="0" y1="60142" x2="0" y2="61566"/>
                            <a14:foregroundMark x1="0" y1="63701" x2="581" y2="62633"/>
                            <a14:foregroundMark x1="2907" y1="61922" x2="9302" y2="79715"/>
                            <a14:foregroundMark x1="5233" y1="48754" x2="5233" y2="48754"/>
                            <a14:foregroundMark x1="5233" y1="48754" x2="15116" y2="24911"/>
                            <a14:foregroundMark x1="15116" y1="24911" x2="58430" y2="8897"/>
                            <a14:foregroundMark x1="58430" y1="8897" x2="79942" y2="15658"/>
                            <a14:foregroundMark x1="79942" y1="15658" x2="94477" y2="35943"/>
                            <a14:foregroundMark x1="94477" y1="35943" x2="97965" y2="64769"/>
                            <a14:foregroundMark x1="97965" y1="64769" x2="86337" y2="87900"/>
                            <a14:foregroundMark x1="86337" y1="87900" x2="65407" y2="98221"/>
                            <a14:foregroundMark x1="65407" y1="98221" x2="85465" y2="85409"/>
                            <a14:foregroundMark x1="85465" y1="85409" x2="65407" y2="97153"/>
                            <a14:foregroundMark x1="65407" y1="97153" x2="43605" y2="99288"/>
                            <a14:foregroundMark x1="43605" y1="99288" x2="21221" y2="90391"/>
                            <a14:foregroundMark x1="21221" y1="90391" x2="7267" y2="68327"/>
                            <a14:foregroundMark x1="7267" y1="68327" x2="7558" y2="39858"/>
                            <a14:foregroundMark x1="7558" y1="39858" x2="22674" y2="18505"/>
                            <a14:foregroundMark x1="22674" y1="18505" x2="68605" y2="17082"/>
                            <a14:foregroundMark x1="73248" y1="19340" x2="89826" y2="27402"/>
                            <a14:foregroundMark x1="68605" y1="17082" x2="71633" y2="18554"/>
                            <a14:foregroundMark x1="89826" y1="27402" x2="98837" y2="48754"/>
                            <a14:foregroundMark x1="24419" y1="20641" x2="46512" y2="11032"/>
                            <a14:foregroundMark x1="46512" y1="11032" x2="57849" y2="10320"/>
                            <a14:foregroundMark x1="22674" y1="18861" x2="45930" y2="10676"/>
                            <a14:foregroundMark x1="45930" y1="10676" x2="21802" y2="9609"/>
                            <a14:foregroundMark x1="21802" y1="9609" x2="37500" y2="11388"/>
                            <a14:backgroundMark x1="29070" y1="43416" x2="47965" y2="26335"/>
                            <a14:backgroundMark x1="47965" y1="26335" x2="71221" y2="23488"/>
                            <a14:backgroundMark x1="71221" y1="23488" x2="48837" y2="26690"/>
                            <a14:backgroundMark x1="48837" y1="26690" x2="76744" y2="29181"/>
                            <a14:backgroundMark x1="76744" y1="29181" x2="89826" y2="50890"/>
                            <a14:backgroundMark x1="89826" y1="50890" x2="82849" y2="76868"/>
                            <a14:backgroundMark x1="82849" y1="76868" x2="70930" y2="84342"/>
                            <a14:backgroundMark x1="70640" y1="65836" x2="71512" y2="60854"/>
                            <a14:backgroundMark x1="68605" y1="63701" x2="70930" y2="59786"/>
                            <a14:backgroundMark x1="59593" y1="41281" x2="63372" y2="44128"/>
                            <a14:backgroundMark x1="42733" y1="54448" x2="45640" y2="52313"/>
                            <a14:backgroundMark x1="54942" y1="71174" x2="57849" y2="6654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456975" y="3828115"/>
                <a:ext cx="2299425" cy="1878310"/>
              </a:xfrm>
              <a:prstGeom prst="rect">
                <a:avLst/>
              </a:prstGeom>
            </p:spPr>
          </p:pic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282AD671-8012-4048-BE2A-8E80F0CD8F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1236" t="20307" r="14684" b="18623"/>
              <a:stretch/>
            </p:blipFill>
            <p:spPr>
              <a:xfrm>
                <a:off x="4798118" y="4621525"/>
                <a:ext cx="1825568" cy="561336"/>
              </a:xfrm>
              <a:prstGeom prst="rect">
                <a:avLst/>
              </a:prstGeom>
            </p:spPr>
          </p:pic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9ECDB15C-5F59-4845-9C9B-D0AE4D3BBB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alphaModFix/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rcRect l="18715" t="13561" r="10744" b="7336"/>
              <a:stretch/>
            </p:blipFill>
            <p:spPr>
              <a:xfrm>
                <a:off x="5032244" y="4193163"/>
                <a:ext cx="1517479" cy="1050843"/>
              </a:xfrm>
              <a:prstGeom prst="ellipse">
                <a:avLst/>
              </a:prstGeom>
            </p:spPr>
          </p:pic>
        </p:grp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C644FA3E-C680-BC4D-8863-D1CEA3E08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1236" t="20307" r="46696" b="56631"/>
            <a:stretch/>
          </p:blipFill>
          <p:spPr>
            <a:xfrm>
              <a:off x="5099739" y="5080635"/>
              <a:ext cx="1445495" cy="415440"/>
            </a:xfrm>
            <a:prstGeom prst="ellipse">
              <a:avLst/>
            </a:prstGeom>
          </p:spPr>
        </p:pic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D6CA2ADA-1C89-E847-9B60-C33974A122D4}"/>
              </a:ext>
            </a:extLst>
          </p:cNvPr>
          <p:cNvSpPr/>
          <p:nvPr/>
        </p:nvSpPr>
        <p:spPr>
          <a:xfrm>
            <a:off x="2015270" y="2774831"/>
            <a:ext cx="5579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……. som i sin tur är en del av de rationella talen (</a:t>
            </a:r>
            <a:r>
              <a:rPr lang="sv-SE" b="1" dirty="0"/>
              <a:t>Q</a:t>
            </a:r>
            <a:r>
              <a:rPr lang="sv-SE" dirty="0"/>
              <a:t>)….. 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965A9026-9CBA-CE46-9A99-1776640C5BAA}"/>
              </a:ext>
            </a:extLst>
          </p:cNvPr>
          <p:cNvGrpSpPr/>
          <p:nvPr/>
        </p:nvGrpSpPr>
        <p:grpSpPr>
          <a:xfrm>
            <a:off x="2407631" y="4147409"/>
            <a:ext cx="3182971" cy="2235315"/>
            <a:chOff x="5304099" y="2137791"/>
            <a:chExt cx="3132149" cy="2389213"/>
          </a:xfrm>
        </p:grpSpPr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97C71FC1-4F04-EA43-A4B8-11CC29F3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887" b="94700" l="0" r="97978">
                          <a14:foregroundMark x1="8356" y1="69788" x2="6604" y2="49470"/>
                          <a14:foregroundMark x1="6604" y1="49470" x2="9030" y2="36042"/>
                          <a14:foregroundMark x1="404" y1="44700" x2="9434" y2="54770"/>
                          <a14:foregroundMark x1="7008" y1="56184" x2="1078" y2="46996"/>
                          <a14:foregroundMark x1="1213" y1="48587" x2="7951" y2="54770"/>
                          <a14:foregroundMark x1="5930" y1="61307" x2="8625" y2="70318"/>
                          <a14:foregroundMark x1="28302" y1="11131" x2="50270" y2="9187"/>
                          <a14:foregroundMark x1="50270" y1="9187" x2="80054" y2="9541"/>
                          <a14:foregroundMark x1="71294" y1="8657" x2="54987" y2="2827"/>
                          <a14:foregroundMark x1="54987" y1="2827" x2="38949" y2="3887"/>
                          <a14:foregroundMark x1="38949" y1="3887" x2="71024" y2="5477"/>
                          <a14:foregroundMark x1="25067" y1="91343" x2="68464" y2="95053"/>
                          <a14:foregroundMark x1="90162" y1="76678" x2="98248" y2="59894"/>
                          <a14:foregroundMark x1="98248" y1="59894" x2="98113" y2="39046"/>
                          <a14:foregroundMark x1="98113" y1="39046" x2="90162" y2="24735"/>
                          <a14:foregroundMark x1="809" y1="50000" x2="4313" y2="55300"/>
                          <a14:foregroundMark x1="4313" y1="55124" x2="674" y2="53887"/>
                          <a14:foregroundMark x1="674" y1="53710" x2="5391" y2="55300"/>
                          <a14:foregroundMark x1="404" y1="45230" x2="9838" y2="45583"/>
                          <a14:foregroundMark x1="6469" y1="43286" x2="0" y2="43640"/>
                          <a14:foregroundMark x1="135" y1="54240" x2="0" y2="56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04099" y="2137791"/>
              <a:ext cx="3132149" cy="2389213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4232AF5F-679D-6A45-91AA-4627E23E7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1236" t="20307" r="46696" b="56631"/>
            <a:stretch/>
          </p:blipFill>
          <p:spPr>
            <a:xfrm rot="2327718">
              <a:off x="7570695" y="3820103"/>
              <a:ext cx="483124" cy="244854"/>
            </a:xfrm>
            <a:prstGeom prst="ellipse">
              <a:avLst/>
            </a:prstGeom>
          </p:spPr>
        </p:pic>
      </p:grpSp>
      <p:sp>
        <p:nvSpPr>
          <p:cNvPr id="33" name="Rektangel 32">
            <a:extLst>
              <a:ext uri="{FF2B5EF4-FFF2-40B4-BE49-F238E27FC236}">
                <a16:creationId xmlns:a16="http://schemas.microsoft.com/office/drawing/2014/main" id="{38D3F71B-E6AC-F049-BEB9-0684F804B718}"/>
              </a:ext>
            </a:extLst>
          </p:cNvPr>
          <p:cNvSpPr/>
          <p:nvPr/>
        </p:nvSpPr>
        <p:spPr>
          <a:xfrm>
            <a:off x="1178625" y="3222220"/>
            <a:ext cx="8011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………som tillsammans med de </a:t>
            </a:r>
            <a:r>
              <a:rPr lang="sv-SE" i="1" dirty="0"/>
              <a:t>irrationella talen </a:t>
            </a:r>
            <a:r>
              <a:rPr lang="sv-SE" dirty="0"/>
              <a:t>bildar de </a:t>
            </a:r>
            <a:r>
              <a:rPr lang="sv-SE" b="1" dirty="0">
                <a:solidFill>
                  <a:srgbClr val="9A0002"/>
                </a:solidFill>
              </a:rPr>
              <a:t>reella talen </a:t>
            </a:r>
            <a:r>
              <a:rPr lang="sv-SE" dirty="0"/>
              <a:t>(</a:t>
            </a:r>
            <a:r>
              <a:rPr lang="sv-SE" b="1" dirty="0"/>
              <a:t>R</a:t>
            </a:r>
            <a:r>
              <a:rPr lang="sv-SE" dirty="0"/>
              <a:t>). 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F0E7ACB4-934E-F941-9921-0170A9828803}"/>
              </a:ext>
            </a:extLst>
          </p:cNvPr>
          <p:cNvGrpSpPr/>
          <p:nvPr/>
        </p:nvGrpSpPr>
        <p:grpSpPr>
          <a:xfrm>
            <a:off x="1816516" y="3617802"/>
            <a:ext cx="3800412" cy="3016884"/>
            <a:chOff x="2918779" y="877160"/>
            <a:chExt cx="3406908" cy="2619410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1B9EDF4-BE5E-234E-BDF9-CAC45CE9B7EC}"/>
                </a:ext>
              </a:extLst>
            </p:cNvPr>
            <p:cNvGrpSpPr/>
            <p:nvPr/>
          </p:nvGrpSpPr>
          <p:grpSpPr>
            <a:xfrm>
              <a:off x="2918779" y="877160"/>
              <a:ext cx="3406908" cy="2619410"/>
              <a:chOff x="2760075" y="985628"/>
              <a:chExt cx="3406908" cy="2619410"/>
            </a:xfrm>
          </p:grpSpPr>
          <p:pic>
            <p:nvPicPr>
              <p:cNvPr id="17" name="Bildobjekt 16">
                <a:extLst>
                  <a:ext uri="{FF2B5EF4-FFF2-40B4-BE49-F238E27FC236}">
                    <a16:creationId xmlns:a16="http://schemas.microsoft.com/office/drawing/2014/main" id="{633D7CBC-3A98-9D47-8D36-EB6F135F4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0075" y="985628"/>
                <a:ext cx="3406908" cy="2619410"/>
              </a:xfrm>
              <a:prstGeom prst="rect">
                <a:avLst/>
              </a:prstGeom>
            </p:spPr>
          </p:pic>
          <p:grpSp>
            <p:nvGrpSpPr>
              <p:cNvPr id="18" name="Grupp 17">
                <a:extLst>
                  <a:ext uri="{FF2B5EF4-FFF2-40B4-BE49-F238E27FC236}">
                    <a16:creationId xmlns:a16="http://schemas.microsoft.com/office/drawing/2014/main" id="{F1D5B324-4504-DC4C-9B5E-1811BEC1234D}"/>
                  </a:ext>
                </a:extLst>
              </p:cNvPr>
              <p:cNvGrpSpPr/>
              <p:nvPr/>
            </p:nvGrpSpPr>
            <p:grpSpPr>
              <a:xfrm>
                <a:off x="3320910" y="1351071"/>
                <a:ext cx="2749851" cy="2077929"/>
                <a:chOff x="3794495" y="495089"/>
                <a:chExt cx="2749851" cy="2077929"/>
              </a:xfrm>
            </p:grpSpPr>
            <p:grpSp>
              <p:nvGrpSpPr>
                <p:cNvPr id="37" name="Grupp 36">
                  <a:extLst>
                    <a:ext uri="{FF2B5EF4-FFF2-40B4-BE49-F238E27FC236}">
                      <a16:creationId xmlns:a16="http://schemas.microsoft.com/office/drawing/2014/main" id="{1413D2C2-1AFB-D648-ADC8-F25A0ED9E6C0}"/>
                    </a:ext>
                  </a:extLst>
                </p:cNvPr>
                <p:cNvGrpSpPr/>
                <p:nvPr/>
              </p:nvGrpSpPr>
              <p:grpSpPr>
                <a:xfrm>
                  <a:off x="3794495" y="495089"/>
                  <a:ext cx="2749851" cy="2077929"/>
                  <a:chOff x="5384907" y="798184"/>
                  <a:chExt cx="3132149" cy="2389213"/>
                </a:xfrm>
              </p:grpSpPr>
              <p:pic>
                <p:nvPicPr>
                  <p:cNvPr id="41" name="Bildobjekt 40">
                    <a:extLst>
                      <a:ext uri="{FF2B5EF4-FFF2-40B4-BE49-F238E27FC236}">
                        <a16:creationId xmlns:a16="http://schemas.microsoft.com/office/drawing/2014/main" id="{18311D70-D511-4B45-8F84-4074D7AB58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3887" b="94700" l="0" r="97978">
                                <a14:foregroundMark x1="7732" y1="43225" x2="9030" y2="36042"/>
                                <a14:foregroundMark x1="32194" y1="10787" x2="50270" y2="9187"/>
                                <a14:foregroundMark x1="50270" y1="9187" x2="63643" y2="9346"/>
                                <a14:foregroundMark x1="97596" y1="61248" x2="97903" y2="60611"/>
                                <a14:foregroundMark x1="28571" y1="12014" x2="32210" y2="10954"/>
                                <a14:foregroundMark x1="32210" y1="10601" x2="30458" y2="10954"/>
                                <a14:foregroundMark x1="30458" y1="10601" x2="29245" y2="10954"/>
                                <a14:backgroundMark x1="1213" y1="44876" x2="11456" y2="25972"/>
                                <a14:backgroundMark x1="11456" y1="25972" x2="26146" y2="11484"/>
                                <a14:backgroundMark x1="31990" y1="8721" x2="42588" y2="3710"/>
                                <a14:backgroundMark x1="26146" y1="11484" x2="28829" y2="10216"/>
                                <a14:backgroundMark x1="42588" y1="3710" x2="42722" y2="3710"/>
                                <a14:backgroundMark x1="42722" y1="5300" x2="60377" y2="4947"/>
                                <a14:backgroundMark x1="60377" y1="4947" x2="76954" y2="12191"/>
                                <a14:backgroundMark x1="76954" y1="12191" x2="92183" y2="25972"/>
                                <a14:backgroundMark x1="92183" y1="25972" x2="97709" y2="48057"/>
                                <a14:backgroundMark x1="97709" y1="48057" x2="96765" y2="39223"/>
                                <a14:backgroundMark x1="73585" y1="10247" x2="73585" y2="10247"/>
                                <a14:backgroundMark x1="67790" y1="6184" x2="76550" y2="9364"/>
                                <a14:backgroundMark x1="76550" y1="9011" x2="79650" y2="9011"/>
                                <a14:backgroundMark x1="79650" y1="9364" x2="79111" y2="9364"/>
                                <a14:backgroundMark x1="79380" y1="9011" x2="80593" y2="10247"/>
                                <a14:backgroundMark x1="67251" y1="5830" x2="68868" y2="6184"/>
                                <a14:backgroundMark x1="96900" y1="39753" x2="97574" y2="36219"/>
                                <a14:backgroundMark x1="97574" y1="40283" x2="98113" y2="36219"/>
                                <a14:backgroundMark x1="98113" y1="36042" x2="98518" y2="41519"/>
                                <a14:backgroundMark x1="96765" y1="66078" x2="97978" y2="45936"/>
                                <a14:backgroundMark x1="97978" y1="45936" x2="98248" y2="60601"/>
                                <a14:backgroundMark x1="23720" y1="90813" x2="33019" y2="93110"/>
                                <a14:backgroundMark x1="13342" y1="74028" x2="13342" y2="74028"/>
                                <a14:backgroundMark x1="8760" y1="70318" x2="5391" y2="42756"/>
                                <a14:backgroundMark x1="5256" y1="42580" x2="6604" y2="65724"/>
                                <a14:backgroundMark x1="6604" y1="65724" x2="9164" y2="73498"/>
                                <a14:backgroundMark x1="2426" y1="59011" x2="2426" y2="59011"/>
                                <a14:backgroundMark x1="2426" y1="57951" x2="3774" y2="53180"/>
                                <a14:backgroundMark x1="3774" y1="53004" x2="3774" y2="41696"/>
                                <a14:backgroundMark x1="3369" y1="58834" x2="3235" y2="41873"/>
                                <a14:backgroundMark x1="2561" y1="58657" x2="2561" y2="39929"/>
                                <a14:backgroundMark x1="943" y1="57951" x2="1482" y2="40813"/>
                                <a14:backgroundMark x1="1482" y1="60777" x2="1482" y2="41166"/>
                                <a14:backgroundMark x1="2022" y1="54594" x2="2022" y2="40106"/>
                                <a14:backgroundMark x1="2022" y1="40106" x2="3504" y2="58834"/>
                                <a14:backgroundMark x1="809" y1="58304" x2="809" y2="51237"/>
                                <a14:backgroundMark x1="809" y1="51060" x2="809" y2="57420"/>
                                <a14:backgroundMark x1="6199" y1="55830" x2="2291" y2="45053"/>
                                <a14:backgroundMark x1="3369" y1="45760" x2="9299" y2="45760"/>
                                <a14:backgroundMark x1="9164" y1="45583" x2="8760" y2="55300"/>
                                <a14:backgroundMark x1="31132" y1="93110" x2="68329" y2="96290"/>
                                <a14:backgroundMark x1="68329" y1="96290" x2="77628" y2="94346"/>
                                <a14:backgroundMark x1="68733" y1="95053" x2="78167" y2="84276"/>
                                <a14:backgroundMark x1="71698" y1="92933" x2="87197" y2="82155"/>
                                <a14:backgroundMark x1="87197" y1="82155" x2="96361" y2="62367"/>
                                <a14:backgroundMark x1="96361" y1="62367" x2="97170" y2="38163"/>
                                <a14:backgroundMark x1="97170" y1="38163" x2="86253" y2="20141"/>
                                <a14:backgroundMark x1="86253" y1="20141" x2="82884" y2="17491"/>
                                <a14:backgroundMark x1="89623" y1="77915" x2="92049" y2="74028"/>
                                <a14:backgroundMark x1="92049" y1="73852" x2="97574" y2="62721"/>
                                <a14:backgroundMark x1="97574" y1="62544" x2="96361" y2="64664"/>
                                <a14:backgroundMark x1="96361" y1="64488" x2="93666" y2="69081"/>
                                <a14:backgroundMark x1="93666" y1="68905" x2="92588" y2="71555"/>
                                <a14:backgroundMark x1="92588" y1="71378" x2="91644" y2="73322"/>
                                <a14:backgroundMark x1="26685" y1="7951" x2="63477" y2="3004"/>
                                <a14:backgroundMark x1="63477" y1="3004" x2="66307" y2="3710"/>
                                <a14:backgroundMark x1="9299" y1="54947" x2="9299" y2="44523"/>
                                <a14:backgroundMark x1="9299" y1="44346" x2="9299" y2="54770"/>
                                <a14:backgroundMark x1="9164" y1="46466" x2="2561" y2="46113"/>
                                <a14:backgroundMark x1="66307" y1="95760" x2="69137" y2="95936"/>
                                <a14:backgroundMark x1="68733" y1="95760" x2="69811" y2="94170"/>
                                <a14:backgroundMark x1="69811" y1="93993" x2="66442" y2="9434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4907" y="798184"/>
                    <a:ext cx="3132149" cy="2389213"/>
                  </a:xfrm>
                  <a:prstGeom prst="rect">
                    <a:avLst/>
                  </a:prstGeom>
                </p:spPr>
              </p:pic>
              <p:pic>
                <p:nvPicPr>
                  <p:cNvPr id="42" name="Bildobjekt 41">
                    <a:extLst>
                      <a:ext uri="{FF2B5EF4-FFF2-40B4-BE49-F238E27FC236}">
                        <a16:creationId xmlns:a16="http://schemas.microsoft.com/office/drawing/2014/main" id="{CF681414-B215-D74F-B65A-1258992254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21236" t="20307" r="46696" b="56631"/>
                  <a:stretch/>
                </p:blipFill>
                <p:spPr>
                  <a:xfrm rot="2327718">
                    <a:off x="7675731" y="2497488"/>
                    <a:ext cx="483124" cy="244854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43" name="Bildobjekt 42">
                  <a:extLst>
                    <a:ext uri="{FF2B5EF4-FFF2-40B4-BE49-F238E27FC236}">
                      <a16:creationId xmlns:a16="http://schemas.microsoft.com/office/drawing/2014/main" id="{81CD4628-9059-484A-B5D3-3211678BB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21236" t="20307" r="46696" b="56631"/>
                <a:stretch/>
              </p:blipFill>
              <p:spPr>
                <a:xfrm rot="7517147">
                  <a:off x="3790983" y="1368552"/>
                  <a:ext cx="424156" cy="325590"/>
                </a:xfrm>
                <a:prstGeom prst="ellipse">
                  <a:avLst/>
                </a:prstGeom>
              </p:spPr>
            </p:pic>
          </p:grpSp>
          <p:pic>
            <p:nvPicPr>
              <p:cNvPr id="44" name="Bildobjekt 43">
                <a:extLst>
                  <a:ext uri="{FF2B5EF4-FFF2-40B4-BE49-F238E27FC236}">
                    <a16:creationId xmlns:a16="http://schemas.microsoft.com/office/drawing/2014/main" id="{408F9C0F-A957-9444-BFAF-BB58D0CEC0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1236" t="20307" r="46696" b="56631"/>
              <a:stretch/>
            </p:blipFill>
            <p:spPr>
              <a:xfrm rot="20855947">
                <a:off x="4666923" y="3123860"/>
                <a:ext cx="1012270" cy="221653"/>
              </a:xfrm>
              <a:prstGeom prst="ellipse">
                <a:avLst/>
              </a:prstGeom>
            </p:spPr>
          </p:pic>
          <p:pic>
            <p:nvPicPr>
              <p:cNvPr id="45" name="Bildobjekt 44">
                <a:extLst>
                  <a:ext uri="{FF2B5EF4-FFF2-40B4-BE49-F238E27FC236}">
                    <a16:creationId xmlns:a16="http://schemas.microsoft.com/office/drawing/2014/main" id="{CEFD3B2A-9FCF-9B47-A588-7BCA4542DF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1236" t="20307" r="46696" b="56631"/>
              <a:stretch/>
            </p:blipFill>
            <p:spPr>
              <a:xfrm rot="762388">
                <a:off x="4063774" y="3208727"/>
                <a:ext cx="1012270" cy="221653"/>
              </a:xfrm>
              <a:prstGeom prst="ellipse">
                <a:avLst/>
              </a:prstGeom>
            </p:spPr>
          </p:pic>
          <p:pic>
            <p:nvPicPr>
              <p:cNvPr id="46" name="Bildobjekt 45">
                <a:extLst>
                  <a:ext uri="{FF2B5EF4-FFF2-40B4-BE49-F238E27FC236}">
                    <a16:creationId xmlns:a16="http://schemas.microsoft.com/office/drawing/2014/main" id="{8EAF7AA8-A821-5D48-BB7A-A00BE714EB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1236" t="20307" r="46696" b="56631"/>
              <a:stretch/>
            </p:blipFill>
            <p:spPr>
              <a:xfrm rot="1530170">
                <a:off x="3509351" y="3090443"/>
                <a:ext cx="795140" cy="183466"/>
              </a:xfrm>
              <a:prstGeom prst="ellipse">
                <a:avLst/>
              </a:prstGeom>
            </p:spPr>
          </p:pic>
          <p:pic>
            <p:nvPicPr>
              <p:cNvPr id="47" name="Bildobjekt 46">
                <a:extLst>
                  <a:ext uri="{FF2B5EF4-FFF2-40B4-BE49-F238E27FC236}">
                    <a16:creationId xmlns:a16="http://schemas.microsoft.com/office/drawing/2014/main" id="{FD2CAE7E-F41A-DC4E-ADD3-BEA6D15E5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1236" t="20307" r="46696" b="56631"/>
              <a:stretch/>
            </p:blipFill>
            <p:spPr>
              <a:xfrm rot="3377006">
                <a:off x="3205471" y="2711779"/>
                <a:ext cx="795140" cy="183466"/>
              </a:xfrm>
              <a:prstGeom prst="ellipse">
                <a:avLst/>
              </a:prstGeom>
            </p:spPr>
          </p:pic>
        </p:grpSp>
        <p:pic>
          <p:nvPicPr>
            <p:cNvPr id="48" name="Bildobjekt 47">
              <a:extLst>
                <a:ext uri="{FF2B5EF4-FFF2-40B4-BE49-F238E27FC236}">
                  <a16:creationId xmlns:a16="http://schemas.microsoft.com/office/drawing/2014/main" id="{CCC9C452-89F4-D344-A8BF-8D2AF2FDD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1236" t="20307" r="46696" b="56631"/>
            <a:stretch/>
          </p:blipFill>
          <p:spPr>
            <a:xfrm rot="18513495">
              <a:off x="5873359" y="2388472"/>
              <a:ext cx="350273" cy="221653"/>
            </a:xfrm>
            <a:prstGeom prst="ellipse">
              <a:avLst/>
            </a:prstGeom>
          </p:spPr>
        </p:pic>
      </p:grpSp>
      <p:sp>
        <p:nvSpPr>
          <p:cNvPr id="49" name="Rektangel 48">
            <a:extLst>
              <a:ext uri="{FF2B5EF4-FFF2-40B4-BE49-F238E27FC236}">
                <a16:creationId xmlns:a16="http://schemas.microsoft.com/office/drawing/2014/main" id="{EFCD6803-0B97-5A4F-8010-C043473D42EF}"/>
              </a:ext>
            </a:extLst>
          </p:cNvPr>
          <p:cNvSpPr/>
          <p:nvPr/>
        </p:nvSpPr>
        <p:spPr>
          <a:xfrm>
            <a:off x="5681464" y="5066629"/>
            <a:ext cx="1360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Reella talen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5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8" grpId="0"/>
      <p:bldP spid="39" grpId="0"/>
      <p:bldP spid="6" grpId="0"/>
      <p:bldP spid="29" grpId="0"/>
      <p:bldP spid="33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textruta 33"/>
          <p:cNvSpPr txBox="1">
            <a:spLocks noChangeArrowheads="1"/>
          </p:cNvSpPr>
          <p:nvPr/>
        </p:nvSpPr>
        <p:spPr bwMode="auto">
          <a:xfrm>
            <a:off x="4686300" y="1117600"/>
            <a:ext cx="7620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17425" name="textruta 39"/>
          <p:cNvSpPr txBox="1">
            <a:spLocks noChangeArrowheads="1"/>
          </p:cNvSpPr>
          <p:nvPr/>
        </p:nvSpPr>
        <p:spPr bwMode="auto">
          <a:xfrm>
            <a:off x="4546600" y="1685925"/>
            <a:ext cx="10795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>
                <a:solidFill>
                  <a:schemeClr val="bg1"/>
                </a:solidFill>
              </a:rPr>
              <a:t>Täljare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FF9FF327-4B1C-B641-93D2-E62D17B6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404" y="1754898"/>
            <a:ext cx="4271472" cy="3417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>
            <a:spLocks noChangeArrowheads="1"/>
          </p:cNvSpPr>
          <p:nvPr/>
        </p:nvSpPr>
        <p:spPr bwMode="auto">
          <a:xfrm>
            <a:off x="241300" y="174625"/>
            <a:ext cx="878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					           		 Potenser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13AAC83-9982-8F4B-81D7-23FAA40B4DF8}"/>
              </a:ext>
            </a:extLst>
          </p:cNvPr>
          <p:cNvSpPr txBox="1"/>
          <p:nvPr/>
        </p:nvSpPr>
        <p:spPr>
          <a:xfrm>
            <a:off x="3686857" y="772405"/>
            <a:ext cx="189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Vad är en potens?</a:t>
            </a:r>
          </a:p>
        </p:txBody>
      </p:sp>
      <p:sp>
        <p:nvSpPr>
          <p:cNvPr id="12" name="Rektangel 2">
            <a:extLst>
              <a:ext uri="{FF2B5EF4-FFF2-40B4-BE49-F238E27FC236}">
                <a16:creationId xmlns:a16="http://schemas.microsoft.com/office/drawing/2014/main" id="{B6954600-4A19-2442-938F-7EE9A5C1B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856" y="1141737"/>
            <a:ext cx="662641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En potens visar hur många gånger ett tal multipliceras med sig själv.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A63E4CA0-1994-0E40-B728-C133022B9B4E}"/>
              </a:ext>
            </a:extLst>
          </p:cNvPr>
          <p:cNvGrpSpPr/>
          <p:nvPr/>
        </p:nvGrpSpPr>
        <p:grpSpPr>
          <a:xfrm>
            <a:off x="2453708" y="1480741"/>
            <a:ext cx="6626410" cy="461665"/>
            <a:chOff x="1808505" y="1714636"/>
            <a:chExt cx="6626410" cy="461665"/>
          </a:xfrm>
        </p:grpSpPr>
        <p:sp>
          <p:nvSpPr>
            <p:cNvPr id="13" name="Rektangel 2">
              <a:extLst>
                <a:ext uri="{FF2B5EF4-FFF2-40B4-BE49-F238E27FC236}">
                  <a16:creationId xmlns:a16="http://schemas.microsoft.com/office/drawing/2014/main" id="{B02A713A-FF40-0048-B745-80E58FC79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505" y="1778884"/>
              <a:ext cx="662641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b="1" dirty="0"/>
                <a:t>Till exempel:   </a:t>
              </a:r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AE10B168-11DA-684D-872E-5BBC458DC21A}"/>
                </a:ext>
              </a:extLst>
            </p:cNvPr>
            <p:cNvSpPr/>
            <p:nvPr/>
          </p:nvSpPr>
          <p:spPr>
            <a:xfrm>
              <a:off x="3142859" y="1714636"/>
              <a:ext cx="21323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b="1" dirty="0">
                  <a:solidFill>
                    <a:srgbClr val="A70001"/>
                  </a:solidFill>
                </a:rPr>
                <a:t>3 ∙ 3 ∙ 3 ∙ 3 ∙ 3  </a:t>
              </a:r>
              <a:r>
                <a:rPr lang="de-DE" sz="2400" b="1" dirty="0"/>
                <a:t>=</a:t>
              </a:r>
              <a:endParaRPr lang="sv-SE" sz="2400" b="1" dirty="0">
                <a:solidFill>
                  <a:srgbClr val="A70001"/>
                </a:solidFill>
              </a:endParaRPr>
            </a:p>
          </p:txBody>
        </p:sp>
      </p:grp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1D11AC1-8307-2E47-AA9E-F2870DDF3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755" y="2113682"/>
            <a:ext cx="943148" cy="892041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109E33B-E3DB-CF43-AE54-30BD40F262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741713" y="2511100"/>
            <a:ext cx="1153038" cy="259042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B8242C8-80E9-DE49-A6F4-5EC90ADFACF0}"/>
              </a:ext>
            </a:extLst>
          </p:cNvPr>
          <p:cNvSpPr/>
          <p:nvPr/>
        </p:nvSpPr>
        <p:spPr>
          <a:xfrm>
            <a:off x="3310574" y="2445717"/>
            <a:ext cx="83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Potens</a:t>
            </a:r>
            <a:endParaRPr lang="sv-SE" dirty="0"/>
          </a:p>
        </p:txBody>
      </p:sp>
      <p:cxnSp>
        <p:nvCxnSpPr>
          <p:cNvPr id="20" name="Rak pil 19">
            <a:extLst>
              <a:ext uri="{FF2B5EF4-FFF2-40B4-BE49-F238E27FC236}">
                <a16:creationId xmlns:a16="http://schemas.microsoft.com/office/drawing/2014/main" id="{33178DAE-C10F-824C-B5C2-F7CB471F7601}"/>
              </a:ext>
            </a:extLst>
          </p:cNvPr>
          <p:cNvCxnSpPr>
            <a:cxnSpLocks/>
          </p:cNvCxnSpPr>
          <p:nvPr/>
        </p:nvCxnSpPr>
        <p:spPr>
          <a:xfrm flipH="1" flipV="1">
            <a:off x="4873049" y="2908486"/>
            <a:ext cx="366155" cy="226954"/>
          </a:xfrm>
          <a:prstGeom prst="straightConnector1">
            <a:avLst/>
          </a:prstGeom>
          <a:ln w="28575">
            <a:solidFill>
              <a:srgbClr val="A7000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A09853C1-0B5D-E542-9402-93C08613042F}"/>
              </a:ext>
            </a:extLst>
          </p:cNvPr>
          <p:cNvSpPr/>
          <p:nvPr/>
        </p:nvSpPr>
        <p:spPr>
          <a:xfrm>
            <a:off x="5239204" y="3008219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Bas</a:t>
            </a:r>
            <a:endParaRPr lang="sv-SE" dirty="0"/>
          </a:p>
        </p:txBody>
      </p:sp>
      <p:cxnSp>
        <p:nvCxnSpPr>
          <p:cNvPr id="24" name="Rak pil 23">
            <a:extLst>
              <a:ext uri="{FF2B5EF4-FFF2-40B4-BE49-F238E27FC236}">
                <a16:creationId xmlns:a16="http://schemas.microsoft.com/office/drawing/2014/main" id="{2F47B13E-917A-2F4E-9E41-610B5BA46102}"/>
              </a:ext>
            </a:extLst>
          </p:cNvPr>
          <p:cNvCxnSpPr>
            <a:cxnSpLocks/>
          </p:cNvCxnSpPr>
          <p:nvPr/>
        </p:nvCxnSpPr>
        <p:spPr>
          <a:xfrm flipH="1">
            <a:off x="5205533" y="2300844"/>
            <a:ext cx="366154" cy="0"/>
          </a:xfrm>
          <a:prstGeom prst="straightConnector1">
            <a:avLst/>
          </a:prstGeom>
          <a:ln w="28575">
            <a:solidFill>
              <a:srgbClr val="A7000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2D14B4F0-5425-3A47-A732-9AB60FD844A9}"/>
              </a:ext>
            </a:extLst>
          </p:cNvPr>
          <p:cNvSpPr/>
          <p:nvPr/>
        </p:nvSpPr>
        <p:spPr>
          <a:xfrm>
            <a:off x="5544997" y="2126031"/>
            <a:ext cx="1081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Exponent</a:t>
            </a:r>
            <a:endParaRPr lang="sv-SE" dirty="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6C2D6E8-7BE5-244F-BCB2-2FF72C281525}"/>
              </a:ext>
            </a:extLst>
          </p:cNvPr>
          <p:cNvSpPr/>
          <p:nvPr/>
        </p:nvSpPr>
        <p:spPr>
          <a:xfrm>
            <a:off x="5895164" y="1475957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3</a:t>
            </a:r>
            <a:r>
              <a:rPr lang="de-DE" sz="2400" b="1" baseline="30000" dirty="0">
                <a:solidFill>
                  <a:srgbClr val="A70001"/>
                </a:solidFill>
              </a:rPr>
              <a:t>5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endParaRPr lang="sv-SE" sz="2400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5144D4E2-29E4-1A46-BC27-310615B9C643}"/>
              </a:ext>
            </a:extLst>
          </p:cNvPr>
          <p:cNvSpPr txBox="1"/>
          <p:nvPr/>
        </p:nvSpPr>
        <p:spPr>
          <a:xfrm>
            <a:off x="3150184" y="3663758"/>
            <a:ext cx="408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Tiopotenser och grundpotensform</a:t>
            </a:r>
          </a:p>
        </p:txBody>
      </p:sp>
      <p:sp>
        <p:nvSpPr>
          <p:cNvPr id="39" name="Rektangel 2">
            <a:extLst>
              <a:ext uri="{FF2B5EF4-FFF2-40B4-BE49-F238E27FC236}">
                <a16:creationId xmlns:a16="http://schemas.microsoft.com/office/drawing/2014/main" id="{2A8937F6-8B73-744E-98A8-A1FDAB74E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320" y="4034221"/>
            <a:ext cx="427948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tiopotens </a:t>
            </a:r>
            <a:r>
              <a:rPr lang="sv-SE" dirty="0"/>
              <a:t>är en potens med basen 10. </a:t>
            </a:r>
          </a:p>
        </p:txBody>
      </p:sp>
      <p:sp>
        <p:nvSpPr>
          <p:cNvPr id="42" name="Rektangel 2">
            <a:extLst>
              <a:ext uri="{FF2B5EF4-FFF2-40B4-BE49-F238E27FC236}">
                <a16:creationId xmlns:a16="http://schemas.microsoft.com/office/drawing/2014/main" id="{C46769DA-0AC5-954F-ABFF-3E93FFFA4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959" y="4432145"/>
            <a:ext cx="662641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b="1" dirty="0"/>
              <a:t>Till exempel:   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B0FBD25-779C-2C40-BBCD-8B78AB926AD4}"/>
              </a:ext>
            </a:extLst>
          </p:cNvPr>
          <p:cNvSpPr/>
          <p:nvPr/>
        </p:nvSpPr>
        <p:spPr>
          <a:xfrm>
            <a:off x="3858787" y="4365888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1 000 </a:t>
            </a:r>
            <a:r>
              <a:rPr lang="de-DE" sz="2400" b="1" dirty="0"/>
              <a:t>=</a:t>
            </a:r>
            <a:endParaRPr lang="sv-SE" sz="2400" b="1" dirty="0">
              <a:solidFill>
                <a:srgbClr val="A70001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DE75858-40E3-1A40-B9C4-CC9B9BDB022D}"/>
              </a:ext>
            </a:extLst>
          </p:cNvPr>
          <p:cNvSpPr/>
          <p:nvPr/>
        </p:nvSpPr>
        <p:spPr>
          <a:xfrm>
            <a:off x="6671760" y="4375775"/>
            <a:ext cx="668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10</a:t>
            </a:r>
            <a:r>
              <a:rPr lang="de-DE" sz="2400" b="1" baseline="30000" dirty="0">
                <a:solidFill>
                  <a:srgbClr val="A70001"/>
                </a:solidFill>
              </a:rPr>
              <a:t>3</a:t>
            </a:r>
            <a:r>
              <a:rPr lang="de-DE" sz="2400" b="1" dirty="0">
                <a:solidFill>
                  <a:srgbClr val="A70001"/>
                </a:solidFill>
              </a:rPr>
              <a:t> </a:t>
            </a:r>
            <a:endParaRPr lang="sv-SE" sz="2400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4FFFD4FE-C9EA-6F48-9AED-941768D80D60}"/>
              </a:ext>
            </a:extLst>
          </p:cNvPr>
          <p:cNvSpPr/>
          <p:nvPr/>
        </p:nvSpPr>
        <p:spPr>
          <a:xfrm>
            <a:off x="4924636" y="4370009"/>
            <a:ext cx="1779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A70001"/>
                </a:solidFill>
              </a:rPr>
              <a:t>10 ∙ 10 ∙ 10 </a:t>
            </a:r>
            <a:r>
              <a:rPr lang="de-DE" sz="2400" b="1" dirty="0"/>
              <a:t>=</a:t>
            </a:r>
            <a:endParaRPr lang="sv-SE" sz="2400" b="1" dirty="0">
              <a:solidFill>
                <a:srgbClr val="A70001"/>
              </a:solidFill>
            </a:endParaRPr>
          </a:p>
        </p:txBody>
      </p:sp>
      <p:sp>
        <p:nvSpPr>
          <p:cNvPr id="46" name="Rektangel 2">
            <a:extLst>
              <a:ext uri="{FF2B5EF4-FFF2-40B4-BE49-F238E27FC236}">
                <a16:creationId xmlns:a16="http://schemas.microsoft.com/office/drawing/2014/main" id="{D3C01A04-1A57-5048-98C5-06894DAA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02" y="5230692"/>
            <a:ext cx="42794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När ett tal är skrivet i </a:t>
            </a:r>
            <a:r>
              <a:rPr lang="sv-SE" i="1" dirty="0">
                <a:solidFill>
                  <a:srgbClr val="9A0002"/>
                </a:solidFill>
              </a:rPr>
              <a:t>grundpotensform</a:t>
            </a:r>
            <a:r>
              <a:rPr lang="sv-SE" i="1" dirty="0"/>
              <a:t> </a:t>
            </a:r>
            <a:r>
              <a:rPr lang="sv-SE" dirty="0"/>
              <a:t>är det skrivet som ett tal mellan 1 och 10 multiplicerat med en tiopotens. 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1C618165-2361-424C-AF9E-2D85ADFF40F4}"/>
              </a:ext>
            </a:extLst>
          </p:cNvPr>
          <p:cNvGrpSpPr/>
          <p:nvPr/>
        </p:nvGrpSpPr>
        <p:grpSpPr>
          <a:xfrm>
            <a:off x="4873049" y="5201485"/>
            <a:ext cx="3185349" cy="1258346"/>
            <a:chOff x="4957165" y="5271746"/>
            <a:chExt cx="2742985" cy="100081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C084169-27E5-704D-9872-7A314B612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7165" y="5271746"/>
              <a:ext cx="2742985" cy="1000819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BE42C827-8E2C-B54A-8E4A-7E196BBCE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508" y="5648893"/>
              <a:ext cx="504086" cy="235955"/>
            </a:xfrm>
            <a:prstGeom prst="rect">
              <a:avLst/>
            </a:prstGeom>
          </p:spPr>
        </p:pic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C4AC56EA-AFDD-8B43-84CD-2146DD763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2406" y="5960729"/>
              <a:ext cx="756129" cy="235955"/>
            </a:xfrm>
            <a:prstGeom prst="rect">
              <a:avLst/>
            </a:prstGeom>
          </p:spPr>
        </p:pic>
        <p:pic>
          <p:nvPicPr>
            <p:cNvPr id="48" name="Bildobjekt 47">
              <a:extLst>
                <a:ext uri="{FF2B5EF4-FFF2-40B4-BE49-F238E27FC236}">
                  <a16:creationId xmlns:a16="http://schemas.microsoft.com/office/drawing/2014/main" id="{5E2E75FE-5ECC-5747-8EDC-5EBAD1631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2177" y="5627176"/>
              <a:ext cx="825296" cy="235955"/>
            </a:xfrm>
            <a:prstGeom prst="rect">
              <a:avLst/>
            </a:prstGeom>
          </p:spPr>
        </p:pic>
        <p:pic>
          <p:nvPicPr>
            <p:cNvPr id="49" name="Bildobjekt 48">
              <a:extLst>
                <a:ext uri="{FF2B5EF4-FFF2-40B4-BE49-F238E27FC236}">
                  <a16:creationId xmlns:a16="http://schemas.microsoft.com/office/drawing/2014/main" id="{C7B876A3-0319-3B41-8716-A5D3D5296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2177" y="5960728"/>
              <a:ext cx="706720" cy="235955"/>
            </a:xfrm>
            <a:prstGeom prst="rect">
              <a:avLst/>
            </a:prstGeom>
          </p:spPr>
        </p:pic>
      </p:grpSp>
      <p:sp>
        <p:nvSpPr>
          <p:cNvPr id="50" name="Rektangel 2">
            <a:extLst>
              <a:ext uri="{FF2B5EF4-FFF2-40B4-BE49-F238E27FC236}">
                <a16:creationId xmlns:a16="http://schemas.microsoft.com/office/drawing/2014/main" id="{4DAB2DD4-CE61-B24D-A29B-F6E1EAA7F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786" y="5655249"/>
            <a:ext cx="1098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latin typeface="Times" pitchFamily="2" charset="0"/>
              </a:rPr>
              <a:t>75 000</a:t>
            </a:r>
            <a:r>
              <a:rPr lang="sv-SE" dirty="0"/>
              <a:t> </a:t>
            </a:r>
          </a:p>
        </p:txBody>
      </p:sp>
      <p:sp>
        <p:nvSpPr>
          <p:cNvPr id="51" name="Rektangel 2">
            <a:extLst>
              <a:ext uri="{FF2B5EF4-FFF2-40B4-BE49-F238E27FC236}">
                <a16:creationId xmlns:a16="http://schemas.microsoft.com/office/drawing/2014/main" id="{24BE231B-4BC1-AA4F-8B8E-76FAD31CA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871" y="5665577"/>
            <a:ext cx="1098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latin typeface="Times" pitchFamily="2" charset="0"/>
              </a:rPr>
              <a:t>7,5 · 10</a:t>
            </a:r>
            <a:r>
              <a:rPr lang="sv-SE" baseline="30000" dirty="0"/>
              <a:t>4</a:t>
            </a:r>
            <a:r>
              <a:rPr lang="sv-SE" dirty="0"/>
              <a:t>  </a:t>
            </a:r>
          </a:p>
        </p:txBody>
      </p:sp>
      <p:sp>
        <p:nvSpPr>
          <p:cNvPr id="52" name="Rektangel 2">
            <a:extLst>
              <a:ext uri="{FF2B5EF4-FFF2-40B4-BE49-F238E27FC236}">
                <a16:creationId xmlns:a16="http://schemas.microsoft.com/office/drawing/2014/main" id="{625244A4-4893-2C46-9E78-4F3CBF80E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914" y="6034909"/>
            <a:ext cx="1164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latin typeface="Times" pitchFamily="2" charset="0"/>
              </a:rPr>
              <a:t>9 110 000</a:t>
            </a:r>
            <a:r>
              <a:rPr lang="sv-SE" dirty="0"/>
              <a:t> </a:t>
            </a:r>
          </a:p>
        </p:txBody>
      </p:sp>
      <p:sp>
        <p:nvSpPr>
          <p:cNvPr id="53" name="Rektangel 2">
            <a:extLst>
              <a:ext uri="{FF2B5EF4-FFF2-40B4-BE49-F238E27FC236}">
                <a16:creationId xmlns:a16="http://schemas.microsoft.com/office/drawing/2014/main" id="{634504C5-1057-7744-9C26-80822E384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713" y="6062704"/>
            <a:ext cx="1302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>
                <a:latin typeface="Times" pitchFamily="2" charset="0"/>
              </a:rPr>
              <a:t>9,11 · 10</a:t>
            </a:r>
            <a:r>
              <a:rPr lang="sv-SE" baseline="30000" dirty="0"/>
              <a:t>6</a:t>
            </a:r>
            <a:r>
              <a:rPr lang="sv-S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156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3" grpId="0"/>
      <p:bldP spid="26" grpId="0"/>
      <p:bldP spid="36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ruta 26">
            <a:extLst>
              <a:ext uri="{FF2B5EF4-FFF2-40B4-BE49-F238E27FC236}">
                <a16:creationId xmlns:a16="http://schemas.microsoft.com/office/drawing/2014/main" id="{DF2F5488-D464-0548-A8F3-E9014A558AEF}"/>
              </a:ext>
            </a:extLst>
          </p:cNvPr>
          <p:cNvSpPr txBox="1"/>
          <p:nvPr/>
        </p:nvSpPr>
        <p:spPr>
          <a:xfrm>
            <a:off x="4294111" y="2258581"/>
            <a:ext cx="22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800000"/>
                </a:solidFill>
              </a:rPr>
              <a:t>Prioriteringsregler: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C8B2ADF-0420-384D-972E-630A8717EA0C}"/>
              </a:ext>
            </a:extLst>
          </p:cNvPr>
          <p:cNvSpPr/>
          <p:nvPr/>
        </p:nvSpPr>
        <p:spPr>
          <a:xfrm>
            <a:off x="4281399" y="263943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1.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C61AF76-4D55-1149-B7C2-2C326AD58DE5}"/>
              </a:ext>
            </a:extLst>
          </p:cNvPr>
          <p:cNvSpPr/>
          <p:nvPr/>
        </p:nvSpPr>
        <p:spPr>
          <a:xfrm>
            <a:off x="4565579" y="2627913"/>
            <a:ext cx="102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Parentes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BEEB140-7D80-0C41-8351-DE7819E6389C}"/>
              </a:ext>
            </a:extLst>
          </p:cNvPr>
          <p:cNvSpPr/>
          <p:nvPr/>
        </p:nvSpPr>
        <p:spPr>
          <a:xfrm>
            <a:off x="4281399" y="2959291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2.</a:t>
            </a:r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5A713C8-6086-4E4C-B0D0-5074423DDF40}"/>
              </a:ext>
            </a:extLst>
          </p:cNvPr>
          <p:cNvSpPr/>
          <p:nvPr/>
        </p:nvSpPr>
        <p:spPr>
          <a:xfrm>
            <a:off x="4281399" y="326532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3.</a:t>
            </a:r>
            <a:endParaRPr lang="sv-SE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7F65D67-D1C7-E742-9A53-236C998DF920}"/>
              </a:ext>
            </a:extLst>
          </p:cNvPr>
          <p:cNvSpPr/>
          <p:nvPr/>
        </p:nvSpPr>
        <p:spPr>
          <a:xfrm>
            <a:off x="4273171" y="357704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4.</a:t>
            </a:r>
            <a:endParaRPr lang="sv-SE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A873871D-D2CE-F240-8F6F-691F8D66DA61}"/>
              </a:ext>
            </a:extLst>
          </p:cNvPr>
          <p:cNvSpPr/>
          <p:nvPr/>
        </p:nvSpPr>
        <p:spPr>
          <a:xfrm>
            <a:off x="4572000" y="2948978"/>
            <a:ext cx="103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Potenser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A818DAB-1AB0-5449-BE6F-3585D5CFA7D8}"/>
              </a:ext>
            </a:extLst>
          </p:cNvPr>
          <p:cNvSpPr/>
          <p:nvPr/>
        </p:nvSpPr>
        <p:spPr>
          <a:xfrm>
            <a:off x="4572000" y="3260654"/>
            <a:ext cx="272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Multiplikation och division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45544032-16BA-114D-BDE1-576200E290FB}"/>
              </a:ext>
            </a:extLst>
          </p:cNvPr>
          <p:cNvSpPr/>
          <p:nvPr/>
        </p:nvSpPr>
        <p:spPr>
          <a:xfrm>
            <a:off x="4572000" y="3581719"/>
            <a:ext cx="255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Addition och subtraktion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26B172F2-2186-E842-B3E8-7D7984230BE4}"/>
              </a:ext>
            </a:extLst>
          </p:cNvPr>
          <p:cNvGrpSpPr/>
          <p:nvPr/>
        </p:nvGrpSpPr>
        <p:grpSpPr>
          <a:xfrm>
            <a:off x="2242129" y="2230423"/>
            <a:ext cx="1808137" cy="2000062"/>
            <a:chOff x="1284987" y="4451109"/>
            <a:chExt cx="1808137" cy="2000062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4987" y="4451109"/>
              <a:ext cx="1808137" cy="2000062"/>
            </a:xfrm>
            <a:prstGeom prst="rect">
              <a:avLst/>
            </a:prstGeom>
          </p:spPr>
        </p:pic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68B138F7-09B0-9A40-AECB-56A9F258E7AB}"/>
                </a:ext>
              </a:extLst>
            </p:cNvPr>
            <p:cNvGrpSpPr/>
            <p:nvPr/>
          </p:nvGrpSpPr>
          <p:grpSpPr>
            <a:xfrm>
              <a:off x="2126083" y="4964016"/>
              <a:ext cx="334108" cy="261610"/>
              <a:chOff x="7351072" y="3471869"/>
              <a:chExt cx="334108" cy="261610"/>
            </a:xfrm>
          </p:grpSpPr>
          <p:sp>
            <p:nvSpPr>
              <p:cNvPr id="5" name="Ellips 4">
                <a:extLst>
                  <a:ext uri="{FF2B5EF4-FFF2-40B4-BE49-F238E27FC236}">
                    <a16:creationId xmlns:a16="http://schemas.microsoft.com/office/drawing/2014/main" id="{9656A9B8-1FFE-B146-AF8B-A6FBE5BF7346}"/>
                  </a:ext>
                </a:extLst>
              </p:cNvPr>
              <p:cNvSpPr/>
              <p:nvPr/>
            </p:nvSpPr>
            <p:spPr>
              <a:xfrm>
                <a:off x="7385169" y="3528769"/>
                <a:ext cx="172590" cy="147811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37E1E8E5-CA3C-E04B-8072-5711459F7513}"/>
                  </a:ext>
                </a:extLst>
              </p:cNvPr>
              <p:cNvSpPr txBox="1"/>
              <p:nvPr/>
            </p:nvSpPr>
            <p:spPr>
              <a:xfrm>
                <a:off x="7351072" y="3471869"/>
                <a:ext cx="334108" cy="2616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v-SE" sz="1050" dirty="0"/>
                  <a:t>2</a:t>
                </a:r>
              </a:p>
            </p:txBody>
          </p:sp>
        </p:grpSp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36FB2F36-514B-C64C-ADB1-6F51CDB12AE5}"/>
              </a:ext>
            </a:extLst>
          </p:cNvPr>
          <p:cNvSpPr txBox="1"/>
          <p:nvPr/>
        </p:nvSpPr>
        <p:spPr>
          <a:xfrm>
            <a:off x="3450001" y="168523"/>
            <a:ext cx="22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Prioriteringsreglerna</a:t>
            </a:r>
          </a:p>
        </p:txBody>
      </p:sp>
      <p:sp>
        <p:nvSpPr>
          <p:cNvPr id="39" name="Rektangel 2">
            <a:extLst>
              <a:ext uri="{FF2B5EF4-FFF2-40B4-BE49-F238E27FC236}">
                <a16:creationId xmlns:a16="http://schemas.microsoft.com/office/drawing/2014/main" id="{5C1A627D-E32C-564C-8D4D-19CF872F0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305" y="972714"/>
            <a:ext cx="66264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När ett </a:t>
            </a:r>
            <a:r>
              <a:rPr lang="sv-SE" i="1" dirty="0"/>
              <a:t>numeriskt uttryck </a:t>
            </a:r>
            <a:r>
              <a:rPr lang="sv-SE" dirty="0"/>
              <a:t>innehåller både potenser och olika räknesätt så är det viktigt att beräkningarna görs i rätt ordning.</a:t>
            </a:r>
          </a:p>
        </p:txBody>
      </p:sp>
    </p:spTree>
    <p:extLst>
      <p:ext uri="{BB962C8B-B14F-4D97-AF65-F5344CB8AC3E}">
        <p14:creationId xmlns:p14="http://schemas.microsoft.com/office/powerpoint/2010/main" val="8839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6C48222-41E7-A84D-80AF-776ADBC3E444}"/>
              </a:ext>
            </a:extLst>
          </p:cNvPr>
          <p:cNvSpPr txBox="1"/>
          <p:nvPr/>
        </p:nvSpPr>
        <p:spPr>
          <a:xfrm>
            <a:off x="1259694" y="646988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074DC7C-CE15-7341-9EA5-05C3A1F91EC5}"/>
              </a:ext>
            </a:extLst>
          </p:cNvPr>
          <p:cNvSpPr/>
          <p:nvPr/>
        </p:nvSpPr>
        <p:spPr>
          <a:xfrm>
            <a:off x="381281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Times" pitchFamily="2" charset="0"/>
              </a:rPr>
              <a:t> </a:t>
            </a:r>
            <a:endParaRPr lang="sv-SE" dirty="0">
              <a:effectLst/>
              <a:latin typeface="Times" pitchFamily="2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81615D4-DDC3-3348-A753-120E72B4ED8B}"/>
              </a:ext>
            </a:extLst>
          </p:cNvPr>
          <p:cNvSpPr txBox="1"/>
          <p:nvPr/>
        </p:nvSpPr>
        <p:spPr>
          <a:xfrm>
            <a:off x="1259694" y="1150262"/>
            <a:ext cx="16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  15 – 5 · 0,6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A9398BD-F957-0241-8F25-08C5B8ED8843}"/>
              </a:ext>
            </a:extLst>
          </p:cNvPr>
          <p:cNvSpPr txBox="1"/>
          <p:nvPr/>
        </p:nvSpPr>
        <p:spPr>
          <a:xfrm>
            <a:off x="4249972" y="1150262"/>
            <a:ext cx="186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15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5 · 0,6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EA8BC62-B976-8B40-9738-D8D1DFC90B00}"/>
              </a:ext>
            </a:extLst>
          </p:cNvPr>
          <p:cNvSpPr txBox="1"/>
          <p:nvPr/>
        </p:nvSpPr>
        <p:spPr>
          <a:xfrm>
            <a:off x="5658628" y="1150262"/>
            <a:ext cx="12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15 </a:t>
            </a:r>
            <a:r>
              <a:rPr lang="sv-SE" dirty="0">
                <a:latin typeface="+mn-lt"/>
              </a:rPr>
              <a:t>–</a:t>
            </a:r>
            <a:r>
              <a:rPr lang="sv-SE" dirty="0">
                <a:latin typeface="Bradley Hand" pitchFamily="2" charset="77"/>
              </a:rPr>
              <a:t> 3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 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2D0D6E4-BECD-5E42-B23E-DF2312DD170A}"/>
              </a:ext>
            </a:extLst>
          </p:cNvPr>
          <p:cNvSpPr txBox="1"/>
          <p:nvPr/>
        </p:nvSpPr>
        <p:spPr>
          <a:xfrm>
            <a:off x="6553907" y="1150262"/>
            <a:ext cx="12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12  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F7124B2-3A28-A94E-9A49-900BE57BDAFB}"/>
              </a:ext>
            </a:extLst>
          </p:cNvPr>
          <p:cNvSpPr txBox="1"/>
          <p:nvPr/>
        </p:nvSpPr>
        <p:spPr>
          <a:xfrm>
            <a:off x="7260567" y="1698864"/>
            <a:ext cx="12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7 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012A9FA8-3C87-F64C-A11E-5657B20FD437}"/>
              </a:ext>
            </a:extLst>
          </p:cNvPr>
          <p:cNvGrpSpPr/>
          <p:nvPr/>
        </p:nvGrpSpPr>
        <p:grpSpPr>
          <a:xfrm>
            <a:off x="1259694" y="1577928"/>
            <a:ext cx="1653627" cy="669406"/>
            <a:chOff x="1259694" y="1577928"/>
            <a:chExt cx="1653627" cy="669406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B05F8EFC-E7D5-5841-838B-BCDC95A05DD4}"/>
                </a:ext>
              </a:extLst>
            </p:cNvPr>
            <p:cNvSpPr txBox="1"/>
            <p:nvPr/>
          </p:nvSpPr>
          <p:spPr>
            <a:xfrm>
              <a:off x="1259694" y="1727965"/>
              <a:ext cx="1653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b)</a:t>
              </a:r>
            </a:p>
          </p:txBody>
        </p: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D508623B-42F2-A543-BF52-F5FD1954DE9C}"/>
                </a:ext>
              </a:extLst>
            </p:cNvPr>
            <p:cNvGrpSpPr/>
            <p:nvPr/>
          </p:nvGrpSpPr>
          <p:grpSpPr>
            <a:xfrm>
              <a:off x="1660275" y="1577928"/>
              <a:ext cx="596186" cy="669406"/>
              <a:chOff x="3840677" y="1848755"/>
              <a:chExt cx="596186" cy="669406"/>
            </a:xfrm>
          </p:grpSpPr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846399DF-CB75-3C40-A27F-F00982EA4D23}"/>
                  </a:ext>
                </a:extLst>
              </p:cNvPr>
              <p:cNvSpPr txBox="1"/>
              <p:nvPr/>
            </p:nvSpPr>
            <p:spPr>
              <a:xfrm>
                <a:off x="3895980" y="1848755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2,8</a:t>
                </a:r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41CD7C39-F467-EB45-B548-DCC05819B1A1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0,04</a:t>
                </a:r>
              </a:p>
            </p:txBody>
          </p:sp>
          <p:cxnSp>
            <p:nvCxnSpPr>
              <p:cNvPr id="19" name="Rak 18">
                <a:extLst>
                  <a:ext uri="{FF2B5EF4-FFF2-40B4-BE49-F238E27FC236}">
                    <a16:creationId xmlns:a16="http://schemas.microsoft.com/office/drawing/2014/main" id="{F0CB3844-CB46-5D45-A3D5-60A1A4E1F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6F546D73-039E-5B43-A091-9D61157BD698}"/>
              </a:ext>
            </a:extLst>
          </p:cNvPr>
          <p:cNvGrpSpPr/>
          <p:nvPr/>
        </p:nvGrpSpPr>
        <p:grpSpPr>
          <a:xfrm>
            <a:off x="4360728" y="1575998"/>
            <a:ext cx="852915" cy="669406"/>
            <a:chOff x="6351339" y="2896838"/>
            <a:chExt cx="852915" cy="669406"/>
          </a:xfrm>
        </p:grpSpPr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F43B2A48-3E33-304F-97D2-C7EC02FB524D}"/>
                </a:ext>
              </a:extLst>
            </p:cNvPr>
            <p:cNvSpPr txBox="1"/>
            <p:nvPr/>
          </p:nvSpPr>
          <p:spPr>
            <a:xfrm>
              <a:off x="6904172" y="30470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DD6CBB3B-5ADC-C449-9842-FCAB9E32EBAF}"/>
                </a:ext>
              </a:extLst>
            </p:cNvPr>
            <p:cNvGrpSpPr/>
            <p:nvPr/>
          </p:nvGrpSpPr>
          <p:grpSpPr>
            <a:xfrm>
              <a:off x="6351339" y="2896838"/>
              <a:ext cx="639919" cy="669406"/>
              <a:chOff x="3840677" y="1848755"/>
              <a:chExt cx="639919" cy="669406"/>
            </a:xfrm>
          </p:grpSpPr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306D44A2-93A0-6B45-8E3E-3B7C9267F0EA}"/>
                  </a:ext>
                </a:extLst>
              </p:cNvPr>
              <p:cNvSpPr txBox="1"/>
              <p:nvPr/>
            </p:nvSpPr>
            <p:spPr>
              <a:xfrm>
                <a:off x="3895980" y="1848755"/>
                <a:ext cx="519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2,8</a:t>
                </a:r>
              </a:p>
            </p:txBody>
          </p:sp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DF91397C-06FE-1E4D-940F-2B8402B0FE04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0,04</a:t>
                </a:r>
              </a:p>
            </p:txBody>
          </p: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288878B9-63E4-F749-8B36-BA85355A5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42FD029A-F4AE-B34E-96FB-D1938CB881E6}"/>
              </a:ext>
            </a:extLst>
          </p:cNvPr>
          <p:cNvGrpSpPr/>
          <p:nvPr/>
        </p:nvGrpSpPr>
        <p:grpSpPr>
          <a:xfrm>
            <a:off x="5235223" y="1577928"/>
            <a:ext cx="639919" cy="669406"/>
            <a:chOff x="3840677" y="1848755"/>
            <a:chExt cx="639919" cy="669406"/>
          </a:xfrm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058B27F7-77C1-E84A-81AE-4F713135DE96}"/>
                </a:ext>
              </a:extLst>
            </p:cNvPr>
            <p:cNvSpPr txBox="1"/>
            <p:nvPr/>
          </p:nvSpPr>
          <p:spPr>
            <a:xfrm>
              <a:off x="3895980" y="1848755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2,8</a:t>
              </a: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5EB70D3D-CBE9-C34C-9A09-AA296BEF962D}"/>
                </a:ext>
              </a:extLst>
            </p:cNvPr>
            <p:cNvSpPr txBox="1"/>
            <p:nvPr/>
          </p:nvSpPr>
          <p:spPr>
            <a:xfrm>
              <a:off x="3840677" y="214882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0,04</a:t>
              </a:r>
            </a:p>
          </p:txBody>
        </p: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4D8287E7-1474-1149-9E5A-71F7E2DF06B3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80E47977-6EA6-314A-87A1-A4FEF370397D}"/>
              </a:ext>
            </a:extLst>
          </p:cNvPr>
          <p:cNvGrpSpPr/>
          <p:nvPr/>
        </p:nvGrpSpPr>
        <p:grpSpPr>
          <a:xfrm>
            <a:off x="5686790" y="1635632"/>
            <a:ext cx="756742" cy="598341"/>
            <a:chOff x="5686790" y="1635632"/>
            <a:chExt cx="756742" cy="598341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E7EA3105-0CE3-6142-8EBF-3BAC641FFD0F}"/>
                </a:ext>
              </a:extLst>
            </p:cNvPr>
            <p:cNvSpPr/>
            <p:nvPr/>
          </p:nvSpPr>
          <p:spPr>
            <a:xfrm>
              <a:off x="5686790" y="1635632"/>
              <a:ext cx="7229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1400" dirty="0">
                  <a:solidFill>
                    <a:srgbClr val="9A0002"/>
                  </a:solidFill>
                  <a:latin typeface="Bradley Hand" pitchFamily="2" charset="77"/>
                </a:rPr>
                <a:t>∙ </a:t>
              </a:r>
              <a:r>
                <a:rPr lang="sv-SE" sz="1400" dirty="0">
                  <a:solidFill>
                    <a:srgbClr val="9A0002"/>
                  </a:solidFill>
                  <a:latin typeface="Bradley Hand" pitchFamily="2" charset="77"/>
                </a:rPr>
                <a:t>100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86D6726-D54F-2E4C-B082-0D7E14301F14}"/>
                </a:ext>
              </a:extLst>
            </p:cNvPr>
            <p:cNvSpPr/>
            <p:nvPr/>
          </p:nvSpPr>
          <p:spPr>
            <a:xfrm>
              <a:off x="5720576" y="1926196"/>
              <a:ext cx="7229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1400" dirty="0">
                  <a:solidFill>
                    <a:srgbClr val="9A0002"/>
                  </a:solidFill>
                  <a:latin typeface="Bradley Hand" pitchFamily="2" charset="77"/>
                </a:rPr>
                <a:t>∙ </a:t>
              </a:r>
              <a:r>
                <a:rPr lang="sv-SE" sz="1400" dirty="0">
                  <a:solidFill>
                    <a:srgbClr val="9A0002"/>
                  </a:solidFill>
                  <a:latin typeface="Bradley Hand" pitchFamily="2" charset="77"/>
                </a:rPr>
                <a:t>100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F1093F9A-1F0E-AD4B-8CFB-B6F6F73AC65C}"/>
              </a:ext>
            </a:extLst>
          </p:cNvPr>
          <p:cNvGrpSpPr/>
          <p:nvPr/>
        </p:nvGrpSpPr>
        <p:grpSpPr>
          <a:xfrm>
            <a:off x="6487010" y="1575998"/>
            <a:ext cx="816173" cy="686631"/>
            <a:chOff x="6388081" y="2896838"/>
            <a:chExt cx="816173" cy="686631"/>
          </a:xfrm>
        </p:grpSpPr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D64EF4F3-DEA0-DA4B-A9A1-C6E5717F3DAD}"/>
                </a:ext>
              </a:extLst>
            </p:cNvPr>
            <p:cNvSpPr txBox="1"/>
            <p:nvPr/>
          </p:nvSpPr>
          <p:spPr>
            <a:xfrm>
              <a:off x="6904172" y="30470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  <a:endParaRPr lang="sv-SE" dirty="0">
                <a:latin typeface="Bradley Hand" pitchFamily="2" charset="77"/>
              </a:endParaRPr>
            </a:p>
          </p:txBody>
        </p:sp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A13602B8-6DCB-2C4A-B99D-2FCBB84D939A}"/>
                </a:ext>
              </a:extLst>
            </p:cNvPr>
            <p:cNvGrpSpPr/>
            <p:nvPr/>
          </p:nvGrpSpPr>
          <p:grpSpPr>
            <a:xfrm>
              <a:off x="6388081" y="2896838"/>
              <a:ext cx="602375" cy="686631"/>
              <a:chOff x="3877419" y="1848755"/>
              <a:chExt cx="602375" cy="686631"/>
            </a:xfrm>
          </p:grpSpPr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488D1311-71E0-DE46-94BD-EB17D18D7C21}"/>
                  </a:ext>
                </a:extLst>
              </p:cNvPr>
              <p:cNvSpPr txBox="1"/>
              <p:nvPr/>
            </p:nvSpPr>
            <p:spPr>
              <a:xfrm>
                <a:off x="3895980" y="1848755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280</a:t>
                </a:r>
              </a:p>
            </p:txBody>
          </p:sp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744A8ED2-06D4-FC42-A344-9749162C169D}"/>
                  </a:ext>
                </a:extLst>
              </p:cNvPr>
              <p:cNvSpPr txBox="1"/>
              <p:nvPr/>
            </p:nvSpPr>
            <p:spPr>
              <a:xfrm>
                <a:off x="3971194" y="216605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656C6451-F59D-A04F-9F60-13E95D8E85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ruta 41">
            <a:extLst>
              <a:ext uri="{FF2B5EF4-FFF2-40B4-BE49-F238E27FC236}">
                <a16:creationId xmlns:a16="http://schemas.microsoft.com/office/drawing/2014/main" id="{D2841132-714F-054D-A8A5-4818D12C51CB}"/>
              </a:ext>
            </a:extLst>
          </p:cNvPr>
          <p:cNvSpPr txBox="1"/>
          <p:nvPr/>
        </p:nvSpPr>
        <p:spPr>
          <a:xfrm>
            <a:off x="1249062" y="2432000"/>
            <a:ext cx="16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c)   </a:t>
            </a:r>
            <a:r>
              <a:rPr lang="sv-SE" dirty="0"/>
              <a:t>(2 + 8) ∙ 32 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A52CD713-78C3-7047-911E-AA7860A93052}"/>
              </a:ext>
            </a:extLst>
          </p:cNvPr>
          <p:cNvSpPr txBox="1"/>
          <p:nvPr/>
        </p:nvSpPr>
        <p:spPr>
          <a:xfrm>
            <a:off x="4239340" y="2432000"/>
            <a:ext cx="186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(2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8) ∙ 32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 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E47D9A83-9AD6-CE43-8B19-95E220AEC1C2}"/>
              </a:ext>
            </a:extLst>
          </p:cNvPr>
          <p:cNvSpPr txBox="1"/>
          <p:nvPr/>
        </p:nvSpPr>
        <p:spPr>
          <a:xfrm>
            <a:off x="5678078" y="2426918"/>
            <a:ext cx="12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10 ∙ 32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 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46DFBBBC-8163-BB49-BCE9-3D65D7122A11}"/>
              </a:ext>
            </a:extLst>
          </p:cNvPr>
          <p:cNvSpPr txBox="1"/>
          <p:nvPr/>
        </p:nvSpPr>
        <p:spPr>
          <a:xfrm>
            <a:off x="6658349" y="2426918"/>
            <a:ext cx="68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320  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0A24D306-44A1-6448-ACD3-35982349638D}"/>
              </a:ext>
            </a:extLst>
          </p:cNvPr>
          <p:cNvSpPr txBox="1"/>
          <p:nvPr/>
        </p:nvSpPr>
        <p:spPr>
          <a:xfrm>
            <a:off x="1259694" y="3478348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8B0EB6A1-844F-B047-8241-97BEB2C8DB36}"/>
              </a:ext>
            </a:extLst>
          </p:cNvPr>
          <p:cNvSpPr txBox="1"/>
          <p:nvPr/>
        </p:nvSpPr>
        <p:spPr>
          <a:xfrm>
            <a:off x="1222975" y="3882922"/>
            <a:ext cx="48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</a:t>
            </a:r>
            <a:r>
              <a:rPr lang="sv-SE" dirty="0"/>
              <a:t>Skriv talet 345 000 i grundpotensform. </a:t>
            </a:r>
          </a:p>
          <a:p>
            <a:endParaRPr lang="sv-SE" dirty="0">
              <a:latin typeface="+mn-lt"/>
            </a:endParaRP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46BBE50F-D562-D947-99B1-A0C649042D40}"/>
              </a:ext>
            </a:extLst>
          </p:cNvPr>
          <p:cNvSpPr txBox="1"/>
          <p:nvPr/>
        </p:nvSpPr>
        <p:spPr>
          <a:xfrm>
            <a:off x="1566498" y="4507326"/>
            <a:ext cx="847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Svar:  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9C507351-5ED9-9743-BEF2-69DCE8ED9ECA}"/>
              </a:ext>
            </a:extLst>
          </p:cNvPr>
          <p:cNvSpPr txBox="1"/>
          <p:nvPr/>
        </p:nvSpPr>
        <p:spPr>
          <a:xfrm>
            <a:off x="2275367" y="4507326"/>
            <a:ext cx="186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3,45 · 10</a:t>
            </a:r>
            <a:r>
              <a:rPr lang="sv-SE" baseline="30000" dirty="0">
                <a:latin typeface="Bradley Hand" pitchFamily="2" charset="77"/>
              </a:rPr>
              <a:t>5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B243E171-E271-4E41-9216-C57E3C2F0E4E}"/>
              </a:ext>
            </a:extLst>
          </p:cNvPr>
          <p:cNvSpPr txBox="1"/>
          <p:nvPr/>
        </p:nvSpPr>
        <p:spPr>
          <a:xfrm>
            <a:off x="1244010" y="5334583"/>
            <a:ext cx="48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b) </a:t>
            </a:r>
            <a:r>
              <a:rPr lang="sv-SE" dirty="0"/>
              <a:t>Skriv talet 8,2 · 10</a:t>
            </a:r>
            <a:r>
              <a:rPr lang="sv-SE" baseline="30000" dirty="0"/>
              <a:t>4</a:t>
            </a:r>
            <a:r>
              <a:rPr lang="sv-SE" dirty="0"/>
              <a:t> utan tiopotens. </a:t>
            </a:r>
          </a:p>
          <a:p>
            <a:endParaRPr lang="sv-SE" dirty="0">
              <a:latin typeface="+mn-lt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A9959DC3-46E7-5241-B801-F9E7AF39E2BB}"/>
              </a:ext>
            </a:extLst>
          </p:cNvPr>
          <p:cNvSpPr txBox="1"/>
          <p:nvPr/>
        </p:nvSpPr>
        <p:spPr>
          <a:xfrm>
            <a:off x="1620603" y="5756134"/>
            <a:ext cx="847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Svar:  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85796DD2-C23B-1949-8FCD-3CADFD3710CE}"/>
              </a:ext>
            </a:extLst>
          </p:cNvPr>
          <p:cNvSpPr txBox="1"/>
          <p:nvPr/>
        </p:nvSpPr>
        <p:spPr>
          <a:xfrm>
            <a:off x="2329472" y="5756134"/>
            <a:ext cx="186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82 000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81BE2B7A-B5DB-9A49-B8C4-76677440ED03}"/>
              </a:ext>
            </a:extLst>
          </p:cNvPr>
          <p:cNvSpPr txBox="1"/>
          <p:nvPr/>
        </p:nvSpPr>
        <p:spPr>
          <a:xfrm>
            <a:off x="6111418" y="17348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20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17143</TotalTime>
  <Words>678</Words>
  <Application>Microsoft Macintosh PowerPoint</Application>
  <PresentationFormat>Bildspel på skärmen (4:3)</PresentationFormat>
  <Paragraphs>165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Bradley Hand</vt:lpstr>
      <vt:lpstr>Calibri</vt:lpstr>
      <vt:lpstr>Cambria Math</vt:lpstr>
      <vt:lpstr>Times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192</cp:revision>
  <dcterms:created xsi:type="dcterms:W3CDTF">2017-04-10T07:17:33Z</dcterms:created>
  <dcterms:modified xsi:type="dcterms:W3CDTF">2019-08-07T15:47:47Z</dcterms:modified>
</cp:coreProperties>
</file>