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71" r:id="rId3"/>
    <p:sldId id="273" r:id="rId4"/>
    <p:sldId id="257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000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19" autoAdjust="0"/>
    <p:restoredTop sz="99038" autoAdjust="0"/>
  </p:normalViewPr>
  <p:slideViewPr>
    <p:cSldViewPr snapToGrid="0" snapToObjects="1">
      <p:cViewPr>
        <p:scale>
          <a:sx n="206" d="100"/>
          <a:sy n="206" d="100"/>
        </p:scale>
        <p:origin x="1264" y="-1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8.tiff"/><Relationship Id="rId7" Type="http://schemas.openxmlformats.org/officeDocument/2006/relationships/image" Target="../media/image12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Relationship Id="rId9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B4E690A-FCE7-4C40-82CA-78C0DAA53D59}"/>
              </a:ext>
            </a:extLst>
          </p:cNvPr>
          <p:cNvSpPr/>
          <p:nvPr/>
        </p:nvSpPr>
        <p:spPr>
          <a:xfrm>
            <a:off x="148627" y="150163"/>
            <a:ext cx="8823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Y 5.3			                        </a:t>
            </a:r>
            <a:r>
              <a:rPr lang="sv-SE" sz="2400" b="1" dirty="0" err="1"/>
              <a:t>Kombinatorik</a:t>
            </a:r>
            <a:endParaRPr lang="sv-SE" sz="2400" b="1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525986C-0F87-AE43-8194-23EF7AD218D3}"/>
              </a:ext>
            </a:extLst>
          </p:cNvPr>
          <p:cNvSpPr/>
          <p:nvPr/>
        </p:nvSpPr>
        <p:spPr>
          <a:xfrm>
            <a:off x="3735025" y="931558"/>
            <a:ext cx="1650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50001"/>
                </a:solidFill>
              </a:rPr>
              <a:t>Kombinationer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B584972C-39E1-BB47-9510-97F6E8904B07}"/>
              </a:ext>
            </a:extLst>
          </p:cNvPr>
          <p:cNvSpPr/>
          <p:nvPr/>
        </p:nvSpPr>
        <p:spPr>
          <a:xfrm>
            <a:off x="1464816" y="1300890"/>
            <a:ext cx="69867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matematik som handlar om att beräkna antalet möjliga kombinationer kallas för </a:t>
            </a:r>
            <a:r>
              <a:rPr lang="sv-SE" i="1" dirty="0" err="1">
                <a:solidFill>
                  <a:srgbClr val="950001"/>
                </a:solidFill>
              </a:rPr>
              <a:t>kombinatorik</a:t>
            </a:r>
            <a:r>
              <a:rPr lang="sv-SE" dirty="0"/>
              <a:t>. Det kan till exempel handla om hur många kombinationer det kan finnas av fyrsiffriga koder till mobilen.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13BE44F-A7FA-A44C-B752-1F9D5D947184}"/>
              </a:ext>
            </a:extLst>
          </p:cNvPr>
          <p:cNvSpPr/>
          <p:nvPr/>
        </p:nvSpPr>
        <p:spPr>
          <a:xfrm>
            <a:off x="3603340" y="2543950"/>
            <a:ext cx="2167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50001"/>
                </a:solidFill>
              </a:rPr>
              <a:t>Hur många tal? (I)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4AFC11A3-A540-7741-874E-A0F87E04335F}"/>
              </a:ext>
            </a:extLst>
          </p:cNvPr>
          <p:cNvSpPr/>
          <p:nvPr/>
        </p:nvSpPr>
        <p:spPr>
          <a:xfrm>
            <a:off x="1417830" y="3138777"/>
            <a:ext cx="4840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tresiffriga tal kan bildas av lapparna:  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CDA9392B-733D-8B49-A64A-9B27F7154A85}"/>
              </a:ext>
            </a:extLst>
          </p:cNvPr>
          <p:cNvGrpSpPr/>
          <p:nvPr/>
        </p:nvGrpSpPr>
        <p:grpSpPr>
          <a:xfrm>
            <a:off x="6162956" y="2967335"/>
            <a:ext cx="2137755" cy="701333"/>
            <a:chOff x="2736357" y="3300740"/>
            <a:chExt cx="2137755" cy="701333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0683DCA3-323D-F947-8101-8B6CEC95A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36357" y="3313409"/>
              <a:ext cx="690424" cy="645770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43E060F4-E4AC-FB49-93AD-C02B4C4C1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0356" y="3336667"/>
              <a:ext cx="515956" cy="665406"/>
            </a:xfrm>
            <a:prstGeom prst="rect">
              <a:avLst/>
            </a:prstGeom>
          </p:spPr>
        </p:pic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AD2CFFAE-15FF-DB41-8FBD-F2C5D0129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69888" y="3300740"/>
              <a:ext cx="604224" cy="614582"/>
            </a:xfrm>
            <a:prstGeom prst="rect">
              <a:avLst/>
            </a:prstGeom>
          </p:spPr>
        </p:pic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CE5B01DE-0312-524D-BE94-98869B45BBF1}"/>
              </a:ext>
            </a:extLst>
          </p:cNvPr>
          <p:cNvSpPr/>
          <p:nvPr/>
        </p:nvSpPr>
        <p:spPr>
          <a:xfrm>
            <a:off x="1295788" y="3958066"/>
            <a:ext cx="3692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siffran </a:t>
            </a:r>
            <a:r>
              <a:rPr lang="sv-SE" dirty="0">
                <a:solidFill>
                  <a:srgbClr val="950001"/>
                </a:solidFill>
              </a:rPr>
              <a:t>1</a:t>
            </a:r>
            <a:r>
              <a:rPr lang="sv-SE" dirty="0"/>
              <a:t> först kan vi bilda talen:  </a:t>
            </a:r>
          </a:p>
        </p:txBody>
      </p:sp>
      <p:pic>
        <p:nvPicPr>
          <p:cNvPr id="27" name="Bildobjekt 26">
            <a:extLst>
              <a:ext uri="{FF2B5EF4-FFF2-40B4-BE49-F238E27FC236}">
                <a16:creationId xmlns:a16="http://schemas.microsoft.com/office/drawing/2014/main" id="{0D8BCA16-53ED-F849-92B5-BB7275D89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9629" y="3705850"/>
            <a:ext cx="413646" cy="386893"/>
          </a:xfrm>
          <a:prstGeom prst="rect">
            <a:avLst/>
          </a:prstGeom>
        </p:spPr>
      </p:pic>
      <p:pic>
        <p:nvPicPr>
          <p:cNvPr id="28" name="Bildobjekt 27">
            <a:extLst>
              <a:ext uri="{FF2B5EF4-FFF2-40B4-BE49-F238E27FC236}">
                <a16:creationId xmlns:a16="http://schemas.microsoft.com/office/drawing/2014/main" id="{AC2B75FB-4AB5-7242-8301-18ED175E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113" y="3691859"/>
            <a:ext cx="305780" cy="394351"/>
          </a:xfrm>
          <a:prstGeom prst="rect">
            <a:avLst/>
          </a:prstGeom>
        </p:spPr>
      </p:pic>
      <p:pic>
        <p:nvPicPr>
          <p:cNvPr id="29" name="Bildobjekt 28">
            <a:extLst>
              <a:ext uri="{FF2B5EF4-FFF2-40B4-BE49-F238E27FC236}">
                <a16:creationId xmlns:a16="http://schemas.microsoft.com/office/drawing/2014/main" id="{EC3CF601-98F0-D64B-A117-776E65F90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423" y="3685326"/>
            <a:ext cx="387705" cy="394351"/>
          </a:xfrm>
          <a:prstGeom prst="rect">
            <a:avLst/>
          </a:prstGeom>
        </p:spPr>
      </p:pic>
      <p:pic>
        <p:nvPicPr>
          <p:cNvPr id="30" name="Bildobjekt 29">
            <a:extLst>
              <a:ext uri="{FF2B5EF4-FFF2-40B4-BE49-F238E27FC236}">
                <a16:creationId xmlns:a16="http://schemas.microsoft.com/office/drawing/2014/main" id="{986AB403-0B35-BC41-8897-E4E1D7210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45" y="4205787"/>
            <a:ext cx="413646" cy="386893"/>
          </a:xfrm>
          <a:prstGeom prst="rect">
            <a:avLst/>
          </a:prstGeom>
        </p:spPr>
      </p:pic>
      <p:pic>
        <p:nvPicPr>
          <p:cNvPr id="31" name="Bildobjekt 30">
            <a:extLst>
              <a:ext uri="{FF2B5EF4-FFF2-40B4-BE49-F238E27FC236}">
                <a16:creationId xmlns:a16="http://schemas.microsoft.com/office/drawing/2014/main" id="{C9A74234-4208-3740-B1F3-F4612E19C8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3455" y="4191741"/>
            <a:ext cx="305780" cy="394351"/>
          </a:xfrm>
          <a:prstGeom prst="rect">
            <a:avLst/>
          </a:prstGeom>
        </p:spPr>
      </p:pic>
      <p:pic>
        <p:nvPicPr>
          <p:cNvPr id="32" name="Bildobjekt 31">
            <a:extLst>
              <a:ext uri="{FF2B5EF4-FFF2-40B4-BE49-F238E27FC236}">
                <a16:creationId xmlns:a16="http://schemas.microsoft.com/office/drawing/2014/main" id="{E3D056C9-E471-DA4B-9673-F7EBD5FBF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329" y="4207979"/>
            <a:ext cx="387705" cy="394351"/>
          </a:xfrm>
          <a:prstGeom prst="rect">
            <a:avLst/>
          </a:prstGeom>
        </p:spPr>
      </p:pic>
      <p:sp>
        <p:nvSpPr>
          <p:cNvPr id="33" name="Rektangel 32">
            <a:extLst>
              <a:ext uri="{FF2B5EF4-FFF2-40B4-BE49-F238E27FC236}">
                <a16:creationId xmlns:a16="http://schemas.microsoft.com/office/drawing/2014/main" id="{FFFD2FF2-4EE8-1C47-9155-4BC7E65977CF}"/>
              </a:ext>
            </a:extLst>
          </p:cNvPr>
          <p:cNvSpPr/>
          <p:nvPr/>
        </p:nvSpPr>
        <p:spPr>
          <a:xfrm>
            <a:off x="1311793" y="4878869"/>
            <a:ext cx="3692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siffran </a:t>
            </a:r>
            <a:r>
              <a:rPr lang="sv-SE" dirty="0">
                <a:solidFill>
                  <a:srgbClr val="950001"/>
                </a:solidFill>
              </a:rPr>
              <a:t>4</a:t>
            </a:r>
            <a:r>
              <a:rPr lang="sv-SE" dirty="0"/>
              <a:t> först kan vi bilda talen:  </a:t>
            </a:r>
          </a:p>
        </p:txBody>
      </p:sp>
      <p:pic>
        <p:nvPicPr>
          <p:cNvPr id="34" name="Bildobjekt 33">
            <a:extLst>
              <a:ext uri="{FF2B5EF4-FFF2-40B4-BE49-F238E27FC236}">
                <a16:creationId xmlns:a16="http://schemas.microsoft.com/office/drawing/2014/main" id="{F9B1DD77-D1FA-6F4E-A7AF-C1D6EB001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6839" y="4870088"/>
            <a:ext cx="413646" cy="386893"/>
          </a:xfrm>
          <a:prstGeom prst="rect">
            <a:avLst/>
          </a:prstGeom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753F306F-545A-1B4E-BD62-F16F4D4D1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532" y="4878869"/>
            <a:ext cx="305780" cy="394351"/>
          </a:xfrm>
          <a:prstGeom prst="rect">
            <a:avLst/>
          </a:prstGeom>
        </p:spPr>
      </p:pic>
      <p:pic>
        <p:nvPicPr>
          <p:cNvPr id="36" name="Bildobjekt 35">
            <a:extLst>
              <a:ext uri="{FF2B5EF4-FFF2-40B4-BE49-F238E27FC236}">
                <a16:creationId xmlns:a16="http://schemas.microsoft.com/office/drawing/2014/main" id="{29246768-2541-FA4E-8EF6-77E70290AC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7780" y="4853850"/>
            <a:ext cx="387705" cy="394351"/>
          </a:xfrm>
          <a:prstGeom prst="rect">
            <a:avLst/>
          </a:prstGeom>
        </p:spPr>
      </p:pic>
      <p:pic>
        <p:nvPicPr>
          <p:cNvPr id="37" name="Bildobjekt 36">
            <a:extLst>
              <a:ext uri="{FF2B5EF4-FFF2-40B4-BE49-F238E27FC236}">
                <a16:creationId xmlns:a16="http://schemas.microsoft.com/office/drawing/2014/main" id="{BC7BBA9C-BDFD-9B46-AD21-BDCD4F75E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775" y="5279427"/>
            <a:ext cx="413646" cy="386893"/>
          </a:xfrm>
          <a:prstGeom prst="rect">
            <a:avLst/>
          </a:prstGeom>
        </p:spPr>
      </p:pic>
      <p:pic>
        <p:nvPicPr>
          <p:cNvPr id="38" name="Bildobjekt 37">
            <a:extLst>
              <a:ext uri="{FF2B5EF4-FFF2-40B4-BE49-F238E27FC236}">
                <a16:creationId xmlns:a16="http://schemas.microsoft.com/office/drawing/2014/main" id="{6BDAD6DD-ADDC-FC44-86B8-491E76134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768" y="5325863"/>
            <a:ext cx="305780" cy="394351"/>
          </a:xfrm>
          <a:prstGeom prst="rect">
            <a:avLst/>
          </a:prstGeom>
        </p:spPr>
      </p:pic>
      <p:pic>
        <p:nvPicPr>
          <p:cNvPr id="39" name="Bildobjekt 38">
            <a:extLst>
              <a:ext uri="{FF2B5EF4-FFF2-40B4-BE49-F238E27FC236}">
                <a16:creationId xmlns:a16="http://schemas.microsoft.com/office/drawing/2014/main" id="{8A3D4F6C-A3CC-624C-B649-5AA732ECB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9809" y="5280584"/>
            <a:ext cx="387705" cy="394351"/>
          </a:xfrm>
          <a:prstGeom prst="rect">
            <a:avLst/>
          </a:prstGeom>
        </p:spPr>
      </p:pic>
      <p:sp>
        <p:nvSpPr>
          <p:cNvPr id="40" name="Rektangel 39">
            <a:extLst>
              <a:ext uri="{FF2B5EF4-FFF2-40B4-BE49-F238E27FC236}">
                <a16:creationId xmlns:a16="http://schemas.microsoft.com/office/drawing/2014/main" id="{577D2654-EC0B-3845-8753-E674C93AF370}"/>
              </a:ext>
            </a:extLst>
          </p:cNvPr>
          <p:cNvSpPr/>
          <p:nvPr/>
        </p:nvSpPr>
        <p:spPr>
          <a:xfrm>
            <a:off x="1295788" y="5981051"/>
            <a:ext cx="3692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siffran </a:t>
            </a:r>
            <a:r>
              <a:rPr lang="sv-SE" dirty="0">
                <a:solidFill>
                  <a:srgbClr val="950001"/>
                </a:solidFill>
              </a:rPr>
              <a:t>7</a:t>
            </a:r>
            <a:r>
              <a:rPr lang="sv-SE" dirty="0"/>
              <a:t> först kan vi bilda talen:  </a:t>
            </a:r>
          </a:p>
        </p:txBody>
      </p:sp>
      <p:pic>
        <p:nvPicPr>
          <p:cNvPr id="41" name="Bildobjekt 40">
            <a:extLst>
              <a:ext uri="{FF2B5EF4-FFF2-40B4-BE49-F238E27FC236}">
                <a16:creationId xmlns:a16="http://schemas.microsoft.com/office/drawing/2014/main" id="{51ED2001-A807-464F-97AF-B34B7EDE3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834" y="5972270"/>
            <a:ext cx="413646" cy="386893"/>
          </a:xfrm>
          <a:prstGeom prst="rect">
            <a:avLst/>
          </a:prstGeom>
        </p:spPr>
      </p:pic>
      <p:pic>
        <p:nvPicPr>
          <p:cNvPr id="42" name="Bildobjekt 41">
            <a:extLst>
              <a:ext uri="{FF2B5EF4-FFF2-40B4-BE49-F238E27FC236}">
                <a16:creationId xmlns:a16="http://schemas.microsoft.com/office/drawing/2014/main" id="{A6A5640A-791F-AE4A-9238-47FDE8C67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775" y="5964812"/>
            <a:ext cx="305780" cy="394351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080BEC47-F005-EE4B-BFDC-B8E55A8D6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6843" y="5978788"/>
            <a:ext cx="387705" cy="394351"/>
          </a:xfrm>
          <a:prstGeom prst="rect">
            <a:avLst/>
          </a:prstGeom>
        </p:spPr>
      </p:pic>
      <p:pic>
        <p:nvPicPr>
          <p:cNvPr id="44" name="Bildobjekt 43">
            <a:extLst>
              <a:ext uri="{FF2B5EF4-FFF2-40B4-BE49-F238E27FC236}">
                <a16:creationId xmlns:a16="http://schemas.microsoft.com/office/drawing/2014/main" id="{D91877E4-47E4-0749-99E7-69EFECB0E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770" y="6381609"/>
            <a:ext cx="413646" cy="386893"/>
          </a:xfrm>
          <a:prstGeom prst="rect">
            <a:avLst/>
          </a:prstGeom>
        </p:spPr>
      </p:pic>
      <p:pic>
        <p:nvPicPr>
          <p:cNvPr id="45" name="Bildobjekt 44">
            <a:extLst>
              <a:ext uri="{FF2B5EF4-FFF2-40B4-BE49-F238E27FC236}">
                <a16:creationId xmlns:a16="http://schemas.microsoft.com/office/drawing/2014/main" id="{CC68B0BF-D5E2-174C-8B01-FCCC8B848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532" y="6414043"/>
            <a:ext cx="305780" cy="394351"/>
          </a:xfrm>
          <a:prstGeom prst="rect">
            <a:avLst/>
          </a:prstGeom>
        </p:spPr>
      </p:pic>
      <p:pic>
        <p:nvPicPr>
          <p:cNvPr id="46" name="Bildobjekt 45">
            <a:extLst>
              <a:ext uri="{FF2B5EF4-FFF2-40B4-BE49-F238E27FC236}">
                <a16:creationId xmlns:a16="http://schemas.microsoft.com/office/drawing/2014/main" id="{D7D5DB64-C9B6-4C49-B727-CDD0EF838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2370" y="6430565"/>
            <a:ext cx="387705" cy="394351"/>
          </a:xfrm>
          <a:prstGeom prst="rect">
            <a:avLst/>
          </a:prstGeom>
        </p:spPr>
      </p:pic>
      <p:sp>
        <p:nvSpPr>
          <p:cNvPr id="54" name="Rektangel 53">
            <a:extLst>
              <a:ext uri="{FF2B5EF4-FFF2-40B4-BE49-F238E27FC236}">
                <a16:creationId xmlns:a16="http://schemas.microsoft.com/office/drawing/2014/main" id="{D1344AEE-DDE4-AE4D-8953-A5ACC88B74C0}"/>
              </a:ext>
            </a:extLst>
          </p:cNvPr>
          <p:cNvSpPr/>
          <p:nvPr/>
        </p:nvSpPr>
        <p:spPr>
          <a:xfrm>
            <a:off x="6576948" y="4752878"/>
            <a:ext cx="23947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Sammanlagt kan vi alltså bilda </a:t>
            </a:r>
            <a:r>
              <a:rPr lang="sv-SE" b="1" dirty="0">
                <a:solidFill>
                  <a:srgbClr val="950001"/>
                </a:solidFill>
              </a:rPr>
              <a:t>6 </a:t>
            </a:r>
            <a:r>
              <a:rPr lang="sv-SE" dirty="0"/>
              <a:t>olika tal.   </a:t>
            </a:r>
          </a:p>
        </p:txBody>
      </p:sp>
    </p:spTree>
    <p:extLst>
      <p:ext uri="{BB962C8B-B14F-4D97-AF65-F5344CB8AC3E}">
        <p14:creationId xmlns:p14="http://schemas.microsoft.com/office/powerpoint/2010/main" val="351926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4" grpId="0"/>
      <p:bldP spid="33" grpId="0"/>
      <p:bldP spid="40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89748E2-3007-4542-985E-B2990B7CDBA1}"/>
              </a:ext>
            </a:extLst>
          </p:cNvPr>
          <p:cNvSpPr/>
          <p:nvPr/>
        </p:nvSpPr>
        <p:spPr>
          <a:xfrm>
            <a:off x="1470991" y="838387"/>
            <a:ext cx="6506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Siffrorna på de tre positionerna är </a:t>
            </a:r>
            <a:r>
              <a:rPr lang="sv-SE" i="1" dirty="0">
                <a:solidFill>
                  <a:srgbClr val="950001"/>
                </a:solidFill>
              </a:rPr>
              <a:t>beroende</a:t>
            </a:r>
            <a:r>
              <a:rPr lang="sv-SE" i="1" dirty="0"/>
              <a:t> </a:t>
            </a:r>
            <a:r>
              <a:rPr lang="sv-SE" dirty="0"/>
              <a:t>av varandra. </a:t>
            </a:r>
          </a:p>
          <a:p>
            <a:endParaRPr lang="sv-SE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7D210EE-342A-9948-9D4E-473BF59405BD}"/>
              </a:ext>
            </a:extLst>
          </p:cNvPr>
          <p:cNvSpPr/>
          <p:nvPr/>
        </p:nvSpPr>
        <p:spPr>
          <a:xfrm>
            <a:off x="845438" y="1344790"/>
            <a:ext cx="74531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Första siffran kan väljas bland </a:t>
            </a:r>
            <a:r>
              <a:rPr lang="sv-SE" dirty="0">
                <a:solidFill>
                  <a:srgbClr val="950001"/>
                </a:solidFill>
              </a:rPr>
              <a:t>3</a:t>
            </a:r>
            <a:r>
              <a:rPr lang="sv-SE" dirty="0"/>
              <a:t> siffror. När första siffran valts kan den andra siffran väljas bland </a:t>
            </a:r>
            <a:r>
              <a:rPr lang="sv-SE" dirty="0">
                <a:solidFill>
                  <a:srgbClr val="950001"/>
                </a:solidFill>
              </a:rPr>
              <a:t>2</a:t>
            </a:r>
            <a:r>
              <a:rPr lang="sv-SE" dirty="0"/>
              <a:t> siffror. Sen finns det bara </a:t>
            </a:r>
            <a:r>
              <a:rPr lang="sv-SE" dirty="0">
                <a:solidFill>
                  <a:srgbClr val="950001"/>
                </a:solidFill>
              </a:rPr>
              <a:t>1</a:t>
            </a:r>
            <a:r>
              <a:rPr lang="sv-SE" dirty="0"/>
              <a:t> siffra kvar som sista siffra. </a:t>
            </a:r>
          </a:p>
          <a:p>
            <a:r>
              <a:rPr lang="sv-SE" dirty="0"/>
              <a:t>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EA9F61A1-52CD-DE49-8EB8-21184EB1AA0D}"/>
              </a:ext>
            </a:extLst>
          </p:cNvPr>
          <p:cNvSpPr/>
          <p:nvPr/>
        </p:nvSpPr>
        <p:spPr>
          <a:xfrm>
            <a:off x="1252454" y="3429000"/>
            <a:ext cx="1857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ett </a:t>
            </a:r>
            <a:r>
              <a:rPr lang="sv-SE" i="1" dirty="0"/>
              <a:t>träddiagram </a:t>
            </a:r>
            <a:r>
              <a:rPr lang="sv-SE" dirty="0"/>
              <a:t>kan det visas så här: </a:t>
            </a:r>
          </a:p>
        </p:txBody>
      </p:sp>
      <p:sp>
        <p:nvSpPr>
          <p:cNvPr id="103" name="Rektangel 102">
            <a:extLst>
              <a:ext uri="{FF2B5EF4-FFF2-40B4-BE49-F238E27FC236}">
                <a16:creationId xmlns:a16="http://schemas.microsoft.com/office/drawing/2014/main" id="{6A703872-0A22-DD42-A233-1E9F33665051}"/>
              </a:ext>
            </a:extLst>
          </p:cNvPr>
          <p:cNvSpPr/>
          <p:nvPr/>
        </p:nvSpPr>
        <p:spPr>
          <a:xfrm>
            <a:off x="444011" y="2162228"/>
            <a:ext cx="4127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därför räkna ut antalet tal så här:  </a:t>
            </a:r>
            <a:endParaRPr lang="sv-SE" dirty="0">
              <a:effectLst/>
            </a:endParaRP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D9E3E24C-A121-C444-9C3E-4C5D5EC4DF9E}"/>
              </a:ext>
            </a:extLst>
          </p:cNvPr>
          <p:cNvSpPr/>
          <p:nvPr/>
        </p:nvSpPr>
        <p:spPr>
          <a:xfrm>
            <a:off x="4376956" y="2162228"/>
            <a:ext cx="13245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3 · 2 · 1 = 6 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ADC53959-46B9-5241-8807-0427E06DE5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15"/>
          <a:stretch/>
        </p:blipFill>
        <p:spPr>
          <a:xfrm>
            <a:off x="3505463" y="3796251"/>
            <a:ext cx="3112034" cy="458931"/>
          </a:xfrm>
          <a:prstGeom prst="rect">
            <a:avLst/>
          </a:prstGeom>
        </p:spPr>
      </p:pic>
      <p:grpSp>
        <p:nvGrpSpPr>
          <p:cNvPr id="10" name="Grupp 9">
            <a:extLst>
              <a:ext uri="{FF2B5EF4-FFF2-40B4-BE49-F238E27FC236}">
                <a16:creationId xmlns:a16="http://schemas.microsoft.com/office/drawing/2014/main" id="{0230C868-474F-DD46-8B91-DCF7CC903380}"/>
              </a:ext>
            </a:extLst>
          </p:cNvPr>
          <p:cNvGrpSpPr/>
          <p:nvPr/>
        </p:nvGrpSpPr>
        <p:grpSpPr>
          <a:xfrm>
            <a:off x="3580760" y="3085558"/>
            <a:ext cx="2356298" cy="710693"/>
            <a:chOff x="3580760" y="3085558"/>
            <a:chExt cx="2356298" cy="710693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7613FE14-CEB8-3E44-A3D9-FA961CEE1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27771" y="3115280"/>
              <a:ext cx="2209287" cy="680971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ADA80D39-7EC9-734E-909D-0176E1DAD745}"/>
                </a:ext>
              </a:extLst>
            </p:cNvPr>
            <p:cNvSpPr/>
            <p:nvPr/>
          </p:nvSpPr>
          <p:spPr>
            <a:xfrm>
              <a:off x="3580760" y="3085558"/>
              <a:ext cx="291993" cy="2634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D5AB3D0D-78BD-084B-8983-1B5E02D9A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253" y="4267732"/>
            <a:ext cx="2959322" cy="40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7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3" grpId="0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C13BE44F-A7FA-A44C-B752-1F9D5D947184}"/>
              </a:ext>
            </a:extLst>
          </p:cNvPr>
          <p:cNvSpPr/>
          <p:nvPr/>
        </p:nvSpPr>
        <p:spPr>
          <a:xfrm>
            <a:off x="3635816" y="153022"/>
            <a:ext cx="2167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50001"/>
                </a:solidFill>
              </a:rPr>
              <a:t>Hur många tal? (II)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4AFC11A3-A540-7741-874E-A0F87E04335F}"/>
              </a:ext>
            </a:extLst>
          </p:cNvPr>
          <p:cNvSpPr/>
          <p:nvPr/>
        </p:nvSpPr>
        <p:spPr>
          <a:xfrm>
            <a:off x="549442" y="628448"/>
            <a:ext cx="61727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olika tresiffriga tal kan vi bilda om vi har </a:t>
            </a:r>
            <a:r>
              <a:rPr lang="sv-SE" dirty="0">
                <a:solidFill>
                  <a:srgbClr val="950001"/>
                </a:solidFill>
              </a:rPr>
              <a:t>tre lappar </a:t>
            </a:r>
            <a:r>
              <a:rPr lang="sv-SE" dirty="0"/>
              <a:t>med 1:or, </a:t>
            </a:r>
            <a:r>
              <a:rPr lang="sv-SE" dirty="0">
                <a:solidFill>
                  <a:srgbClr val="950001"/>
                </a:solidFill>
              </a:rPr>
              <a:t>tre lappar </a:t>
            </a:r>
            <a:r>
              <a:rPr lang="sv-SE" dirty="0"/>
              <a:t>med 4:or och </a:t>
            </a:r>
            <a:r>
              <a:rPr lang="sv-SE" dirty="0">
                <a:solidFill>
                  <a:srgbClr val="950001"/>
                </a:solidFill>
              </a:rPr>
              <a:t>tre lappar </a:t>
            </a:r>
            <a:r>
              <a:rPr lang="sv-SE" dirty="0"/>
              <a:t>med 7:or? </a:t>
            </a:r>
          </a:p>
          <a:p>
            <a:r>
              <a:rPr lang="sv-SE" dirty="0"/>
              <a:t>  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C992872B-1A36-E547-B490-F6F1973E20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189" y="308651"/>
            <a:ext cx="1680406" cy="1781599"/>
          </a:xfrm>
          <a:prstGeom prst="rect">
            <a:avLst/>
          </a:prstGeom>
          <a:ln w="28575">
            <a:solidFill>
              <a:srgbClr val="950001"/>
            </a:solidFill>
          </a:ln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BE7AAE39-1CEA-1145-A583-7699BB1BB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97" y="1420361"/>
            <a:ext cx="882193" cy="1941796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CCE4534C-5758-BC4A-86B3-85E53B28A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0327" y="1427807"/>
            <a:ext cx="882191" cy="1942284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1D85FF97-156C-D94E-B05A-D4D00DD627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3853" y="1430300"/>
            <a:ext cx="890396" cy="1939791"/>
          </a:xfrm>
          <a:prstGeom prst="rect">
            <a:avLst/>
          </a:prstGeom>
        </p:spPr>
      </p:pic>
      <p:sp>
        <p:nvSpPr>
          <p:cNvPr id="47" name="Rektangel 46">
            <a:extLst>
              <a:ext uri="{FF2B5EF4-FFF2-40B4-BE49-F238E27FC236}">
                <a16:creationId xmlns:a16="http://schemas.microsoft.com/office/drawing/2014/main" id="{2D30721A-F3D5-6B4C-BD36-7005D3E5804A}"/>
              </a:ext>
            </a:extLst>
          </p:cNvPr>
          <p:cNvSpPr/>
          <p:nvPr/>
        </p:nvSpPr>
        <p:spPr>
          <a:xfrm>
            <a:off x="4237613" y="2305682"/>
            <a:ext cx="32534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Siffrorna på de tre positionerna är </a:t>
            </a:r>
            <a:r>
              <a:rPr lang="sv-SE" i="1" dirty="0">
                <a:solidFill>
                  <a:srgbClr val="950001"/>
                </a:solidFill>
              </a:rPr>
              <a:t>oberoende</a:t>
            </a:r>
            <a:r>
              <a:rPr lang="sv-SE" i="1" dirty="0"/>
              <a:t> </a:t>
            </a:r>
            <a:r>
              <a:rPr lang="sv-SE" dirty="0"/>
              <a:t>av varandra. 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5ABC2AEF-4560-2943-84D6-9BF7D994542D}"/>
              </a:ext>
            </a:extLst>
          </p:cNvPr>
          <p:cNvSpPr/>
          <p:nvPr/>
        </p:nvSpPr>
        <p:spPr>
          <a:xfrm>
            <a:off x="4237613" y="2870507"/>
            <a:ext cx="4403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finns </a:t>
            </a:r>
            <a:r>
              <a:rPr lang="sv-SE" dirty="0">
                <a:solidFill>
                  <a:srgbClr val="950001"/>
                </a:solidFill>
              </a:rPr>
              <a:t>tre </a:t>
            </a:r>
            <a:r>
              <a:rPr lang="sv-SE" dirty="0"/>
              <a:t>möjliga siffror till varje position.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D4BE6909-64D0-1149-8C20-2D8D2C230F0B}"/>
              </a:ext>
            </a:extLst>
          </p:cNvPr>
          <p:cNvSpPr/>
          <p:nvPr/>
        </p:nvSpPr>
        <p:spPr>
          <a:xfrm>
            <a:off x="1490759" y="3425598"/>
            <a:ext cx="4127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därför räkna ut antalet tal så här:  </a:t>
            </a:r>
            <a:endParaRPr lang="sv-SE" dirty="0">
              <a:effectLst/>
            </a:endParaRP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C23F0C30-BCBB-2C40-9E54-770ECF823028}"/>
              </a:ext>
            </a:extLst>
          </p:cNvPr>
          <p:cNvSpPr/>
          <p:nvPr/>
        </p:nvSpPr>
        <p:spPr>
          <a:xfrm>
            <a:off x="5423704" y="3425598"/>
            <a:ext cx="16278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3 · 3 · 3 = 27 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BC8ECBE1-C862-2F4B-8CC8-88D30CD59508}"/>
              </a:ext>
            </a:extLst>
          </p:cNvPr>
          <p:cNvSpPr/>
          <p:nvPr/>
        </p:nvSpPr>
        <p:spPr>
          <a:xfrm>
            <a:off x="1051573" y="3985556"/>
            <a:ext cx="1857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ett </a:t>
            </a:r>
            <a:r>
              <a:rPr lang="sv-SE" i="1" dirty="0"/>
              <a:t>träddiagram </a:t>
            </a:r>
            <a:r>
              <a:rPr lang="sv-SE" dirty="0"/>
              <a:t>kan det visas så här: </a:t>
            </a:r>
          </a:p>
        </p:txBody>
      </p:sp>
      <p:pic>
        <p:nvPicPr>
          <p:cNvPr id="19" name="Bildobjekt 18">
            <a:extLst>
              <a:ext uri="{FF2B5EF4-FFF2-40B4-BE49-F238E27FC236}">
                <a16:creationId xmlns:a16="http://schemas.microsoft.com/office/drawing/2014/main" id="{03689566-F16C-D642-A1C1-173D7D5C9A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2131" y="5054535"/>
            <a:ext cx="5989490" cy="408868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5300E32D-7DFF-9F46-BB68-2278646E1B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9704"/>
          <a:stretch/>
        </p:blipFill>
        <p:spPr>
          <a:xfrm>
            <a:off x="2473519" y="5493365"/>
            <a:ext cx="6348611" cy="526860"/>
          </a:xfrm>
          <a:prstGeom prst="rect">
            <a:avLst/>
          </a:prstGeom>
        </p:spPr>
      </p:pic>
      <p:grpSp>
        <p:nvGrpSpPr>
          <p:cNvPr id="22" name="Grupp 21">
            <a:extLst>
              <a:ext uri="{FF2B5EF4-FFF2-40B4-BE49-F238E27FC236}">
                <a16:creationId xmlns:a16="http://schemas.microsoft.com/office/drawing/2014/main" id="{6D53F7C8-6464-9947-90EF-07C6BF3BF759}"/>
              </a:ext>
            </a:extLst>
          </p:cNvPr>
          <p:cNvGrpSpPr/>
          <p:nvPr/>
        </p:nvGrpSpPr>
        <p:grpSpPr>
          <a:xfrm>
            <a:off x="3169990" y="3929626"/>
            <a:ext cx="4897517" cy="1108413"/>
            <a:chOff x="3169990" y="3926967"/>
            <a:chExt cx="4897517" cy="1108413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EB0C3EB3-FE23-594A-ADE3-A504909C8DF5}"/>
                </a:ext>
              </a:extLst>
            </p:cNvPr>
            <p:cNvGrpSpPr/>
            <p:nvPr/>
          </p:nvGrpSpPr>
          <p:grpSpPr>
            <a:xfrm>
              <a:off x="3169990" y="3926967"/>
              <a:ext cx="4897517" cy="1069402"/>
              <a:chOff x="3182450" y="4584475"/>
              <a:chExt cx="4897517" cy="1069402"/>
            </a:xfrm>
          </p:grpSpPr>
          <p:pic>
            <p:nvPicPr>
              <p:cNvPr id="16" name="Bildobjekt 15">
                <a:extLst>
                  <a:ext uri="{FF2B5EF4-FFF2-40B4-BE49-F238E27FC236}">
                    <a16:creationId xmlns:a16="http://schemas.microsoft.com/office/drawing/2014/main" id="{02BAF648-436B-B749-8FA8-EE4986048B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05230" y="4623069"/>
                <a:ext cx="4774737" cy="1030808"/>
              </a:xfrm>
              <a:prstGeom prst="rect">
                <a:avLst/>
              </a:prstGeom>
            </p:spPr>
          </p:pic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BF5E9DFF-5DD3-CD47-8CFF-AA001004E546}"/>
                  </a:ext>
                </a:extLst>
              </p:cNvPr>
              <p:cNvSpPr/>
              <p:nvPr/>
            </p:nvSpPr>
            <p:spPr>
              <a:xfrm>
                <a:off x="3182450" y="4584475"/>
                <a:ext cx="1187670" cy="18940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  <p:pic>
          <p:nvPicPr>
            <p:cNvPr id="21" name="Bildobjekt 20">
              <a:extLst>
                <a:ext uri="{FF2B5EF4-FFF2-40B4-BE49-F238E27FC236}">
                  <a16:creationId xmlns:a16="http://schemas.microsoft.com/office/drawing/2014/main" id="{DBA3075E-C364-424A-9816-BCA70CE61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89087" y="4922298"/>
              <a:ext cx="78288" cy="1130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077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7" grpId="0"/>
      <p:bldP spid="48" grpId="0"/>
      <p:bldP spid="49" grpId="0"/>
      <p:bldP spid="50" grpId="0" animBg="1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 14"/>
          <p:cNvGrpSpPr/>
          <p:nvPr/>
        </p:nvGrpSpPr>
        <p:grpSpPr>
          <a:xfrm>
            <a:off x="3226648" y="1872842"/>
            <a:ext cx="2166735" cy="373438"/>
            <a:chOff x="1239540" y="1179795"/>
            <a:chExt cx="639384" cy="373438"/>
          </a:xfrm>
        </p:grpSpPr>
        <p:sp>
          <p:nvSpPr>
            <p:cNvPr id="18" name="textruta 17"/>
            <p:cNvSpPr txBox="1"/>
            <p:nvPr/>
          </p:nvSpPr>
          <p:spPr>
            <a:xfrm>
              <a:off x="1239540" y="1179795"/>
              <a:ext cx="5757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10 · 10 · 10 · 10 </a:t>
              </a:r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17" name="textruta 16"/>
            <p:cNvSpPr txBox="1"/>
            <p:nvPr/>
          </p:nvSpPr>
          <p:spPr>
            <a:xfrm>
              <a:off x="1779912" y="1183901"/>
              <a:ext cx="99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sp>
        <p:nvSpPr>
          <p:cNvPr id="21" name="Rektangel 20"/>
          <p:cNvSpPr/>
          <p:nvPr/>
        </p:nvSpPr>
        <p:spPr>
          <a:xfrm>
            <a:off x="862694" y="1182282"/>
            <a:ext cx="4929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Alla fyra platserna kan väljas på 10 olika sätt.</a:t>
            </a:r>
          </a:p>
        </p:txBody>
      </p:sp>
      <p:sp>
        <p:nvSpPr>
          <p:cNvPr id="51" name="Rektangel 50"/>
          <p:cNvSpPr/>
          <p:nvPr/>
        </p:nvSpPr>
        <p:spPr>
          <a:xfrm>
            <a:off x="898285" y="1862207"/>
            <a:ext cx="2457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kombinationer :</a:t>
            </a:r>
          </a:p>
        </p:txBody>
      </p:sp>
      <p:sp>
        <p:nvSpPr>
          <p:cNvPr id="52" name="Rektangel 51"/>
          <p:cNvSpPr/>
          <p:nvPr/>
        </p:nvSpPr>
        <p:spPr>
          <a:xfrm>
            <a:off x="5361206" y="1870305"/>
            <a:ext cx="8620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</a:t>
            </a:r>
            <a:r>
              <a:rPr lang="sv-SE" baseline="30000" dirty="0">
                <a:latin typeface="Bradley Hand Bold"/>
                <a:cs typeface="Bradley Hand Bold"/>
              </a:rPr>
              <a:t>4 </a:t>
            </a:r>
            <a:r>
              <a:rPr lang="sv-SE" dirty="0">
                <a:latin typeface="Bradley Hand Bold"/>
                <a:cs typeface="Bradley Hand Bold"/>
              </a:rPr>
              <a:t>= </a:t>
            </a:r>
          </a:p>
        </p:txBody>
      </p:sp>
      <p:sp>
        <p:nvSpPr>
          <p:cNvPr id="47" name="textruta 46"/>
          <p:cNvSpPr txBox="1"/>
          <p:nvPr/>
        </p:nvSpPr>
        <p:spPr>
          <a:xfrm>
            <a:off x="6003074" y="1863662"/>
            <a:ext cx="2196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10 000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cs typeface="Bradley Hand Bold"/>
            </a:endParaRP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814FBC81-4C54-104A-B2EB-C9DD8154133F}"/>
              </a:ext>
            </a:extLst>
          </p:cNvPr>
          <p:cNvGrpSpPr/>
          <p:nvPr/>
        </p:nvGrpSpPr>
        <p:grpSpPr>
          <a:xfrm>
            <a:off x="540212" y="36054"/>
            <a:ext cx="7776714" cy="1576220"/>
            <a:chOff x="558266" y="121635"/>
            <a:chExt cx="7776714" cy="1576220"/>
          </a:xfrm>
        </p:grpSpPr>
        <p:sp>
          <p:nvSpPr>
            <p:cNvPr id="3" name="Rektangel 2"/>
            <p:cNvSpPr/>
            <p:nvPr/>
          </p:nvSpPr>
          <p:spPr>
            <a:xfrm>
              <a:off x="558266" y="389967"/>
              <a:ext cx="760276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På hur många sätt kan man välja en fyrsiffrig kod till det här hänglåset? </a:t>
              </a:r>
            </a:p>
          </p:txBody>
        </p:sp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7DA5D47A-82D7-764D-BA64-A357BAFFA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03512" y="121635"/>
              <a:ext cx="831468" cy="1576220"/>
            </a:xfrm>
            <a:prstGeom prst="rect">
              <a:avLst/>
            </a:prstGeom>
          </p:spPr>
        </p:pic>
      </p:grpSp>
      <p:sp>
        <p:nvSpPr>
          <p:cNvPr id="65" name="Rektangel 64">
            <a:extLst>
              <a:ext uri="{FF2B5EF4-FFF2-40B4-BE49-F238E27FC236}">
                <a16:creationId xmlns:a16="http://schemas.microsoft.com/office/drawing/2014/main" id="{203A46BC-BDFB-C645-87DA-72890DD18A76}"/>
              </a:ext>
            </a:extLst>
          </p:cNvPr>
          <p:cNvSpPr/>
          <p:nvPr/>
        </p:nvSpPr>
        <p:spPr>
          <a:xfrm>
            <a:off x="898285" y="806307"/>
            <a:ext cx="2784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Det finns 10 olika siffror 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059FAA04-4B5A-204E-B18C-5DA44B1F8221}"/>
              </a:ext>
            </a:extLst>
          </p:cNvPr>
          <p:cNvGrpSpPr/>
          <p:nvPr/>
        </p:nvGrpSpPr>
        <p:grpSpPr>
          <a:xfrm>
            <a:off x="494399" y="2976508"/>
            <a:ext cx="8494417" cy="1729182"/>
            <a:chOff x="494399" y="2976508"/>
            <a:chExt cx="8494417" cy="1729182"/>
          </a:xfrm>
        </p:grpSpPr>
        <p:sp>
          <p:nvSpPr>
            <p:cNvPr id="9" name="Rektangel 8"/>
            <p:cNvSpPr/>
            <p:nvPr/>
          </p:nvSpPr>
          <p:spPr>
            <a:xfrm>
              <a:off x="494399" y="2976508"/>
              <a:ext cx="82777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Hur många fyrsiffriga tal kan bildas med siffrorna 1–8 om alla siffror ska vara olika? </a:t>
              </a:r>
            </a:p>
          </p:txBody>
        </p: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20BB8326-09FB-3A4F-A3AD-F367028C80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l="16691" t="4056" r="8965" b="15233"/>
            <a:stretch/>
          </p:blipFill>
          <p:spPr>
            <a:xfrm>
              <a:off x="7297131" y="3330074"/>
              <a:ext cx="1691685" cy="1375616"/>
            </a:xfrm>
            <a:prstGeom prst="ellipse">
              <a:avLst/>
            </a:prstGeom>
          </p:spPr>
        </p:pic>
      </p:grpSp>
      <p:sp>
        <p:nvSpPr>
          <p:cNvPr id="67" name="Rektangel 66">
            <a:extLst>
              <a:ext uri="{FF2B5EF4-FFF2-40B4-BE49-F238E27FC236}">
                <a16:creationId xmlns:a16="http://schemas.microsoft.com/office/drawing/2014/main" id="{6A08B697-0775-5344-B5A5-982BEDBAC0DC}"/>
              </a:ext>
            </a:extLst>
          </p:cNvPr>
          <p:cNvSpPr/>
          <p:nvPr/>
        </p:nvSpPr>
        <p:spPr>
          <a:xfrm>
            <a:off x="1079560" y="3598647"/>
            <a:ext cx="27286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Det finns 8 olika siffror. </a:t>
            </a:r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EC706143-F4D3-CA42-A334-F91CFD57D316}"/>
              </a:ext>
            </a:extLst>
          </p:cNvPr>
          <p:cNvSpPr/>
          <p:nvPr/>
        </p:nvSpPr>
        <p:spPr>
          <a:xfrm>
            <a:off x="1079560" y="4017882"/>
            <a:ext cx="5995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1:a platsen kan väljas på 8 sätt, 2:a platsen på 7 sätt osv.</a:t>
            </a:r>
          </a:p>
        </p:txBody>
      </p:sp>
      <p:sp>
        <p:nvSpPr>
          <p:cNvPr id="74" name="Rektangel 73">
            <a:extLst>
              <a:ext uri="{FF2B5EF4-FFF2-40B4-BE49-F238E27FC236}">
                <a16:creationId xmlns:a16="http://schemas.microsoft.com/office/drawing/2014/main" id="{7F1EDBA9-6570-D34E-8D40-FD0B81AE7439}"/>
              </a:ext>
            </a:extLst>
          </p:cNvPr>
          <p:cNvSpPr/>
          <p:nvPr/>
        </p:nvSpPr>
        <p:spPr>
          <a:xfrm>
            <a:off x="1061791" y="4640021"/>
            <a:ext cx="2457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kombinationer :</a:t>
            </a:r>
          </a:p>
        </p:txBody>
      </p:sp>
      <p:grpSp>
        <p:nvGrpSpPr>
          <p:cNvPr id="75" name="Grupp 74">
            <a:extLst>
              <a:ext uri="{FF2B5EF4-FFF2-40B4-BE49-F238E27FC236}">
                <a16:creationId xmlns:a16="http://schemas.microsoft.com/office/drawing/2014/main" id="{4EE85D2B-0E43-B04F-8F47-AA1AF3FAED72}"/>
              </a:ext>
            </a:extLst>
          </p:cNvPr>
          <p:cNvGrpSpPr/>
          <p:nvPr/>
        </p:nvGrpSpPr>
        <p:grpSpPr>
          <a:xfrm>
            <a:off x="3383553" y="4640021"/>
            <a:ext cx="2367405" cy="369332"/>
            <a:chOff x="1239540" y="1179795"/>
            <a:chExt cx="698600" cy="369332"/>
          </a:xfrm>
        </p:grpSpPr>
        <p:sp>
          <p:nvSpPr>
            <p:cNvPr id="76" name="textruta 75">
              <a:extLst>
                <a:ext uri="{FF2B5EF4-FFF2-40B4-BE49-F238E27FC236}">
                  <a16:creationId xmlns:a16="http://schemas.microsoft.com/office/drawing/2014/main" id="{BDAD875B-63C9-624E-945E-4E63BC16A87E}"/>
                </a:ext>
              </a:extLst>
            </p:cNvPr>
            <p:cNvSpPr txBox="1"/>
            <p:nvPr/>
          </p:nvSpPr>
          <p:spPr>
            <a:xfrm>
              <a:off x="1239540" y="1179795"/>
              <a:ext cx="6490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 · 7 · 6 · 5 olika tal</a:t>
              </a:r>
            </a:p>
          </p:txBody>
        </p:sp>
        <p:sp>
          <p:nvSpPr>
            <p:cNvPr id="77" name="textruta 76">
              <a:extLst>
                <a:ext uri="{FF2B5EF4-FFF2-40B4-BE49-F238E27FC236}">
                  <a16:creationId xmlns:a16="http://schemas.microsoft.com/office/drawing/2014/main" id="{F8410900-ED9F-A34B-8AA2-1065CB317B97}"/>
                </a:ext>
              </a:extLst>
            </p:cNvPr>
            <p:cNvSpPr txBox="1"/>
            <p:nvPr/>
          </p:nvSpPr>
          <p:spPr>
            <a:xfrm>
              <a:off x="1839128" y="1179795"/>
              <a:ext cx="99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sp>
        <p:nvSpPr>
          <p:cNvPr id="78" name="textruta 77">
            <a:extLst>
              <a:ext uri="{FF2B5EF4-FFF2-40B4-BE49-F238E27FC236}">
                <a16:creationId xmlns:a16="http://schemas.microsoft.com/office/drawing/2014/main" id="{BBD6750C-6E21-6B4C-B287-AD9F9EA8281D}"/>
              </a:ext>
            </a:extLst>
          </p:cNvPr>
          <p:cNvSpPr txBox="1"/>
          <p:nvPr/>
        </p:nvSpPr>
        <p:spPr>
          <a:xfrm>
            <a:off x="5750958" y="4623106"/>
            <a:ext cx="2196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1 680 olika tal</a:t>
            </a:r>
            <a:endParaRPr lang="sv-SE" dirty="0"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49860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1" grpId="0"/>
      <p:bldP spid="52" grpId="0"/>
      <p:bldP spid="47" grpId="0"/>
      <p:bldP spid="65" grpId="0"/>
      <p:bldP spid="67" grpId="0"/>
      <p:bldP spid="73" grpId="0"/>
      <p:bldP spid="74" grpId="0"/>
      <p:bldP spid="7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9681</TotalTime>
  <Words>344</Words>
  <Application>Microsoft Macintosh PowerPoint</Application>
  <PresentationFormat>Bildspel på skärmen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Microsoft Office User</cp:lastModifiedBy>
  <cp:revision>68</cp:revision>
  <dcterms:created xsi:type="dcterms:W3CDTF">2017-04-14T14:36:05Z</dcterms:created>
  <dcterms:modified xsi:type="dcterms:W3CDTF">2019-04-15T16:10:31Z</dcterms:modified>
</cp:coreProperties>
</file>