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60" r:id="rId2"/>
    <p:sldId id="258" r:id="rId3"/>
    <p:sldId id="259" r:id="rId4"/>
    <p:sldId id="268" r:id="rId5"/>
    <p:sldId id="269" r:id="rId6"/>
    <p:sldId id="261" r:id="rId7"/>
  </p:sldIdLst>
  <p:sldSz cx="9144000" cy="6858000" type="screen4x3"/>
  <p:notesSz cx="6858000" cy="9144000"/>
  <p:defaultTextStyle>
    <a:defPPr>
      <a:defRPr lang="sv-SE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5000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775DCB02-9BB8-47FD-8907-85C794F793BA}" styleName="Format med tema 1 - dekorfärg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123" autoAdjust="0"/>
    <p:restoredTop sz="96819" autoAdjust="0"/>
  </p:normalViewPr>
  <p:slideViewPr>
    <p:cSldViewPr snapToGrid="0" snapToObjects="1">
      <p:cViewPr>
        <p:scale>
          <a:sx n="350" d="100"/>
          <a:sy n="350" d="100"/>
        </p:scale>
        <p:origin x="-4224" y="-73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sv-SE"/>
              <a:t>Klicka här för att ändra format</a:t>
            </a:r>
          </a:p>
        </p:txBody>
      </p:sp>
      <p:sp>
        <p:nvSpPr>
          <p:cNvPr id="3" name="Underrubrik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v-SE"/>
              <a:t>Klicka här för att ändra format på underrubrik i bakgrunden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B78685-97AF-A24C-8BA0-13F35216F0F3}" type="datetimeFigureOut">
              <a:rPr lang="sv-SE" smtClean="0"/>
              <a:t>2023-04-21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333C6-EA9B-FF47-ACEC-1C015B6E4A47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2793912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Rubrik och lodrä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lodrät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B78685-97AF-A24C-8BA0-13F35216F0F3}" type="datetimeFigureOut">
              <a:rPr lang="sv-SE" smtClean="0"/>
              <a:t>2023-04-21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333C6-EA9B-FF47-ACEC-1C015B6E4A47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6406857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ät rubrik oc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rät rubrik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lodrät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B78685-97AF-A24C-8BA0-13F35216F0F3}" type="datetimeFigureOut">
              <a:rPr lang="sv-SE" smtClean="0"/>
              <a:t>2023-04-21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333C6-EA9B-FF47-ACEC-1C015B6E4A47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6550108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B78685-97AF-A24C-8BA0-13F35216F0F3}" type="datetimeFigureOut">
              <a:rPr lang="sv-SE" smtClean="0"/>
              <a:t>2023-04-21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333C6-EA9B-FF47-ACEC-1C015B6E4A47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2356211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vsnitts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B78685-97AF-A24C-8BA0-13F35216F0F3}" type="datetimeFigureOut">
              <a:rPr lang="sv-SE" smtClean="0"/>
              <a:t>2023-04-21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333C6-EA9B-FF47-ACEC-1C015B6E4A47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7937544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vå innehålls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innehåll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5" name="Platshållare fö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B78685-97AF-A24C-8BA0-13F35216F0F3}" type="datetimeFigureOut">
              <a:rPr lang="sv-SE" smtClean="0"/>
              <a:t>2023-04-21</a:t>
            </a:fld>
            <a:endParaRPr lang="sv-SE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333C6-EA9B-FF47-ACEC-1C015B6E4A47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6502133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Jämföre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5" name="Platshållare för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6" name="Platshållare för innehåll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7" name="Platshållare fö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B78685-97AF-A24C-8BA0-13F35216F0F3}" type="datetimeFigureOut">
              <a:rPr lang="sv-SE" smtClean="0"/>
              <a:t>2023-04-21</a:t>
            </a:fld>
            <a:endParaRPr lang="sv-SE"/>
          </a:p>
        </p:txBody>
      </p:sp>
      <p:sp>
        <p:nvSpPr>
          <p:cNvPr id="8" name="Platshållare för sidfo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9" name="Platshållare för bild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333C6-EA9B-FF47-ACEC-1C015B6E4A47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0973841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B78685-97AF-A24C-8BA0-13F35216F0F3}" type="datetimeFigureOut">
              <a:rPr lang="sv-SE" smtClean="0"/>
              <a:t>2023-04-21</a:t>
            </a:fld>
            <a:endParaRPr lang="sv-SE"/>
          </a:p>
        </p:txBody>
      </p:sp>
      <p:sp>
        <p:nvSpPr>
          <p:cNvPr id="4" name="Platshållare för sidfo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5" name="Platshållare för bild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333C6-EA9B-FF47-ACEC-1C015B6E4A47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7351283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B78685-97AF-A24C-8BA0-13F35216F0F3}" type="datetimeFigureOut">
              <a:rPr lang="sv-SE" smtClean="0"/>
              <a:t>2023-04-21</a:t>
            </a:fld>
            <a:endParaRPr lang="sv-SE"/>
          </a:p>
        </p:txBody>
      </p:sp>
      <p:sp>
        <p:nvSpPr>
          <p:cNvPr id="3" name="Platshållare för sidfo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333C6-EA9B-FF47-ACEC-1C015B6E4A47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1200555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nehåll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5" name="Platshållare fö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B78685-97AF-A24C-8BA0-13F35216F0F3}" type="datetimeFigureOut">
              <a:rPr lang="sv-SE" smtClean="0"/>
              <a:t>2023-04-21</a:t>
            </a:fld>
            <a:endParaRPr lang="sv-SE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333C6-EA9B-FF47-ACEC-1C015B6E4A47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9618252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bild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v-SE"/>
          </a:p>
        </p:txBody>
      </p:sp>
      <p:sp>
        <p:nvSpPr>
          <p:cNvPr id="4" name="Platshållare för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5" name="Platshållare fö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B78685-97AF-A24C-8BA0-13F35216F0F3}" type="datetimeFigureOut">
              <a:rPr lang="sv-SE" smtClean="0"/>
              <a:t>2023-04-21</a:t>
            </a:fld>
            <a:endParaRPr lang="sv-SE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333C6-EA9B-FF47-ACEC-1C015B6E4A47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8304754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rubrik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B78685-97AF-A24C-8BA0-13F35216F0F3}" type="datetimeFigureOut">
              <a:rPr lang="sv-SE" smtClean="0"/>
              <a:t>2023-04-21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6333C6-EA9B-FF47-ACEC-1C015B6E4A47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921458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tif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tif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tiff"/><Relationship Id="rId2" Type="http://schemas.openxmlformats.org/officeDocument/2006/relationships/image" Target="../media/image10.tif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Bildobjekt 6">
            <a:extLst>
              <a:ext uri="{FF2B5EF4-FFF2-40B4-BE49-F238E27FC236}">
                <a16:creationId xmlns:a16="http://schemas.microsoft.com/office/drawing/2014/main" id="{0EF9A6F2-21B0-7A4C-B488-7450DDBAFAB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30513" y="2867412"/>
            <a:ext cx="1225898" cy="2547773"/>
          </a:xfrm>
          <a:prstGeom prst="rect">
            <a:avLst/>
          </a:prstGeom>
        </p:spPr>
      </p:pic>
      <p:sp>
        <p:nvSpPr>
          <p:cNvPr id="2" name="Rektangel 1"/>
          <p:cNvSpPr/>
          <p:nvPr/>
        </p:nvSpPr>
        <p:spPr>
          <a:xfrm>
            <a:off x="147284" y="151760"/>
            <a:ext cx="887848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sz="2400" b="1" dirty="0"/>
              <a:t>Y 5.4				          Tabeller och diagram</a:t>
            </a:r>
          </a:p>
        </p:txBody>
      </p:sp>
      <p:sp>
        <p:nvSpPr>
          <p:cNvPr id="3" name="Rektangel 2"/>
          <p:cNvSpPr/>
          <p:nvPr/>
        </p:nvSpPr>
        <p:spPr>
          <a:xfrm>
            <a:off x="3056206" y="787528"/>
            <a:ext cx="338230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b="1" dirty="0">
                <a:solidFill>
                  <a:srgbClr val="800000"/>
                </a:solidFill>
              </a:rPr>
              <a:t>Frekvens och relativ frekvens </a:t>
            </a:r>
          </a:p>
        </p:txBody>
      </p:sp>
      <p:sp>
        <p:nvSpPr>
          <p:cNvPr id="4" name="Rektangel 3"/>
          <p:cNvSpPr/>
          <p:nvPr/>
        </p:nvSpPr>
        <p:spPr>
          <a:xfrm>
            <a:off x="1579684" y="1166643"/>
            <a:ext cx="655162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dirty="0"/>
              <a:t>Under en lektion i historia fick eleverna i 8B se en film om andra världskriget. De betygsatte filmen i skala 1–5, där 5 var högst betyg. </a:t>
            </a:r>
          </a:p>
          <a:p>
            <a:r>
              <a:rPr lang="sv-SE" dirty="0"/>
              <a:t>Resultatet skrevs in i en </a:t>
            </a:r>
            <a:r>
              <a:rPr lang="sv-SE" b="1" i="1" dirty="0">
                <a:solidFill>
                  <a:srgbClr val="800000"/>
                </a:solidFill>
              </a:rPr>
              <a:t>frekvenstabell.</a:t>
            </a:r>
          </a:p>
        </p:txBody>
      </p:sp>
      <p:sp>
        <p:nvSpPr>
          <p:cNvPr id="6" name="Bildtext 1 5"/>
          <p:cNvSpPr/>
          <p:nvPr/>
        </p:nvSpPr>
        <p:spPr>
          <a:xfrm>
            <a:off x="40104" y="3238702"/>
            <a:ext cx="1612569" cy="852717"/>
          </a:xfrm>
          <a:prstGeom prst="borderCallout1">
            <a:avLst>
              <a:gd name="adj1" fmla="val 22669"/>
              <a:gd name="adj2" fmla="val 100027"/>
              <a:gd name="adj3" fmla="val 4877"/>
              <a:gd name="adj4" fmla="val 135796"/>
            </a:avLst>
          </a:prstGeom>
          <a:ln>
            <a:solidFill>
              <a:srgbClr val="80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sv-SE" sz="1600" dirty="0"/>
              <a:t>Betyget varierar och är därför en </a:t>
            </a:r>
            <a:r>
              <a:rPr lang="sv-SE" sz="1600" b="1" i="1" dirty="0">
                <a:solidFill>
                  <a:srgbClr val="800000"/>
                </a:solidFill>
              </a:rPr>
              <a:t>variabel</a:t>
            </a:r>
            <a:r>
              <a:rPr lang="sv-SE" sz="1600" dirty="0"/>
              <a:t>, ofta </a:t>
            </a:r>
            <a:r>
              <a:rPr lang="sv-SE" sz="1600" b="1" i="1" dirty="0">
                <a:solidFill>
                  <a:srgbClr val="800000"/>
                </a:solidFill>
              </a:rPr>
              <a:t>x</a:t>
            </a:r>
            <a:r>
              <a:rPr lang="sv-SE" sz="1600" dirty="0">
                <a:solidFill>
                  <a:srgbClr val="000000"/>
                </a:solidFill>
              </a:rPr>
              <a:t>.</a:t>
            </a:r>
          </a:p>
        </p:txBody>
      </p:sp>
      <p:pic>
        <p:nvPicPr>
          <p:cNvPr id="9" name="Bildobjekt 8">
            <a:extLst>
              <a:ext uri="{FF2B5EF4-FFF2-40B4-BE49-F238E27FC236}">
                <a16:creationId xmlns:a16="http://schemas.microsoft.com/office/drawing/2014/main" id="{AA83FDF7-4C9A-7141-B093-7CD71717084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56411" y="2867411"/>
            <a:ext cx="1219110" cy="2911113"/>
          </a:xfrm>
          <a:prstGeom prst="rect">
            <a:avLst/>
          </a:prstGeom>
        </p:spPr>
      </p:pic>
      <p:sp>
        <p:nvSpPr>
          <p:cNvPr id="10" name="Bildtext 1 9"/>
          <p:cNvSpPr/>
          <p:nvPr/>
        </p:nvSpPr>
        <p:spPr>
          <a:xfrm>
            <a:off x="519909" y="6016666"/>
            <a:ext cx="3905575" cy="767041"/>
          </a:xfrm>
          <a:prstGeom prst="borderCallout1">
            <a:avLst>
              <a:gd name="adj1" fmla="val -155"/>
              <a:gd name="adj2" fmla="val 58011"/>
              <a:gd name="adj3" fmla="val -46077"/>
              <a:gd name="adj4" fmla="val 66756"/>
            </a:avLst>
          </a:prstGeom>
          <a:ln>
            <a:solidFill>
              <a:srgbClr val="80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sv-SE" sz="1600" dirty="0"/>
              <a:t>Summan av frekvenserna kallar vi </a:t>
            </a:r>
            <a:r>
              <a:rPr lang="sv-SE" sz="1600" b="1" i="1" dirty="0">
                <a:solidFill>
                  <a:srgbClr val="800000"/>
                </a:solidFill>
              </a:rPr>
              <a:t>n</a:t>
            </a:r>
            <a:r>
              <a:rPr lang="sv-SE" sz="1600" dirty="0"/>
              <a:t>.</a:t>
            </a:r>
          </a:p>
          <a:p>
            <a:r>
              <a:rPr lang="sv-SE" sz="1600" dirty="0"/>
              <a:t>I det här fallet är </a:t>
            </a:r>
            <a:r>
              <a:rPr lang="sv-SE" sz="1600" i="1" dirty="0"/>
              <a:t>n</a:t>
            </a:r>
            <a:r>
              <a:rPr lang="sv-SE" sz="1600" dirty="0"/>
              <a:t> det totala antalet elever.</a:t>
            </a:r>
          </a:p>
        </p:txBody>
      </p:sp>
      <p:pic>
        <p:nvPicPr>
          <p:cNvPr id="11" name="Bildobjekt 10">
            <a:extLst>
              <a:ext uri="{FF2B5EF4-FFF2-40B4-BE49-F238E27FC236}">
                <a16:creationId xmlns:a16="http://schemas.microsoft.com/office/drawing/2014/main" id="{C6306FC1-AEC1-8A47-BB2C-582EFDD4CED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99726" y="2883620"/>
            <a:ext cx="1869356" cy="2894906"/>
          </a:xfrm>
          <a:prstGeom prst="rect">
            <a:avLst/>
          </a:prstGeom>
        </p:spPr>
      </p:pic>
      <p:sp>
        <p:nvSpPr>
          <p:cNvPr id="8" name="Bildtext 1 7"/>
          <p:cNvSpPr/>
          <p:nvPr/>
        </p:nvSpPr>
        <p:spPr>
          <a:xfrm>
            <a:off x="5373278" y="2099756"/>
            <a:ext cx="3403077" cy="543363"/>
          </a:xfrm>
          <a:prstGeom prst="borderCallout1">
            <a:avLst>
              <a:gd name="adj1" fmla="val 17238"/>
              <a:gd name="adj2" fmla="val 260"/>
              <a:gd name="adj3" fmla="val 159721"/>
              <a:gd name="adj4" fmla="val -42940"/>
            </a:avLst>
          </a:prstGeom>
          <a:ln>
            <a:solidFill>
              <a:srgbClr val="80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sv-SE" sz="1600" dirty="0"/>
              <a:t>Frekvensen visar hur många det är av varje värde. Frekvensen förkortas </a:t>
            </a:r>
            <a:r>
              <a:rPr lang="sv-SE" sz="1600" b="1" i="1" dirty="0">
                <a:solidFill>
                  <a:srgbClr val="800000"/>
                </a:solidFill>
              </a:rPr>
              <a:t>f</a:t>
            </a:r>
            <a:r>
              <a:rPr lang="sv-SE" sz="1600" dirty="0">
                <a:solidFill>
                  <a:srgbClr val="000000"/>
                </a:solidFill>
              </a:rPr>
              <a:t>.</a:t>
            </a:r>
          </a:p>
        </p:txBody>
      </p:sp>
      <p:sp>
        <p:nvSpPr>
          <p:cNvPr id="12" name="Bildtext 1 7">
            <a:extLst>
              <a:ext uri="{FF2B5EF4-FFF2-40B4-BE49-F238E27FC236}">
                <a16:creationId xmlns:a16="http://schemas.microsoft.com/office/drawing/2014/main" id="{315D9C4F-49BD-AE40-BCA3-7633C48A41B0}"/>
              </a:ext>
            </a:extLst>
          </p:cNvPr>
          <p:cNvSpPr/>
          <p:nvPr/>
        </p:nvSpPr>
        <p:spPr>
          <a:xfrm>
            <a:off x="6683433" y="3274666"/>
            <a:ext cx="2342340" cy="2042052"/>
          </a:xfrm>
          <a:prstGeom prst="borderCallout1">
            <a:avLst>
              <a:gd name="adj1" fmla="val 25784"/>
              <a:gd name="adj2" fmla="val -47"/>
              <a:gd name="adj3" fmla="val -1575"/>
              <a:gd name="adj4" fmla="val -32595"/>
            </a:avLst>
          </a:prstGeom>
          <a:ln>
            <a:solidFill>
              <a:srgbClr val="80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sv-SE" sz="1600" dirty="0"/>
              <a:t>Den relativa frekvensen visar den procentuella fördelningen av betygen.</a:t>
            </a:r>
          </a:p>
          <a:p>
            <a:endParaRPr lang="sv-SE" sz="1600" dirty="0"/>
          </a:p>
          <a:p>
            <a:r>
              <a:rPr lang="sv-SE" sz="1600" dirty="0"/>
              <a:t>Den beräknas genom att man dividerar frekvensen för ett betyg med det totala antalet betyg, </a:t>
            </a:r>
            <a:r>
              <a:rPr lang="sv-SE" sz="1600" b="1" i="1" dirty="0">
                <a:solidFill>
                  <a:srgbClr val="800000"/>
                </a:solidFill>
              </a:rPr>
              <a:t>f / n</a:t>
            </a:r>
            <a:r>
              <a:rPr lang="sv-SE" sz="1600" b="1" i="1" dirty="0">
                <a:solidFill>
                  <a:schemeClr val="tx1"/>
                </a:solidFill>
              </a:rPr>
              <a:t>.</a:t>
            </a:r>
            <a:endParaRPr lang="sv-SE" sz="1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47462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6" grpId="0" animBg="1"/>
      <p:bldP spid="10" grpId="0" animBg="1"/>
      <p:bldP spid="8" grpId="0" animBg="1"/>
      <p:bldP spid="1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ktangel 2"/>
          <p:cNvSpPr/>
          <p:nvPr/>
        </p:nvSpPr>
        <p:spPr>
          <a:xfrm>
            <a:off x="485866" y="1213008"/>
            <a:ext cx="4572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sv-SE" b="1" dirty="0"/>
              <a:t>Stolpdiagram</a:t>
            </a:r>
          </a:p>
          <a:p>
            <a:r>
              <a:rPr lang="sv-SE" dirty="0"/>
              <a:t>• Används när man vill jämföra antal.</a:t>
            </a:r>
          </a:p>
          <a:p>
            <a:r>
              <a:rPr lang="sv-SE" dirty="0"/>
              <a:t>• Det observerade är tal.</a:t>
            </a:r>
          </a:p>
          <a:p>
            <a:r>
              <a:rPr lang="sv-SE" dirty="0"/>
              <a:t>• Ett stolpdiagram har därför tal</a:t>
            </a:r>
          </a:p>
          <a:p>
            <a:r>
              <a:rPr lang="sv-SE" dirty="0"/>
              <a:t>   längs </a:t>
            </a:r>
            <a:r>
              <a:rPr lang="sv-SE" i="1" dirty="0"/>
              <a:t>x </a:t>
            </a:r>
            <a:r>
              <a:rPr lang="sv-SE" dirty="0"/>
              <a:t>– axeln.</a:t>
            </a:r>
          </a:p>
        </p:txBody>
      </p:sp>
      <p:sp>
        <p:nvSpPr>
          <p:cNvPr id="4" name="Rektangel 3"/>
          <p:cNvSpPr/>
          <p:nvPr/>
        </p:nvSpPr>
        <p:spPr>
          <a:xfrm>
            <a:off x="485866" y="3685028"/>
            <a:ext cx="4778908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b="1" dirty="0"/>
              <a:t>Stapeldiagram</a:t>
            </a:r>
          </a:p>
          <a:p>
            <a:r>
              <a:rPr lang="sv-SE" dirty="0"/>
              <a:t>• Används när man vill jämföra antal.</a:t>
            </a:r>
          </a:p>
          <a:p>
            <a:r>
              <a:rPr lang="sv-SE" dirty="0"/>
              <a:t>• Det observerade är inte tal.</a:t>
            </a:r>
          </a:p>
          <a:p>
            <a:r>
              <a:rPr lang="sv-SE" dirty="0"/>
              <a:t>• Ett stapeldiagram har därför till exempel</a:t>
            </a:r>
          </a:p>
          <a:p>
            <a:r>
              <a:rPr lang="sv-SE" dirty="0"/>
              <a:t>    namn, bilmärken eller länder längs </a:t>
            </a:r>
            <a:r>
              <a:rPr lang="sv-SE" i="1" dirty="0"/>
              <a:t>x</a:t>
            </a:r>
            <a:r>
              <a:rPr lang="sv-SE" dirty="0"/>
              <a:t>-axeln.</a:t>
            </a:r>
          </a:p>
          <a:p>
            <a:r>
              <a:rPr lang="sv-SE" dirty="0"/>
              <a:t>• Saknar pil på </a:t>
            </a:r>
            <a:r>
              <a:rPr lang="sv-SE" i="1" dirty="0"/>
              <a:t>x</a:t>
            </a:r>
            <a:r>
              <a:rPr lang="sv-SE" dirty="0"/>
              <a:t> – axeln .</a:t>
            </a:r>
          </a:p>
          <a:p>
            <a:endParaRPr lang="sv-SE" dirty="0"/>
          </a:p>
        </p:txBody>
      </p:sp>
      <p:pic>
        <p:nvPicPr>
          <p:cNvPr id="5" name="Bildobjekt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64774" y="880495"/>
            <a:ext cx="3227680" cy="2526010"/>
          </a:xfrm>
          <a:prstGeom prst="rect">
            <a:avLst/>
          </a:prstGeom>
        </p:spPr>
      </p:pic>
      <p:sp>
        <p:nvSpPr>
          <p:cNvPr id="8" name="Rektangel 7"/>
          <p:cNvSpPr/>
          <p:nvPr/>
        </p:nvSpPr>
        <p:spPr>
          <a:xfrm>
            <a:off x="3631243" y="218458"/>
            <a:ext cx="235784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v-SE" b="1" dirty="0">
                <a:solidFill>
                  <a:srgbClr val="800000"/>
                </a:solidFill>
              </a:rPr>
              <a:t>Olika typer av diagram</a:t>
            </a:r>
          </a:p>
        </p:txBody>
      </p:sp>
      <p:grpSp>
        <p:nvGrpSpPr>
          <p:cNvPr id="10" name="Grupp 9">
            <a:extLst>
              <a:ext uri="{FF2B5EF4-FFF2-40B4-BE49-F238E27FC236}">
                <a16:creationId xmlns:a16="http://schemas.microsoft.com/office/drawing/2014/main" id="{532F499F-F933-6819-6001-04E7A2DBA33A}"/>
              </a:ext>
            </a:extLst>
          </p:cNvPr>
          <p:cNvGrpSpPr/>
          <p:nvPr/>
        </p:nvGrpSpPr>
        <p:grpSpPr>
          <a:xfrm>
            <a:off x="5218437" y="3514306"/>
            <a:ext cx="2963176" cy="2526011"/>
            <a:chOff x="5218437" y="3514306"/>
            <a:chExt cx="2963176" cy="2526011"/>
          </a:xfrm>
        </p:grpSpPr>
        <p:pic>
          <p:nvPicPr>
            <p:cNvPr id="7" name="Bildobjekt 6">
              <a:extLst>
                <a:ext uri="{FF2B5EF4-FFF2-40B4-BE49-F238E27FC236}">
                  <a16:creationId xmlns:a16="http://schemas.microsoft.com/office/drawing/2014/main" id="{3369E7FC-9941-D5E3-0F49-5358520841D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264774" y="3514306"/>
              <a:ext cx="2916839" cy="2526011"/>
            </a:xfrm>
            <a:prstGeom prst="rect">
              <a:avLst/>
            </a:prstGeom>
          </p:spPr>
        </p:pic>
        <p:sp>
          <p:nvSpPr>
            <p:cNvPr id="9" name="Rektangel 8">
              <a:extLst>
                <a:ext uri="{FF2B5EF4-FFF2-40B4-BE49-F238E27FC236}">
                  <a16:creationId xmlns:a16="http://schemas.microsoft.com/office/drawing/2014/main" id="{01610287-466F-B474-C225-2A8997106AC4}"/>
                </a:ext>
              </a:extLst>
            </p:cNvPr>
            <p:cNvSpPr/>
            <p:nvPr/>
          </p:nvSpPr>
          <p:spPr>
            <a:xfrm>
              <a:off x="5218437" y="5648325"/>
              <a:ext cx="345990" cy="139249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sv-SE"/>
            </a:p>
          </p:txBody>
        </p:sp>
      </p:grpSp>
      <p:sp>
        <p:nvSpPr>
          <p:cNvPr id="12" name="Bildtext 1 11"/>
          <p:cNvSpPr/>
          <p:nvPr/>
        </p:nvSpPr>
        <p:spPr>
          <a:xfrm>
            <a:off x="3425125" y="5854418"/>
            <a:ext cx="1670883" cy="505487"/>
          </a:xfrm>
          <a:prstGeom prst="borderCallout1">
            <a:avLst>
              <a:gd name="adj1" fmla="val 1677"/>
              <a:gd name="adj2" fmla="val 100758"/>
              <a:gd name="adj3" fmla="val -26525"/>
              <a:gd name="adj4" fmla="val 129074"/>
            </a:avLst>
          </a:prstGeom>
          <a:ln w="6350" cmpd="sng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sv-SE" sz="1400" dirty="0"/>
              <a:t>Sågtandslinje, döljer värden på </a:t>
            </a:r>
            <a:r>
              <a:rPr lang="sv-SE" sz="1400" i="1" dirty="0"/>
              <a:t>y </a:t>
            </a:r>
            <a:r>
              <a:rPr lang="sv-SE" sz="1400" dirty="0"/>
              <a:t>– axeln</a:t>
            </a:r>
          </a:p>
          <a:p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5981540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8" grpId="0"/>
      <p:bldP spid="1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objekt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02300" y="697726"/>
            <a:ext cx="3048000" cy="2730500"/>
          </a:xfrm>
          <a:prstGeom prst="rect">
            <a:avLst/>
          </a:prstGeom>
        </p:spPr>
      </p:pic>
      <p:pic>
        <p:nvPicPr>
          <p:cNvPr id="4" name="Bildobjekt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10300" y="4216400"/>
            <a:ext cx="1981200" cy="1854200"/>
          </a:xfrm>
          <a:prstGeom prst="rect">
            <a:avLst/>
          </a:prstGeom>
        </p:spPr>
      </p:pic>
      <p:sp>
        <p:nvSpPr>
          <p:cNvPr id="5" name="Rektangel 4"/>
          <p:cNvSpPr/>
          <p:nvPr/>
        </p:nvSpPr>
        <p:spPr>
          <a:xfrm>
            <a:off x="609600" y="1026636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sv-SE" b="1" dirty="0"/>
              <a:t>Linjediagram</a:t>
            </a:r>
          </a:p>
          <a:p>
            <a:r>
              <a:rPr lang="sv-SE" dirty="0"/>
              <a:t>• Används när man vill visa en förändring</a:t>
            </a:r>
          </a:p>
          <a:p>
            <a:r>
              <a:rPr lang="sv-SE" dirty="0"/>
              <a:t>    under en viss tid.</a:t>
            </a:r>
          </a:p>
          <a:p>
            <a:r>
              <a:rPr lang="sv-SE" dirty="0"/>
              <a:t>• Förändringen visas som en </a:t>
            </a:r>
            <a:r>
              <a:rPr lang="sv-SE" i="1" dirty="0"/>
              <a:t>graf</a:t>
            </a:r>
            <a:r>
              <a:rPr lang="sv-SE" dirty="0"/>
              <a:t> (linje).</a:t>
            </a:r>
          </a:p>
        </p:txBody>
      </p:sp>
      <p:sp>
        <p:nvSpPr>
          <p:cNvPr id="6" name="Rektangel 5"/>
          <p:cNvSpPr/>
          <p:nvPr/>
        </p:nvSpPr>
        <p:spPr>
          <a:xfrm>
            <a:off x="609600" y="4216400"/>
            <a:ext cx="4572000" cy="175432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sv-SE" b="1" dirty="0"/>
              <a:t>Cirkeldiagram</a:t>
            </a:r>
          </a:p>
          <a:p>
            <a:r>
              <a:rPr lang="sv-SE" dirty="0"/>
              <a:t>• Används när man vill visa hur det hela</a:t>
            </a:r>
          </a:p>
          <a:p>
            <a:r>
              <a:rPr lang="sv-SE" dirty="0"/>
              <a:t>   fördelas på sina delar.</a:t>
            </a:r>
          </a:p>
          <a:p>
            <a:r>
              <a:rPr lang="sv-SE" dirty="0"/>
              <a:t>• Hela cirkeln motsvarar det hela (100 %)</a:t>
            </a:r>
          </a:p>
          <a:p>
            <a:r>
              <a:rPr lang="sv-SE" dirty="0"/>
              <a:t>   och de olika stora ”tårtbitarna” motsvarar</a:t>
            </a:r>
          </a:p>
          <a:p>
            <a:r>
              <a:rPr lang="sv-SE" dirty="0"/>
              <a:t>   delarna.</a:t>
            </a:r>
          </a:p>
        </p:txBody>
      </p:sp>
    </p:spTree>
    <p:extLst>
      <p:ext uri="{BB962C8B-B14F-4D97-AF65-F5344CB8AC3E}">
        <p14:creationId xmlns:p14="http://schemas.microsoft.com/office/powerpoint/2010/main" val="1179909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ktangel 2"/>
          <p:cNvSpPr/>
          <p:nvPr/>
        </p:nvSpPr>
        <p:spPr>
          <a:xfrm>
            <a:off x="1250845" y="588905"/>
            <a:ext cx="691444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dirty="0"/>
              <a:t>För att beskriva ett statistiskt material använder vi oss av </a:t>
            </a:r>
            <a:r>
              <a:rPr lang="sv-SE" b="1" i="1" dirty="0">
                <a:solidFill>
                  <a:srgbClr val="800000"/>
                </a:solidFill>
              </a:rPr>
              <a:t>lägesmått</a:t>
            </a:r>
            <a:r>
              <a:rPr lang="sv-SE" dirty="0"/>
              <a:t>.</a:t>
            </a:r>
          </a:p>
        </p:txBody>
      </p:sp>
      <p:sp>
        <p:nvSpPr>
          <p:cNvPr id="4" name="Rektangel 3"/>
          <p:cNvSpPr/>
          <p:nvPr/>
        </p:nvSpPr>
        <p:spPr>
          <a:xfrm>
            <a:off x="1301307" y="890118"/>
            <a:ext cx="739797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dirty="0"/>
              <a:t>De vanligaste lägesmåtten är </a:t>
            </a:r>
            <a:r>
              <a:rPr lang="sv-SE" b="1" i="1" dirty="0">
                <a:solidFill>
                  <a:srgbClr val="800000"/>
                </a:solidFill>
              </a:rPr>
              <a:t>medelvärde, median </a:t>
            </a:r>
            <a:r>
              <a:rPr lang="sv-SE" dirty="0"/>
              <a:t>och</a:t>
            </a:r>
            <a:r>
              <a:rPr lang="sv-SE" b="1" i="1" dirty="0">
                <a:solidFill>
                  <a:srgbClr val="800000"/>
                </a:solidFill>
              </a:rPr>
              <a:t> typvärde</a:t>
            </a:r>
            <a:r>
              <a:rPr lang="sv-SE" dirty="0"/>
              <a:t>.</a:t>
            </a:r>
          </a:p>
        </p:txBody>
      </p:sp>
      <p:sp>
        <p:nvSpPr>
          <p:cNvPr id="5" name="Rektangel 4"/>
          <p:cNvSpPr/>
          <p:nvPr/>
        </p:nvSpPr>
        <p:spPr>
          <a:xfrm>
            <a:off x="470735" y="3055916"/>
            <a:ext cx="108234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v-SE" b="1" dirty="0">
                <a:solidFill>
                  <a:srgbClr val="800000"/>
                </a:solidFill>
              </a:rPr>
              <a:t>Typvärde</a:t>
            </a:r>
          </a:p>
        </p:txBody>
      </p:sp>
      <p:sp>
        <p:nvSpPr>
          <p:cNvPr id="6" name="Rektangel 5"/>
          <p:cNvSpPr/>
          <p:nvPr/>
        </p:nvSpPr>
        <p:spPr>
          <a:xfrm>
            <a:off x="1553083" y="1624343"/>
            <a:ext cx="736455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dirty="0"/>
              <a:t>Under en vårvecka i Gävle uppmättes följande temperaturer:</a:t>
            </a:r>
          </a:p>
        </p:txBody>
      </p:sp>
      <p:pic>
        <p:nvPicPr>
          <p:cNvPr id="7" name="Bildobjekt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34070" y="1993675"/>
            <a:ext cx="5633756" cy="591298"/>
          </a:xfrm>
          <a:prstGeom prst="rect">
            <a:avLst/>
          </a:prstGeom>
        </p:spPr>
      </p:pic>
      <p:sp>
        <p:nvSpPr>
          <p:cNvPr id="8" name="Rektangel 7"/>
          <p:cNvSpPr/>
          <p:nvPr/>
        </p:nvSpPr>
        <p:spPr>
          <a:xfrm>
            <a:off x="0" y="3610570"/>
            <a:ext cx="250169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dirty="0"/>
              <a:t>Typvärdet är det värde som är vanligast i en  statistisk undersökning.</a:t>
            </a:r>
          </a:p>
        </p:txBody>
      </p:sp>
      <p:sp>
        <p:nvSpPr>
          <p:cNvPr id="9" name="Rektangel 8"/>
          <p:cNvSpPr/>
          <p:nvPr/>
        </p:nvSpPr>
        <p:spPr>
          <a:xfrm>
            <a:off x="3247314" y="3093342"/>
            <a:ext cx="134468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v-SE" b="1" dirty="0">
                <a:solidFill>
                  <a:srgbClr val="800000"/>
                </a:solidFill>
              </a:rPr>
              <a:t>Medelvärde</a:t>
            </a:r>
          </a:p>
        </p:txBody>
      </p:sp>
      <p:sp>
        <p:nvSpPr>
          <p:cNvPr id="10" name="Rektangel 9"/>
          <p:cNvSpPr/>
          <p:nvPr/>
        </p:nvSpPr>
        <p:spPr>
          <a:xfrm>
            <a:off x="3051248" y="3610570"/>
            <a:ext cx="292306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dirty="0"/>
              <a:t>Om vi </a:t>
            </a:r>
            <a:r>
              <a:rPr lang="sv-SE" b="1" dirty="0">
                <a:solidFill>
                  <a:srgbClr val="800000"/>
                </a:solidFill>
              </a:rPr>
              <a:t>adderar</a:t>
            </a:r>
            <a:r>
              <a:rPr lang="sv-SE" dirty="0"/>
              <a:t> alla temperaturer och sen </a:t>
            </a:r>
            <a:r>
              <a:rPr lang="sv-SE" b="1" dirty="0">
                <a:solidFill>
                  <a:srgbClr val="800000"/>
                </a:solidFill>
              </a:rPr>
              <a:t>dividerar med antalet </a:t>
            </a:r>
            <a:r>
              <a:rPr lang="sv-SE" dirty="0"/>
              <a:t>dagar får vi medelvärdet.</a:t>
            </a:r>
          </a:p>
        </p:txBody>
      </p:sp>
      <p:sp>
        <p:nvSpPr>
          <p:cNvPr id="11" name="textruta 10"/>
          <p:cNvSpPr txBox="1"/>
          <p:nvPr/>
        </p:nvSpPr>
        <p:spPr>
          <a:xfrm>
            <a:off x="3226396" y="5608033"/>
            <a:ext cx="21257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>
                <a:cs typeface="Bradley Hand Bold"/>
              </a:rPr>
              <a:t>Medelvärde :  </a:t>
            </a:r>
            <a:r>
              <a:rPr lang="sv-SE" b="1" dirty="0">
                <a:solidFill>
                  <a:srgbClr val="800000"/>
                </a:solidFill>
                <a:cs typeface="Bradley Hand Bold"/>
              </a:rPr>
              <a:t>10 °C</a:t>
            </a:r>
          </a:p>
        </p:txBody>
      </p:sp>
      <p:grpSp>
        <p:nvGrpSpPr>
          <p:cNvPr id="34" name="Grupp 33"/>
          <p:cNvGrpSpPr/>
          <p:nvPr/>
        </p:nvGrpSpPr>
        <p:grpSpPr>
          <a:xfrm>
            <a:off x="2853503" y="4860709"/>
            <a:ext cx="3535351" cy="697514"/>
            <a:chOff x="2742122" y="5226800"/>
            <a:chExt cx="3535351" cy="697514"/>
          </a:xfrm>
        </p:grpSpPr>
        <p:grpSp>
          <p:nvGrpSpPr>
            <p:cNvPr id="12" name="Grupp 11"/>
            <p:cNvGrpSpPr/>
            <p:nvPr/>
          </p:nvGrpSpPr>
          <p:grpSpPr>
            <a:xfrm>
              <a:off x="2742122" y="5226800"/>
              <a:ext cx="2944720" cy="697514"/>
              <a:chOff x="1652694" y="5104379"/>
              <a:chExt cx="2944720" cy="697514"/>
            </a:xfrm>
          </p:grpSpPr>
          <p:grpSp>
            <p:nvGrpSpPr>
              <p:cNvPr id="13" name="Grupp 12"/>
              <p:cNvGrpSpPr/>
              <p:nvPr/>
            </p:nvGrpSpPr>
            <p:grpSpPr>
              <a:xfrm>
                <a:off x="1652694" y="5104379"/>
                <a:ext cx="2944720" cy="697514"/>
                <a:chOff x="2435933" y="3418232"/>
                <a:chExt cx="2944720" cy="697514"/>
              </a:xfrm>
            </p:grpSpPr>
            <p:grpSp>
              <p:nvGrpSpPr>
                <p:cNvPr id="15" name="Grupp 14"/>
                <p:cNvGrpSpPr>
                  <a:grpSpLocks/>
                </p:cNvGrpSpPr>
                <p:nvPr/>
              </p:nvGrpSpPr>
              <p:grpSpPr bwMode="auto">
                <a:xfrm>
                  <a:off x="2435933" y="3418232"/>
                  <a:ext cx="2670623" cy="697514"/>
                  <a:chOff x="3840669" y="1875779"/>
                  <a:chExt cx="2669381" cy="697709"/>
                </a:xfrm>
              </p:grpSpPr>
              <p:sp>
                <p:nvSpPr>
                  <p:cNvPr id="17" name="textruta 29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3840669" y="1875779"/>
                    <a:ext cx="2669381" cy="369435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 xmlns="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xmlns="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 eaLnBrk="0" hangingPunct="0">
                      <a:defRPr sz="2400">
                        <a:solidFill>
                          <a:schemeClr val="tx1"/>
                        </a:solidFill>
                        <a:latin typeface="Calibri" charset="0"/>
                        <a:ea typeface="ＭＳ Ｐゴシック" charset="0"/>
                        <a:cs typeface="ＭＳ Ｐゴシック" charset="0"/>
                      </a:defRPr>
                    </a:lvl1pPr>
                    <a:lvl2pPr marL="742950" indent="-285750" eaLnBrk="0" hangingPunct="0">
                      <a:defRPr sz="2400">
                        <a:solidFill>
                          <a:schemeClr val="tx1"/>
                        </a:solidFill>
                        <a:latin typeface="Calibri" charset="0"/>
                        <a:ea typeface="ＭＳ Ｐゴシック" charset="0"/>
                      </a:defRPr>
                    </a:lvl2pPr>
                    <a:lvl3pPr marL="1143000" indent="-228600" eaLnBrk="0" hangingPunct="0">
                      <a:defRPr sz="2400">
                        <a:solidFill>
                          <a:schemeClr val="tx1"/>
                        </a:solidFill>
                        <a:latin typeface="Calibri" charset="0"/>
                        <a:ea typeface="ＭＳ Ｐゴシック" charset="0"/>
                      </a:defRPr>
                    </a:lvl3pPr>
                    <a:lvl4pPr marL="1600200" indent="-228600" eaLnBrk="0" hangingPunct="0">
                      <a:defRPr sz="2400">
                        <a:solidFill>
                          <a:schemeClr val="tx1"/>
                        </a:solidFill>
                        <a:latin typeface="Calibri" charset="0"/>
                        <a:ea typeface="ＭＳ Ｐゴシック" charset="0"/>
                      </a:defRPr>
                    </a:lvl4pPr>
                    <a:lvl5pPr marL="2057400" indent="-228600" eaLnBrk="0" hangingPunct="0">
                      <a:defRPr sz="2400">
                        <a:solidFill>
                          <a:schemeClr val="tx1"/>
                        </a:solidFill>
                        <a:latin typeface="Calibri" charset="0"/>
                        <a:ea typeface="ＭＳ Ｐゴシック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Calibri" charset="0"/>
                        <a:ea typeface="ＭＳ Ｐゴシック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Calibri" charset="0"/>
                        <a:ea typeface="ＭＳ Ｐゴシック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Calibri" charset="0"/>
                        <a:ea typeface="ＭＳ Ｐゴシック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Calibri" charset="0"/>
                        <a:ea typeface="ＭＳ Ｐゴシック" charset="0"/>
                      </a:defRPr>
                    </a:lvl9pPr>
                  </a:lstStyle>
                  <a:p>
                    <a:pPr eaLnBrk="1" hangingPunct="1"/>
                    <a:r>
                      <a:rPr lang="de-DE" sz="1800" dirty="0"/>
                      <a:t>7 + 7 + 12 + 13 + 15 + 9 + 7</a:t>
                    </a:r>
                    <a:endParaRPr lang="sv-SE" sz="1800" dirty="0">
                      <a:latin typeface="+mn-lt"/>
                      <a:cs typeface="Bradley Hand Bold"/>
                    </a:endParaRPr>
                  </a:p>
                </p:txBody>
              </p:sp>
              <p:sp>
                <p:nvSpPr>
                  <p:cNvPr id="18" name="textruta 30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5033427" y="2204051"/>
                    <a:ext cx="301520" cy="369437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 xmlns="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xmlns="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 eaLnBrk="0" hangingPunct="0">
                      <a:defRPr sz="2400">
                        <a:solidFill>
                          <a:schemeClr val="tx1"/>
                        </a:solidFill>
                        <a:latin typeface="Calibri" charset="0"/>
                        <a:ea typeface="ＭＳ Ｐゴシック" charset="0"/>
                        <a:cs typeface="ＭＳ Ｐゴシック" charset="0"/>
                      </a:defRPr>
                    </a:lvl1pPr>
                    <a:lvl2pPr marL="742950" indent="-285750" eaLnBrk="0" hangingPunct="0">
                      <a:defRPr sz="2400">
                        <a:solidFill>
                          <a:schemeClr val="tx1"/>
                        </a:solidFill>
                        <a:latin typeface="Calibri" charset="0"/>
                        <a:ea typeface="ＭＳ Ｐゴシック" charset="0"/>
                      </a:defRPr>
                    </a:lvl2pPr>
                    <a:lvl3pPr marL="1143000" indent="-228600" eaLnBrk="0" hangingPunct="0">
                      <a:defRPr sz="2400">
                        <a:solidFill>
                          <a:schemeClr val="tx1"/>
                        </a:solidFill>
                        <a:latin typeface="Calibri" charset="0"/>
                        <a:ea typeface="ＭＳ Ｐゴシック" charset="0"/>
                      </a:defRPr>
                    </a:lvl3pPr>
                    <a:lvl4pPr marL="1600200" indent="-228600" eaLnBrk="0" hangingPunct="0">
                      <a:defRPr sz="2400">
                        <a:solidFill>
                          <a:schemeClr val="tx1"/>
                        </a:solidFill>
                        <a:latin typeface="Calibri" charset="0"/>
                        <a:ea typeface="ＭＳ Ｐゴシック" charset="0"/>
                      </a:defRPr>
                    </a:lvl4pPr>
                    <a:lvl5pPr marL="2057400" indent="-228600" eaLnBrk="0" hangingPunct="0">
                      <a:defRPr sz="2400">
                        <a:solidFill>
                          <a:schemeClr val="tx1"/>
                        </a:solidFill>
                        <a:latin typeface="Calibri" charset="0"/>
                        <a:ea typeface="ＭＳ Ｐゴシック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Calibri" charset="0"/>
                        <a:ea typeface="ＭＳ Ｐゴシック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Calibri" charset="0"/>
                        <a:ea typeface="ＭＳ Ｐゴシック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Calibri" charset="0"/>
                        <a:ea typeface="ＭＳ Ｐゴシック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Calibri" charset="0"/>
                        <a:ea typeface="ＭＳ Ｐゴシック" charset="0"/>
                      </a:defRPr>
                    </a:lvl9pPr>
                  </a:lstStyle>
                  <a:p>
                    <a:pPr eaLnBrk="1" hangingPunct="1"/>
                    <a:r>
                      <a:rPr lang="sv-SE" sz="1800" dirty="0">
                        <a:latin typeface="+mn-lt"/>
                        <a:cs typeface="Bradley Hand Bold"/>
                      </a:rPr>
                      <a:t>7</a:t>
                    </a:r>
                  </a:p>
                </p:txBody>
              </p:sp>
              <p:cxnSp>
                <p:nvCxnSpPr>
                  <p:cNvPr id="19" name="Rak 18"/>
                  <p:cNvCxnSpPr>
                    <a:cxnSpLocks/>
                  </p:cNvCxnSpPr>
                  <p:nvPr/>
                </p:nvCxnSpPr>
                <p:spPr>
                  <a:xfrm>
                    <a:off x="3920214" y="2222354"/>
                    <a:ext cx="2388031" cy="0"/>
                  </a:xfrm>
                  <a:prstGeom prst="line">
                    <a:avLst/>
                  </a:prstGeom>
                  <a:ln w="9525" cmpd="sng">
                    <a:solidFill>
                      <a:schemeClr val="tx1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16" name="textruta 15"/>
                <p:cNvSpPr txBox="1"/>
                <p:nvPr/>
              </p:nvSpPr>
              <p:spPr>
                <a:xfrm>
                  <a:off x="5125183" y="3515222"/>
                  <a:ext cx="255470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sv-SE" dirty="0"/>
                    <a:t>=</a:t>
                  </a:r>
                </a:p>
              </p:txBody>
            </p:sp>
          </p:grpSp>
          <p:sp>
            <p:nvSpPr>
              <p:cNvPr id="14" name="textruta 13"/>
              <p:cNvSpPr txBox="1"/>
              <p:nvPr/>
            </p:nvSpPr>
            <p:spPr>
              <a:xfrm>
                <a:off x="4138326" y="5241475"/>
                <a:ext cx="38985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sv-SE" dirty="0">
                    <a:cs typeface="Bradley Hand Bold"/>
                  </a:rPr>
                  <a:t>°C</a:t>
                </a:r>
              </a:p>
            </p:txBody>
          </p:sp>
        </p:grpSp>
        <p:sp>
          <p:nvSpPr>
            <p:cNvPr id="25" name="Rektangel 24"/>
            <p:cNvSpPr/>
            <p:nvPr/>
          </p:nvSpPr>
          <p:spPr>
            <a:xfrm>
              <a:off x="5605331" y="5348103"/>
              <a:ext cx="672142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sv-SE" b="1" dirty="0">
                  <a:solidFill>
                    <a:srgbClr val="800000"/>
                  </a:solidFill>
                  <a:cs typeface="Bradley Hand Bold"/>
                </a:rPr>
                <a:t>10 °C</a:t>
              </a:r>
            </a:p>
          </p:txBody>
        </p:sp>
      </p:grpSp>
      <p:sp>
        <p:nvSpPr>
          <p:cNvPr id="26" name="Rektangel 25"/>
          <p:cNvSpPr/>
          <p:nvPr/>
        </p:nvSpPr>
        <p:spPr>
          <a:xfrm>
            <a:off x="7244281" y="3093342"/>
            <a:ext cx="92100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v-SE" b="1" dirty="0">
                <a:solidFill>
                  <a:srgbClr val="800000"/>
                </a:solidFill>
              </a:rPr>
              <a:t>Median</a:t>
            </a:r>
          </a:p>
        </p:txBody>
      </p:sp>
      <p:sp>
        <p:nvSpPr>
          <p:cNvPr id="27" name="Rektangel 26"/>
          <p:cNvSpPr/>
          <p:nvPr/>
        </p:nvSpPr>
        <p:spPr>
          <a:xfrm>
            <a:off x="6559462" y="3610570"/>
            <a:ext cx="268128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dirty="0"/>
              <a:t>Vi skriver först värdena i storleksordning.</a:t>
            </a:r>
          </a:p>
          <a:p>
            <a:r>
              <a:rPr lang="sv-SE" dirty="0"/>
              <a:t>Det tal som </a:t>
            </a:r>
            <a:r>
              <a:rPr lang="sv-SE" b="1" dirty="0">
                <a:solidFill>
                  <a:srgbClr val="800000"/>
                </a:solidFill>
              </a:rPr>
              <a:t>står i mitten </a:t>
            </a:r>
            <a:r>
              <a:rPr lang="sv-SE" dirty="0"/>
              <a:t>är medianen.</a:t>
            </a:r>
          </a:p>
        </p:txBody>
      </p:sp>
      <p:sp>
        <p:nvSpPr>
          <p:cNvPr id="28" name="Rektangel 27"/>
          <p:cNvSpPr/>
          <p:nvPr/>
        </p:nvSpPr>
        <p:spPr>
          <a:xfrm>
            <a:off x="6616816" y="4949295"/>
            <a:ext cx="242911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dirty="0"/>
              <a:t>7    7   7   9   12   13   15</a:t>
            </a:r>
            <a:endParaRPr lang="sv-SE" dirty="0">
              <a:cs typeface="Bradley Hand Bold"/>
            </a:endParaRPr>
          </a:p>
        </p:txBody>
      </p:sp>
      <p:sp>
        <p:nvSpPr>
          <p:cNvPr id="29" name="Ellips 28"/>
          <p:cNvSpPr/>
          <p:nvPr/>
        </p:nvSpPr>
        <p:spPr>
          <a:xfrm>
            <a:off x="7475776" y="4979519"/>
            <a:ext cx="304276" cy="309311"/>
          </a:xfrm>
          <a:prstGeom prst="ellipse">
            <a:avLst/>
          </a:prstGeom>
          <a:solidFill>
            <a:schemeClr val="lt1">
              <a:alpha val="0"/>
            </a:schemeClr>
          </a:solidFill>
          <a:ln>
            <a:solidFill>
              <a:srgbClr val="80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grpSp>
        <p:nvGrpSpPr>
          <p:cNvPr id="32" name="Grupp 31"/>
          <p:cNvGrpSpPr/>
          <p:nvPr/>
        </p:nvGrpSpPr>
        <p:grpSpPr>
          <a:xfrm>
            <a:off x="6958114" y="5568951"/>
            <a:ext cx="1683568" cy="398931"/>
            <a:chOff x="6573487" y="5934289"/>
            <a:chExt cx="1683568" cy="398931"/>
          </a:xfrm>
        </p:grpSpPr>
        <p:sp>
          <p:nvSpPr>
            <p:cNvPr id="30" name="textruta 29"/>
            <p:cNvSpPr txBox="1"/>
            <p:nvPr/>
          </p:nvSpPr>
          <p:spPr>
            <a:xfrm>
              <a:off x="6573487" y="5934289"/>
              <a:ext cx="13396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v-SE" dirty="0">
                  <a:cs typeface="Bradley Hand Bold"/>
                </a:rPr>
                <a:t>Medianen :</a:t>
              </a:r>
            </a:p>
          </p:txBody>
        </p:sp>
        <p:sp>
          <p:nvSpPr>
            <p:cNvPr id="31" name="Rektangel 30"/>
            <p:cNvSpPr/>
            <p:nvPr/>
          </p:nvSpPr>
          <p:spPr>
            <a:xfrm>
              <a:off x="7702020" y="5963888"/>
              <a:ext cx="555035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sv-SE" b="1" dirty="0">
                  <a:solidFill>
                    <a:srgbClr val="800000"/>
                  </a:solidFill>
                  <a:cs typeface="Bradley Hand Bold"/>
                </a:rPr>
                <a:t>9 °C</a:t>
              </a:r>
            </a:p>
          </p:txBody>
        </p:sp>
      </p:grpSp>
      <p:sp>
        <p:nvSpPr>
          <p:cNvPr id="33" name="Rektangel 32"/>
          <p:cNvSpPr/>
          <p:nvPr/>
        </p:nvSpPr>
        <p:spPr>
          <a:xfrm>
            <a:off x="256915" y="5608715"/>
            <a:ext cx="162845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v-SE" dirty="0"/>
              <a:t>Typvärde :  </a:t>
            </a:r>
            <a:r>
              <a:rPr lang="sv-SE" b="1" dirty="0">
                <a:solidFill>
                  <a:srgbClr val="800000"/>
                </a:solidFill>
              </a:rPr>
              <a:t>7 °C</a:t>
            </a:r>
            <a:endParaRPr lang="sv-SE" dirty="0"/>
          </a:p>
        </p:txBody>
      </p:sp>
      <p:sp>
        <p:nvSpPr>
          <p:cNvPr id="35" name="Rektangel 34">
            <a:extLst>
              <a:ext uri="{FF2B5EF4-FFF2-40B4-BE49-F238E27FC236}">
                <a16:creationId xmlns:a16="http://schemas.microsoft.com/office/drawing/2014/main" id="{2840F3EB-B366-B743-BF0C-C5950E9DDE68}"/>
              </a:ext>
            </a:extLst>
          </p:cNvPr>
          <p:cNvSpPr/>
          <p:nvPr/>
        </p:nvSpPr>
        <p:spPr>
          <a:xfrm>
            <a:off x="4037974" y="80536"/>
            <a:ext cx="116641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v-SE" b="1" dirty="0">
                <a:solidFill>
                  <a:srgbClr val="800000"/>
                </a:solidFill>
              </a:rPr>
              <a:t>Lägesmått</a:t>
            </a:r>
          </a:p>
        </p:txBody>
      </p:sp>
    </p:spTree>
    <p:extLst>
      <p:ext uri="{BB962C8B-B14F-4D97-AF65-F5344CB8AC3E}">
        <p14:creationId xmlns:p14="http://schemas.microsoft.com/office/powerpoint/2010/main" val="33087624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8" grpId="0"/>
      <p:bldP spid="9" grpId="0"/>
      <p:bldP spid="10" grpId="0"/>
      <p:bldP spid="11" grpId="0"/>
      <p:bldP spid="26" grpId="0"/>
      <p:bldP spid="27" grpId="0"/>
      <p:bldP spid="28" grpId="0"/>
      <p:bldP spid="29" grpId="0" animBg="1"/>
      <p:bldP spid="33" grpId="0"/>
      <p:bldP spid="3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ktangel 7"/>
          <p:cNvSpPr/>
          <p:nvPr/>
        </p:nvSpPr>
        <p:spPr>
          <a:xfrm>
            <a:off x="1193539" y="252083"/>
            <a:ext cx="404996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dirty="0"/>
              <a:t>Om vi vill räkna ut olika lägesmått av elevernas betyg så kan vi göra så här:</a:t>
            </a:r>
          </a:p>
        </p:txBody>
      </p:sp>
      <p:sp>
        <p:nvSpPr>
          <p:cNvPr id="9" name="Rektangel 8"/>
          <p:cNvSpPr/>
          <p:nvPr/>
        </p:nvSpPr>
        <p:spPr>
          <a:xfrm>
            <a:off x="828849" y="3012547"/>
            <a:ext cx="9669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v-SE" dirty="0">
                <a:solidFill>
                  <a:srgbClr val="950001"/>
                </a:solidFill>
              </a:rPr>
              <a:t>Median:</a:t>
            </a:r>
          </a:p>
        </p:txBody>
      </p:sp>
      <p:sp>
        <p:nvSpPr>
          <p:cNvPr id="10" name="Rektangel 9"/>
          <p:cNvSpPr/>
          <p:nvPr/>
        </p:nvSpPr>
        <p:spPr>
          <a:xfrm>
            <a:off x="866828" y="5049319"/>
            <a:ext cx="109946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v-SE" dirty="0">
                <a:solidFill>
                  <a:srgbClr val="950001"/>
                </a:solidFill>
              </a:rPr>
              <a:t>Typvärde:</a:t>
            </a:r>
          </a:p>
        </p:txBody>
      </p:sp>
      <p:sp>
        <p:nvSpPr>
          <p:cNvPr id="32" name="textruta 31"/>
          <p:cNvSpPr txBox="1"/>
          <p:nvPr/>
        </p:nvSpPr>
        <p:spPr>
          <a:xfrm>
            <a:off x="828849" y="1307976"/>
            <a:ext cx="14570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>
                <a:solidFill>
                  <a:srgbClr val="950001"/>
                </a:solidFill>
                <a:cs typeface="Bradley Hand Bold"/>
              </a:rPr>
              <a:t>Medelvärde :</a:t>
            </a:r>
          </a:p>
        </p:txBody>
      </p:sp>
      <p:grpSp>
        <p:nvGrpSpPr>
          <p:cNvPr id="34" name="Grupp 33"/>
          <p:cNvGrpSpPr/>
          <p:nvPr/>
        </p:nvGrpSpPr>
        <p:grpSpPr>
          <a:xfrm>
            <a:off x="2395175" y="1244495"/>
            <a:ext cx="3349879" cy="706016"/>
            <a:chOff x="2715284" y="3435831"/>
            <a:chExt cx="1420241" cy="706016"/>
          </a:xfrm>
        </p:grpSpPr>
        <p:grpSp>
          <p:nvGrpSpPr>
            <p:cNvPr id="36" name="Grupp 35"/>
            <p:cNvGrpSpPr>
              <a:grpSpLocks/>
            </p:cNvGrpSpPr>
            <p:nvPr/>
          </p:nvGrpSpPr>
          <p:grpSpPr bwMode="auto">
            <a:xfrm>
              <a:off x="2715284" y="3435831"/>
              <a:ext cx="1373913" cy="706016"/>
              <a:chOff x="4119886" y="1893387"/>
              <a:chExt cx="1373272" cy="706215"/>
            </a:xfrm>
          </p:grpSpPr>
          <p:sp>
            <p:nvSpPr>
              <p:cNvPr id="38" name="textruta 29"/>
              <p:cNvSpPr txBox="1">
                <a:spLocks noChangeArrowheads="1"/>
              </p:cNvSpPr>
              <p:nvPr/>
            </p:nvSpPr>
            <p:spPr bwMode="auto">
              <a:xfrm>
                <a:off x="4119886" y="1893387"/>
                <a:ext cx="1373272" cy="36943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9pPr>
              </a:lstStyle>
              <a:p>
                <a:pPr eaLnBrk="1" hangingPunct="1"/>
                <a:r>
                  <a:rPr lang="sv-SE" sz="1800" dirty="0">
                    <a:latin typeface="+mn-lt"/>
                    <a:cs typeface="Bradley Hand Bold"/>
                  </a:rPr>
                  <a:t>1 · 1 + 2 · 3 + 3 · 5 + 4 · 8 + 5 · 3</a:t>
                </a:r>
              </a:p>
            </p:txBody>
          </p:sp>
          <p:sp>
            <p:nvSpPr>
              <p:cNvPr id="39" name="textruta 30"/>
              <p:cNvSpPr txBox="1">
                <a:spLocks noChangeArrowheads="1"/>
              </p:cNvSpPr>
              <p:nvPr/>
            </p:nvSpPr>
            <p:spPr bwMode="auto">
              <a:xfrm>
                <a:off x="4576974" y="2230166"/>
                <a:ext cx="177434" cy="36943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9pPr>
              </a:lstStyle>
              <a:p>
                <a:pPr eaLnBrk="1" hangingPunct="1"/>
                <a:r>
                  <a:rPr lang="sv-SE" sz="1800" dirty="0">
                    <a:latin typeface="+mn-lt"/>
                    <a:cs typeface="Bradley Hand Bold"/>
                  </a:rPr>
                  <a:t>20</a:t>
                </a:r>
              </a:p>
            </p:txBody>
          </p:sp>
          <p:cxnSp>
            <p:nvCxnSpPr>
              <p:cNvPr id="40" name="Rak 39"/>
              <p:cNvCxnSpPr>
                <a:cxnSpLocks/>
              </p:cNvCxnSpPr>
              <p:nvPr/>
            </p:nvCxnSpPr>
            <p:spPr>
              <a:xfrm>
                <a:off x="4119886" y="2201013"/>
                <a:ext cx="1269044" cy="0"/>
              </a:xfrm>
              <a:prstGeom prst="line">
                <a:avLst/>
              </a:prstGeom>
              <a:ln w="9525" cmpd="sng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7" name="textruta 36"/>
            <p:cNvSpPr txBox="1"/>
            <p:nvPr/>
          </p:nvSpPr>
          <p:spPr>
            <a:xfrm>
              <a:off x="3984921" y="3529559"/>
              <a:ext cx="15060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v-SE" dirty="0"/>
                <a:t>=</a:t>
              </a:r>
            </a:p>
          </p:txBody>
        </p:sp>
      </p:grpSp>
      <p:sp>
        <p:nvSpPr>
          <p:cNvPr id="41" name="Rektangel 40"/>
          <p:cNvSpPr/>
          <p:nvPr/>
        </p:nvSpPr>
        <p:spPr>
          <a:xfrm>
            <a:off x="3393704" y="2013059"/>
            <a:ext cx="59343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s-IS" b="1" dirty="0">
                <a:solidFill>
                  <a:srgbClr val="950001"/>
                </a:solidFill>
                <a:cs typeface="Bradley Hand Bold"/>
              </a:rPr>
              <a:t>3,45</a:t>
            </a:r>
            <a:endParaRPr lang="sv-SE" b="1" dirty="0">
              <a:solidFill>
                <a:srgbClr val="950001"/>
              </a:solidFill>
              <a:cs typeface="Bradley Hand Bold"/>
            </a:endParaRPr>
          </a:p>
        </p:txBody>
      </p:sp>
      <p:sp>
        <p:nvSpPr>
          <p:cNvPr id="42" name="textruta 41"/>
          <p:cNvSpPr txBox="1"/>
          <p:nvPr/>
        </p:nvSpPr>
        <p:spPr>
          <a:xfrm>
            <a:off x="866828" y="3455249"/>
            <a:ext cx="28453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>
                <a:cs typeface="Bradley Hand Bold"/>
              </a:rPr>
              <a:t>I mitten : nr 10 och 11</a:t>
            </a:r>
          </a:p>
        </p:txBody>
      </p:sp>
      <p:sp>
        <p:nvSpPr>
          <p:cNvPr id="43" name="textruta 42"/>
          <p:cNvSpPr txBox="1"/>
          <p:nvPr/>
        </p:nvSpPr>
        <p:spPr>
          <a:xfrm>
            <a:off x="891859" y="3959320"/>
            <a:ext cx="14570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>
                <a:cs typeface="Bradley Hand Bold"/>
              </a:rPr>
              <a:t>Medianen :</a:t>
            </a:r>
          </a:p>
        </p:txBody>
      </p:sp>
      <p:grpSp>
        <p:nvGrpSpPr>
          <p:cNvPr id="45" name="Grupp 44"/>
          <p:cNvGrpSpPr/>
          <p:nvPr/>
        </p:nvGrpSpPr>
        <p:grpSpPr>
          <a:xfrm>
            <a:off x="2137353" y="3845799"/>
            <a:ext cx="843884" cy="707778"/>
            <a:chOff x="2605016" y="3388919"/>
            <a:chExt cx="843884" cy="707778"/>
          </a:xfrm>
        </p:grpSpPr>
        <p:grpSp>
          <p:nvGrpSpPr>
            <p:cNvPr id="47" name="Grupp 46"/>
            <p:cNvGrpSpPr>
              <a:grpSpLocks/>
            </p:cNvGrpSpPr>
            <p:nvPr/>
          </p:nvGrpSpPr>
          <p:grpSpPr bwMode="auto">
            <a:xfrm>
              <a:off x="2605016" y="3388919"/>
              <a:ext cx="639919" cy="707778"/>
              <a:chOff x="4009672" y="1846460"/>
              <a:chExt cx="639621" cy="707977"/>
            </a:xfrm>
          </p:grpSpPr>
          <p:sp>
            <p:nvSpPr>
              <p:cNvPr id="49" name="textruta 29"/>
              <p:cNvSpPr txBox="1">
                <a:spLocks noChangeArrowheads="1"/>
              </p:cNvSpPr>
              <p:nvPr/>
            </p:nvSpPr>
            <p:spPr bwMode="auto">
              <a:xfrm>
                <a:off x="4009672" y="1846460"/>
                <a:ext cx="639621" cy="36943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9pPr>
              </a:lstStyle>
              <a:p>
                <a:pPr eaLnBrk="1" hangingPunct="1"/>
                <a:r>
                  <a:rPr lang="sv-SE" sz="1800" dirty="0">
                    <a:latin typeface="+mn-lt"/>
                    <a:cs typeface="Bradley Hand Bold"/>
                  </a:rPr>
                  <a:t>4 + 4</a:t>
                </a:r>
              </a:p>
            </p:txBody>
          </p:sp>
          <p:sp>
            <p:nvSpPr>
              <p:cNvPr id="50" name="textruta 30"/>
              <p:cNvSpPr txBox="1">
                <a:spLocks noChangeArrowheads="1"/>
              </p:cNvSpPr>
              <p:nvPr/>
            </p:nvSpPr>
            <p:spPr bwMode="auto">
              <a:xfrm>
                <a:off x="4194273" y="2185001"/>
                <a:ext cx="316500" cy="36943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9pPr>
              </a:lstStyle>
              <a:p>
                <a:pPr eaLnBrk="1" hangingPunct="1"/>
                <a:r>
                  <a:rPr lang="sv-SE" sz="1800" dirty="0">
                    <a:latin typeface="+mn-lt"/>
                    <a:cs typeface="Bradley Hand Bold"/>
                  </a:rPr>
                  <a:t>2</a:t>
                </a:r>
              </a:p>
            </p:txBody>
          </p:sp>
          <p:cxnSp>
            <p:nvCxnSpPr>
              <p:cNvPr id="51" name="Rak 50"/>
              <p:cNvCxnSpPr/>
              <p:nvPr/>
            </p:nvCxnSpPr>
            <p:spPr>
              <a:xfrm>
                <a:off x="4119886" y="2203748"/>
                <a:ext cx="471827" cy="0"/>
              </a:xfrm>
              <a:prstGeom prst="line">
                <a:avLst/>
              </a:prstGeom>
              <a:ln w="9525" cmpd="sng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8" name="textruta 47"/>
            <p:cNvSpPr txBox="1"/>
            <p:nvPr/>
          </p:nvSpPr>
          <p:spPr>
            <a:xfrm>
              <a:off x="3193430" y="3560816"/>
              <a:ext cx="25547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v-SE" dirty="0"/>
                <a:t>=</a:t>
              </a:r>
            </a:p>
          </p:txBody>
        </p:sp>
      </p:grpSp>
      <p:sp>
        <p:nvSpPr>
          <p:cNvPr id="52" name="Rektangel 51"/>
          <p:cNvSpPr/>
          <p:nvPr/>
        </p:nvSpPr>
        <p:spPr>
          <a:xfrm>
            <a:off x="2981237" y="4024559"/>
            <a:ext cx="32713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s-IS" b="1" dirty="0">
                <a:solidFill>
                  <a:srgbClr val="950001"/>
                </a:solidFill>
                <a:cs typeface="Bradley Hand Bold"/>
              </a:rPr>
              <a:t>4</a:t>
            </a:r>
            <a:endParaRPr lang="sv-SE" b="1" dirty="0">
              <a:solidFill>
                <a:srgbClr val="950001"/>
              </a:solidFill>
              <a:cs typeface="Bradley Hand Bold"/>
            </a:endParaRPr>
          </a:p>
        </p:txBody>
      </p:sp>
      <p:sp>
        <p:nvSpPr>
          <p:cNvPr id="53" name="textruta 52"/>
          <p:cNvSpPr txBox="1"/>
          <p:nvPr/>
        </p:nvSpPr>
        <p:spPr>
          <a:xfrm>
            <a:off x="897062" y="5437329"/>
            <a:ext cx="14570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>
                <a:cs typeface="Bradley Hand Bold"/>
              </a:rPr>
              <a:t>Typvärdet :</a:t>
            </a:r>
          </a:p>
        </p:txBody>
      </p:sp>
      <p:sp>
        <p:nvSpPr>
          <p:cNvPr id="54" name="Rektangel 53"/>
          <p:cNvSpPr/>
          <p:nvPr/>
        </p:nvSpPr>
        <p:spPr>
          <a:xfrm>
            <a:off x="2010522" y="5437329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s-IS" b="1" dirty="0">
                <a:solidFill>
                  <a:srgbClr val="950001"/>
                </a:solidFill>
                <a:cs typeface="Bradley Hand Bold"/>
              </a:rPr>
              <a:t>4</a:t>
            </a:r>
            <a:endParaRPr lang="sv-SE" b="1" dirty="0">
              <a:solidFill>
                <a:srgbClr val="950001"/>
              </a:solidFill>
              <a:cs typeface="Bradley Hand Bold"/>
            </a:endParaRPr>
          </a:p>
        </p:txBody>
      </p:sp>
      <p:pic>
        <p:nvPicPr>
          <p:cNvPr id="56" name="Bildobjekt 55">
            <a:extLst>
              <a:ext uri="{FF2B5EF4-FFF2-40B4-BE49-F238E27FC236}">
                <a16:creationId xmlns:a16="http://schemas.microsoft.com/office/drawing/2014/main" id="{9C7D8936-9732-154C-974D-2D91B1F7B95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99872" y="299633"/>
            <a:ext cx="2332362" cy="2755349"/>
          </a:xfrm>
          <a:prstGeom prst="rect">
            <a:avLst/>
          </a:prstGeom>
        </p:spPr>
      </p:pic>
      <p:sp>
        <p:nvSpPr>
          <p:cNvPr id="2" name="Rektangel 1">
            <a:extLst>
              <a:ext uri="{FF2B5EF4-FFF2-40B4-BE49-F238E27FC236}">
                <a16:creationId xmlns:a16="http://schemas.microsoft.com/office/drawing/2014/main" id="{2F32E269-5A58-CD40-96D6-1D6C279998D0}"/>
              </a:ext>
            </a:extLst>
          </p:cNvPr>
          <p:cNvSpPr/>
          <p:nvPr/>
        </p:nvSpPr>
        <p:spPr>
          <a:xfrm>
            <a:off x="1060478" y="-182961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sv-SE" dirty="0"/>
              <a:t> </a:t>
            </a:r>
            <a:endParaRPr lang="sv-SE" dirty="0">
              <a:effectLst/>
            </a:endParaRPr>
          </a:p>
        </p:txBody>
      </p:sp>
      <p:grpSp>
        <p:nvGrpSpPr>
          <p:cNvPr id="31" name="Grupp 30">
            <a:extLst>
              <a:ext uri="{FF2B5EF4-FFF2-40B4-BE49-F238E27FC236}">
                <a16:creationId xmlns:a16="http://schemas.microsoft.com/office/drawing/2014/main" id="{A33AA114-8719-7E47-99C9-A9E5B1343486}"/>
              </a:ext>
            </a:extLst>
          </p:cNvPr>
          <p:cNvGrpSpPr/>
          <p:nvPr/>
        </p:nvGrpSpPr>
        <p:grpSpPr>
          <a:xfrm>
            <a:off x="2343232" y="1861179"/>
            <a:ext cx="1038597" cy="698103"/>
            <a:chOff x="1736612" y="2179843"/>
            <a:chExt cx="1038597" cy="698103"/>
          </a:xfrm>
        </p:grpSpPr>
        <p:grpSp>
          <p:nvGrpSpPr>
            <p:cNvPr id="58" name="Grupp 57">
              <a:extLst>
                <a:ext uri="{FF2B5EF4-FFF2-40B4-BE49-F238E27FC236}">
                  <a16:creationId xmlns:a16="http://schemas.microsoft.com/office/drawing/2014/main" id="{96706A72-3E7A-0046-B29F-B50EED02ED62}"/>
                </a:ext>
              </a:extLst>
            </p:cNvPr>
            <p:cNvGrpSpPr/>
            <p:nvPr/>
          </p:nvGrpSpPr>
          <p:grpSpPr>
            <a:xfrm>
              <a:off x="2048925" y="2179843"/>
              <a:ext cx="726284" cy="698103"/>
              <a:chOff x="2708828" y="3398238"/>
              <a:chExt cx="726284" cy="698103"/>
            </a:xfrm>
          </p:grpSpPr>
          <p:grpSp>
            <p:nvGrpSpPr>
              <p:cNvPr id="60" name="Grupp 59">
                <a:extLst>
                  <a:ext uri="{FF2B5EF4-FFF2-40B4-BE49-F238E27FC236}">
                    <a16:creationId xmlns:a16="http://schemas.microsoft.com/office/drawing/2014/main" id="{2DDC6F7A-D6A4-604D-9AF4-F269092766EF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708828" y="3398238"/>
                <a:ext cx="478493" cy="698103"/>
                <a:chOff x="4113442" y="1855784"/>
                <a:chExt cx="478271" cy="698300"/>
              </a:xfrm>
            </p:grpSpPr>
            <p:sp>
              <p:nvSpPr>
                <p:cNvPr id="62" name="textruta 29">
                  <a:extLst>
                    <a:ext uri="{FF2B5EF4-FFF2-40B4-BE49-F238E27FC236}">
                      <a16:creationId xmlns:a16="http://schemas.microsoft.com/office/drawing/2014/main" id="{3A40431A-EEDF-2B43-94A3-3012C1C88514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4113442" y="1855784"/>
                  <a:ext cx="418509" cy="36943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  <a:cs typeface="ＭＳ Ｐゴシック" charset="0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9pPr>
                </a:lstStyle>
                <a:p>
                  <a:pPr eaLnBrk="1" hangingPunct="1"/>
                  <a:r>
                    <a:rPr lang="sv-SE" sz="1800" dirty="0">
                      <a:latin typeface="+mn-lt"/>
                      <a:cs typeface="Bradley Hand Bold"/>
                    </a:rPr>
                    <a:t>69</a:t>
                  </a:r>
                </a:p>
              </p:txBody>
            </p:sp>
            <p:sp>
              <p:nvSpPr>
                <p:cNvPr id="63" name="textruta 30">
                  <a:extLst>
                    <a:ext uri="{FF2B5EF4-FFF2-40B4-BE49-F238E27FC236}">
                      <a16:creationId xmlns:a16="http://schemas.microsoft.com/office/drawing/2014/main" id="{18B1897E-53EB-F948-ACC5-AF9612E0D5F5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4135853" y="2184648"/>
                  <a:ext cx="418509" cy="36943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  <a:cs typeface="ＭＳ Ｐゴシック" charset="0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9pPr>
                </a:lstStyle>
                <a:p>
                  <a:pPr eaLnBrk="1" hangingPunct="1"/>
                  <a:r>
                    <a:rPr lang="sv-SE" sz="1800" dirty="0">
                      <a:latin typeface="+mn-lt"/>
                      <a:cs typeface="Bradley Hand Bold"/>
                    </a:rPr>
                    <a:t>20</a:t>
                  </a:r>
                </a:p>
              </p:txBody>
            </p:sp>
            <p:cxnSp>
              <p:nvCxnSpPr>
                <p:cNvPr id="64" name="Rak 63">
                  <a:extLst>
                    <a:ext uri="{FF2B5EF4-FFF2-40B4-BE49-F238E27FC236}">
                      <a16:creationId xmlns:a16="http://schemas.microsoft.com/office/drawing/2014/main" id="{4076A31C-61C8-9C46-A331-4F24A5536AA3}"/>
                    </a:ext>
                  </a:extLst>
                </p:cNvPr>
                <p:cNvCxnSpPr/>
                <p:nvPr/>
              </p:nvCxnSpPr>
              <p:spPr>
                <a:xfrm>
                  <a:off x="4119886" y="2203748"/>
                  <a:ext cx="471827" cy="0"/>
                </a:xfrm>
                <a:prstGeom prst="line">
                  <a:avLst/>
                </a:prstGeom>
                <a:ln w="9525" cmpd="sng"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61" name="textruta 60">
                <a:extLst>
                  <a:ext uri="{FF2B5EF4-FFF2-40B4-BE49-F238E27FC236}">
                    <a16:creationId xmlns:a16="http://schemas.microsoft.com/office/drawing/2014/main" id="{AA1A7140-11D9-9243-B384-228C0EC38EFB}"/>
                  </a:ext>
                </a:extLst>
              </p:cNvPr>
              <p:cNvSpPr txBox="1"/>
              <p:nvPr/>
            </p:nvSpPr>
            <p:spPr>
              <a:xfrm>
                <a:off x="3179642" y="3535530"/>
                <a:ext cx="25547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sv-SE" dirty="0"/>
                  <a:t>=</a:t>
                </a:r>
              </a:p>
            </p:txBody>
          </p:sp>
        </p:grpSp>
        <p:sp>
          <p:nvSpPr>
            <p:cNvPr id="65" name="textruta 64">
              <a:extLst>
                <a:ext uri="{FF2B5EF4-FFF2-40B4-BE49-F238E27FC236}">
                  <a16:creationId xmlns:a16="http://schemas.microsoft.com/office/drawing/2014/main" id="{BAAC90C7-921C-DA43-8B1D-0C459FDE09A3}"/>
                </a:ext>
              </a:extLst>
            </p:cNvPr>
            <p:cNvSpPr txBox="1"/>
            <p:nvPr/>
          </p:nvSpPr>
          <p:spPr>
            <a:xfrm>
              <a:off x="1736612" y="2341885"/>
              <a:ext cx="25547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v-SE" dirty="0"/>
                <a:t>=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2025749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32" grpId="0"/>
      <p:bldP spid="41" grpId="0"/>
      <p:bldP spid="42" grpId="0"/>
      <p:bldP spid="43" grpId="0"/>
      <p:bldP spid="52" grpId="0"/>
      <p:bldP spid="53" grpId="0"/>
      <p:bldP spid="5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ktangel 2">
            <a:extLst>
              <a:ext uri="{FF2B5EF4-FFF2-40B4-BE49-F238E27FC236}">
                <a16:creationId xmlns:a16="http://schemas.microsoft.com/office/drawing/2014/main" id="{5971C288-1977-9D40-85D8-246839C5AAAB}"/>
              </a:ext>
            </a:extLst>
          </p:cNvPr>
          <p:cNvSpPr/>
          <p:nvPr/>
        </p:nvSpPr>
        <p:spPr>
          <a:xfrm>
            <a:off x="2826636" y="2546751"/>
            <a:ext cx="2423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v-SE" i="1" dirty="0">
                <a:latin typeface="Times" pitchFamily="2" charset="0"/>
              </a:rPr>
              <a:t> </a:t>
            </a:r>
            <a:endParaRPr lang="sv-SE" dirty="0">
              <a:effectLst/>
              <a:latin typeface="Times" pitchFamily="2" charset="0"/>
            </a:endParaRPr>
          </a:p>
        </p:txBody>
      </p:sp>
      <p:sp>
        <p:nvSpPr>
          <p:cNvPr id="4" name="Rektangel 3">
            <a:extLst>
              <a:ext uri="{FF2B5EF4-FFF2-40B4-BE49-F238E27FC236}">
                <a16:creationId xmlns:a16="http://schemas.microsoft.com/office/drawing/2014/main" id="{CD5C750A-9547-A940-9A5D-6498B1331F1F}"/>
              </a:ext>
            </a:extLst>
          </p:cNvPr>
          <p:cNvSpPr/>
          <p:nvPr/>
        </p:nvSpPr>
        <p:spPr>
          <a:xfrm>
            <a:off x="3673324" y="5239"/>
            <a:ext cx="109036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v-SE" b="1" dirty="0">
                <a:solidFill>
                  <a:srgbClr val="950001"/>
                </a:solidFill>
              </a:rPr>
              <a:t>Spridning</a:t>
            </a:r>
          </a:p>
        </p:txBody>
      </p:sp>
      <p:pic>
        <p:nvPicPr>
          <p:cNvPr id="5" name="Bildobjekt 4">
            <a:extLst>
              <a:ext uri="{FF2B5EF4-FFF2-40B4-BE49-F238E27FC236}">
                <a16:creationId xmlns:a16="http://schemas.microsoft.com/office/drawing/2014/main" id="{B4536519-6D09-7948-85A8-43F95ED3A27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9546" y="331967"/>
            <a:ext cx="2032476" cy="1559914"/>
          </a:xfrm>
          <a:prstGeom prst="rect">
            <a:avLst/>
          </a:prstGeom>
        </p:spPr>
      </p:pic>
      <p:sp>
        <p:nvSpPr>
          <p:cNvPr id="6" name="textruta 5">
            <a:extLst>
              <a:ext uri="{FF2B5EF4-FFF2-40B4-BE49-F238E27FC236}">
                <a16:creationId xmlns:a16="http://schemas.microsoft.com/office/drawing/2014/main" id="{C1AC2037-C260-B44D-84E9-1CC5532A05B7}"/>
              </a:ext>
            </a:extLst>
          </p:cNvPr>
          <p:cNvSpPr txBox="1"/>
          <p:nvPr/>
        </p:nvSpPr>
        <p:spPr>
          <a:xfrm>
            <a:off x="2685565" y="660960"/>
            <a:ext cx="14570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>
                <a:cs typeface="Bradley Hand Bold"/>
              </a:rPr>
              <a:t>Medelvärde :</a:t>
            </a:r>
          </a:p>
        </p:txBody>
      </p:sp>
      <p:grpSp>
        <p:nvGrpSpPr>
          <p:cNvPr id="7" name="Grupp 6">
            <a:extLst>
              <a:ext uri="{FF2B5EF4-FFF2-40B4-BE49-F238E27FC236}">
                <a16:creationId xmlns:a16="http://schemas.microsoft.com/office/drawing/2014/main" id="{B7F35060-2C08-034F-819B-074BD2D3B117}"/>
              </a:ext>
            </a:extLst>
          </p:cNvPr>
          <p:cNvGrpSpPr/>
          <p:nvPr/>
        </p:nvGrpSpPr>
        <p:grpSpPr>
          <a:xfrm>
            <a:off x="4022908" y="567484"/>
            <a:ext cx="3986772" cy="655884"/>
            <a:chOff x="2715284" y="3435830"/>
            <a:chExt cx="1420241" cy="655884"/>
          </a:xfrm>
        </p:grpSpPr>
        <p:grpSp>
          <p:nvGrpSpPr>
            <p:cNvPr id="8" name="Grupp 7">
              <a:extLst>
                <a:ext uri="{FF2B5EF4-FFF2-40B4-BE49-F238E27FC236}">
                  <a16:creationId xmlns:a16="http://schemas.microsoft.com/office/drawing/2014/main" id="{58BBCE1E-67F9-A348-930F-14DCB799866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715284" y="3435830"/>
              <a:ext cx="1373913" cy="655884"/>
              <a:chOff x="4119886" y="1893387"/>
              <a:chExt cx="1373272" cy="656069"/>
            </a:xfrm>
          </p:grpSpPr>
          <p:sp>
            <p:nvSpPr>
              <p:cNvPr id="10" name="textruta 29">
                <a:extLst>
                  <a:ext uri="{FF2B5EF4-FFF2-40B4-BE49-F238E27FC236}">
                    <a16:creationId xmlns:a16="http://schemas.microsoft.com/office/drawing/2014/main" id="{BF31B643-3D89-B04C-9DB1-F6A6B7CC1102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119886" y="1893387"/>
                <a:ext cx="1373272" cy="36943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9pPr>
              </a:lstStyle>
              <a:p>
                <a:pPr eaLnBrk="1" hangingPunct="1"/>
                <a:r>
                  <a:rPr lang="sv-SE" sz="1800" dirty="0">
                    <a:latin typeface="+mn-lt"/>
                    <a:cs typeface="Bradley Hand Bold"/>
                  </a:rPr>
                  <a:t>2 · 1 + 3 · 1 + 4 · 2 + 5 · 2 + 6 · 1 + 8 · 2</a:t>
                </a:r>
              </a:p>
            </p:txBody>
          </p:sp>
          <p:sp>
            <p:nvSpPr>
              <p:cNvPr id="11" name="textruta 30">
                <a:extLst>
                  <a:ext uri="{FF2B5EF4-FFF2-40B4-BE49-F238E27FC236}">
                    <a16:creationId xmlns:a16="http://schemas.microsoft.com/office/drawing/2014/main" id="{DDE20EB4-5A91-154C-9BCC-2B40E544F6EB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643381" y="2180020"/>
                <a:ext cx="107422" cy="36943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9pPr>
              </a:lstStyle>
              <a:p>
                <a:pPr eaLnBrk="1" hangingPunct="1"/>
                <a:r>
                  <a:rPr lang="sv-SE" sz="1800" dirty="0">
                    <a:latin typeface="+mn-lt"/>
                    <a:cs typeface="Bradley Hand Bold"/>
                  </a:rPr>
                  <a:t>9</a:t>
                </a:r>
              </a:p>
            </p:txBody>
          </p:sp>
          <p:cxnSp>
            <p:nvCxnSpPr>
              <p:cNvPr id="12" name="Rak 11">
                <a:extLst>
                  <a:ext uri="{FF2B5EF4-FFF2-40B4-BE49-F238E27FC236}">
                    <a16:creationId xmlns:a16="http://schemas.microsoft.com/office/drawing/2014/main" id="{9D403FC6-7ED7-D842-A9DC-CE28D3DC619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119886" y="2201013"/>
                <a:ext cx="1269044" cy="0"/>
              </a:xfrm>
              <a:prstGeom prst="line">
                <a:avLst/>
              </a:prstGeom>
              <a:ln w="9525" cmpd="sng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9" name="textruta 8">
              <a:extLst>
                <a:ext uri="{FF2B5EF4-FFF2-40B4-BE49-F238E27FC236}">
                  <a16:creationId xmlns:a16="http://schemas.microsoft.com/office/drawing/2014/main" id="{F95F0171-E109-A542-B787-096E087CB12B}"/>
                </a:ext>
              </a:extLst>
            </p:cNvPr>
            <p:cNvSpPr txBox="1"/>
            <p:nvPr/>
          </p:nvSpPr>
          <p:spPr>
            <a:xfrm>
              <a:off x="3984921" y="3529559"/>
              <a:ext cx="15060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v-SE" dirty="0"/>
                <a:t>=</a:t>
              </a:r>
            </a:p>
          </p:txBody>
        </p:sp>
      </p:grpSp>
      <p:sp>
        <p:nvSpPr>
          <p:cNvPr id="13" name="Rektangel 12">
            <a:extLst>
              <a:ext uri="{FF2B5EF4-FFF2-40B4-BE49-F238E27FC236}">
                <a16:creationId xmlns:a16="http://schemas.microsoft.com/office/drawing/2014/main" id="{4BC7233E-74AD-B44B-B335-BE19BD60807F}"/>
              </a:ext>
            </a:extLst>
          </p:cNvPr>
          <p:cNvSpPr/>
          <p:nvPr/>
        </p:nvSpPr>
        <p:spPr>
          <a:xfrm>
            <a:off x="8476684" y="660960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s-IS" b="1" dirty="0">
                <a:solidFill>
                  <a:srgbClr val="950001"/>
                </a:solidFill>
                <a:cs typeface="Bradley Hand Bold"/>
              </a:rPr>
              <a:t>5</a:t>
            </a:r>
            <a:endParaRPr lang="sv-SE" b="1" dirty="0">
              <a:solidFill>
                <a:srgbClr val="950001"/>
              </a:solidFill>
              <a:cs typeface="Bradley Hand Bold"/>
            </a:endParaRPr>
          </a:p>
        </p:txBody>
      </p:sp>
      <p:grpSp>
        <p:nvGrpSpPr>
          <p:cNvPr id="15" name="Grupp 14">
            <a:extLst>
              <a:ext uri="{FF2B5EF4-FFF2-40B4-BE49-F238E27FC236}">
                <a16:creationId xmlns:a16="http://schemas.microsoft.com/office/drawing/2014/main" id="{DF0A0145-4E8B-BF4B-8C14-FC1673EFE6BB}"/>
              </a:ext>
            </a:extLst>
          </p:cNvPr>
          <p:cNvGrpSpPr/>
          <p:nvPr/>
        </p:nvGrpSpPr>
        <p:grpSpPr>
          <a:xfrm>
            <a:off x="7805496" y="532078"/>
            <a:ext cx="726284" cy="691290"/>
            <a:chOff x="2708828" y="3398238"/>
            <a:chExt cx="726284" cy="691290"/>
          </a:xfrm>
        </p:grpSpPr>
        <p:grpSp>
          <p:nvGrpSpPr>
            <p:cNvPr id="17" name="Grupp 16">
              <a:extLst>
                <a:ext uri="{FF2B5EF4-FFF2-40B4-BE49-F238E27FC236}">
                  <a16:creationId xmlns:a16="http://schemas.microsoft.com/office/drawing/2014/main" id="{449F9040-CEE7-7446-A5FA-8EFD5C650E2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708828" y="3398238"/>
              <a:ext cx="478493" cy="691290"/>
              <a:chOff x="4113442" y="1855784"/>
              <a:chExt cx="478271" cy="691485"/>
            </a:xfrm>
          </p:grpSpPr>
          <p:sp>
            <p:nvSpPr>
              <p:cNvPr id="19" name="textruta 29">
                <a:extLst>
                  <a:ext uri="{FF2B5EF4-FFF2-40B4-BE49-F238E27FC236}">
                    <a16:creationId xmlns:a16="http://schemas.microsoft.com/office/drawing/2014/main" id="{30210A4A-7ACF-DF4C-8315-1608AD728556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113442" y="1855784"/>
                <a:ext cx="418510" cy="36943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9pPr>
              </a:lstStyle>
              <a:p>
                <a:pPr eaLnBrk="1" hangingPunct="1"/>
                <a:r>
                  <a:rPr lang="sv-SE" sz="1800" dirty="0">
                    <a:latin typeface="+mn-lt"/>
                    <a:cs typeface="Bradley Hand Bold"/>
                  </a:rPr>
                  <a:t>45</a:t>
                </a:r>
              </a:p>
            </p:txBody>
          </p:sp>
          <p:sp>
            <p:nvSpPr>
              <p:cNvPr id="20" name="textruta 30">
                <a:extLst>
                  <a:ext uri="{FF2B5EF4-FFF2-40B4-BE49-F238E27FC236}">
                    <a16:creationId xmlns:a16="http://schemas.microsoft.com/office/drawing/2014/main" id="{82596D7E-E399-B045-95C9-735AFBA6EF3F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185589" y="2177833"/>
                <a:ext cx="301546" cy="36943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9pPr>
              </a:lstStyle>
              <a:p>
                <a:pPr eaLnBrk="1" hangingPunct="1"/>
                <a:r>
                  <a:rPr lang="sv-SE" sz="1800" dirty="0">
                    <a:latin typeface="+mn-lt"/>
                    <a:cs typeface="Bradley Hand Bold"/>
                  </a:rPr>
                  <a:t>9</a:t>
                </a:r>
              </a:p>
            </p:txBody>
          </p:sp>
          <p:cxnSp>
            <p:nvCxnSpPr>
              <p:cNvPr id="21" name="Rak 20">
                <a:extLst>
                  <a:ext uri="{FF2B5EF4-FFF2-40B4-BE49-F238E27FC236}">
                    <a16:creationId xmlns:a16="http://schemas.microsoft.com/office/drawing/2014/main" id="{B8D4EE9F-A574-D146-917D-5C7691DC1A1A}"/>
                  </a:ext>
                </a:extLst>
              </p:cNvPr>
              <p:cNvCxnSpPr/>
              <p:nvPr/>
            </p:nvCxnSpPr>
            <p:spPr>
              <a:xfrm>
                <a:off x="4119886" y="2203748"/>
                <a:ext cx="471827" cy="0"/>
              </a:xfrm>
              <a:prstGeom prst="line">
                <a:avLst/>
              </a:prstGeom>
              <a:ln w="9525" cmpd="sng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8" name="textruta 17">
              <a:extLst>
                <a:ext uri="{FF2B5EF4-FFF2-40B4-BE49-F238E27FC236}">
                  <a16:creationId xmlns:a16="http://schemas.microsoft.com/office/drawing/2014/main" id="{95CB3133-FA29-3A44-AD4E-45F1E6A41F26}"/>
                </a:ext>
              </a:extLst>
            </p:cNvPr>
            <p:cNvSpPr txBox="1"/>
            <p:nvPr/>
          </p:nvSpPr>
          <p:spPr>
            <a:xfrm>
              <a:off x="3179642" y="3535530"/>
              <a:ext cx="25547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v-SE" dirty="0"/>
                <a:t>=</a:t>
              </a:r>
            </a:p>
          </p:txBody>
        </p:sp>
      </p:grpSp>
      <p:sp>
        <p:nvSpPr>
          <p:cNvPr id="26" name="textruta 29">
            <a:extLst>
              <a:ext uri="{FF2B5EF4-FFF2-40B4-BE49-F238E27FC236}">
                <a16:creationId xmlns:a16="http://schemas.microsoft.com/office/drawing/2014/main" id="{66948C77-8837-9043-8ABC-6F2B0D65F85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32971" y="1111924"/>
            <a:ext cx="137940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r>
              <a:rPr lang="sv-SE" sz="1800" dirty="0">
                <a:latin typeface="+mn-lt"/>
                <a:cs typeface="Bradley Hand Bold"/>
              </a:rPr>
              <a:t>I mitten nr 5</a:t>
            </a:r>
          </a:p>
        </p:txBody>
      </p:sp>
      <p:sp>
        <p:nvSpPr>
          <p:cNvPr id="29" name="Rektangel 28">
            <a:extLst>
              <a:ext uri="{FF2B5EF4-FFF2-40B4-BE49-F238E27FC236}">
                <a16:creationId xmlns:a16="http://schemas.microsoft.com/office/drawing/2014/main" id="{E0CA93D5-6CF7-E147-9976-7D41D10C09DB}"/>
              </a:ext>
            </a:extLst>
          </p:cNvPr>
          <p:cNvSpPr/>
          <p:nvPr/>
        </p:nvSpPr>
        <p:spPr>
          <a:xfrm>
            <a:off x="3961077" y="1420634"/>
            <a:ext cx="32713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s-IS" b="1" dirty="0">
                <a:solidFill>
                  <a:srgbClr val="950001"/>
                </a:solidFill>
                <a:cs typeface="Bradley Hand Bold"/>
              </a:rPr>
              <a:t>5</a:t>
            </a:r>
            <a:endParaRPr lang="sv-SE" b="1" dirty="0">
              <a:solidFill>
                <a:srgbClr val="950001"/>
              </a:solidFill>
              <a:cs typeface="Bradley Hand Bold"/>
            </a:endParaRPr>
          </a:p>
        </p:txBody>
      </p:sp>
      <p:sp>
        <p:nvSpPr>
          <p:cNvPr id="30" name="textruta 29">
            <a:extLst>
              <a:ext uri="{FF2B5EF4-FFF2-40B4-BE49-F238E27FC236}">
                <a16:creationId xmlns:a16="http://schemas.microsoft.com/office/drawing/2014/main" id="{4B61E5C5-FA3B-C546-BA0E-8547667AD372}"/>
              </a:ext>
            </a:extLst>
          </p:cNvPr>
          <p:cNvSpPr txBox="1"/>
          <p:nvPr/>
        </p:nvSpPr>
        <p:spPr>
          <a:xfrm>
            <a:off x="3069010" y="1409929"/>
            <a:ext cx="10586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>
                <a:cs typeface="Bradley Hand Bold"/>
              </a:rPr>
              <a:t>Median :</a:t>
            </a:r>
          </a:p>
        </p:txBody>
      </p:sp>
      <p:pic>
        <p:nvPicPr>
          <p:cNvPr id="32" name="Bildobjekt 31">
            <a:extLst>
              <a:ext uri="{FF2B5EF4-FFF2-40B4-BE49-F238E27FC236}">
                <a16:creationId xmlns:a16="http://schemas.microsoft.com/office/drawing/2014/main" id="{051AEF5D-B3E8-154F-9DF9-2BBD5AAC97C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8441" y="1873324"/>
            <a:ext cx="1888067" cy="1571839"/>
          </a:xfrm>
          <a:prstGeom prst="rect">
            <a:avLst/>
          </a:prstGeom>
        </p:spPr>
      </p:pic>
      <p:sp>
        <p:nvSpPr>
          <p:cNvPr id="33" name="textruta 32">
            <a:extLst>
              <a:ext uri="{FF2B5EF4-FFF2-40B4-BE49-F238E27FC236}">
                <a16:creationId xmlns:a16="http://schemas.microsoft.com/office/drawing/2014/main" id="{E622D464-9784-FC42-A1A2-32DC002E469D}"/>
              </a:ext>
            </a:extLst>
          </p:cNvPr>
          <p:cNvSpPr txBox="1"/>
          <p:nvPr/>
        </p:nvSpPr>
        <p:spPr>
          <a:xfrm>
            <a:off x="2679228" y="2093421"/>
            <a:ext cx="14570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>
                <a:cs typeface="Bradley Hand Bold"/>
              </a:rPr>
              <a:t>Medelvärde :</a:t>
            </a:r>
          </a:p>
        </p:txBody>
      </p:sp>
      <p:grpSp>
        <p:nvGrpSpPr>
          <p:cNvPr id="34" name="Grupp 33">
            <a:extLst>
              <a:ext uri="{FF2B5EF4-FFF2-40B4-BE49-F238E27FC236}">
                <a16:creationId xmlns:a16="http://schemas.microsoft.com/office/drawing/2014/main" id="{963FCBAD-1104-0A48-A757-CD9FD0F2C866}"/>
              </a:ext>
            </a:extLst>
          </p:cNvPr>
          <p:cNvGrpSpPr/>
          <p:nvPr/>
        </p:nvGrpSpPr>
        <p:grpSpPr>
          <a:xfrm>
            <a:off x="4016573" y="1999945"/>
            <a:ext cx="2153514" cy="659377"/>
            <a:chOff x="2715285" y="3435830"/>
            <a:chExt cx="909711" cy="659377"/>
          </a:xfrm>
        </p:grpSpPr>
        <p:grpSp>
          <p:nvGrpSpPr>
            <p:cNvPr id="35" name="Grupp 34">
              <a:extLst>
                <a:ext uri="{FF2B5EF4-FFF2-40B4-BE49-F238E27FC236}">
                  <a16:creationId xmlns:a16="http://schemas.microsoft.com/office/drawing/2014/main" id="{83C4D321-D564-B14F-9B28-94A9F83D9D2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715285" y="3435830"/>
              <a:ext cx="824938" cy="659377"/>
              <a:chOff x="4119886" y="1893387"/>
              <a:chExt cx="824553" cy="659563"/>
            </a:xfrm>
          </p:grpSpPr>
          <p:sp>
            <p:nvSpPr>
              <p:cNvPr id="37" name="textruta 29">
                <a:extLst>
                  <a:ext uri="{FF2B5EF4-FFF2-40B4-BE49-F238E27FC236}">
                    <a16:creationId xmlns:a16="http://schemas.microsoft.com/office/drawing/2014/main" id="{A0D2318A-AE54-B147-AD63-5B56C929EA93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119886" y="1893387"/>
                <a:ext cx="824553" cy="36943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9pPr>
              </a:lstStyle>
              <a:p>
                <a:pPr eaLnBrk="1" hangingPunct="1"/>
                <a:r>
                  <a:rPr lang="sv-SE" sz="1800" dirty="0">
                    <a:latin typeface="+mn-lt"/>
                    <a:cs typeface="Bradley Hand Bold"/>
                  </a:rPr>
                  <a:t>4 · 2 + 5 · 5 + 6 · 2</a:t>
                </a:r>
              </a:p>
            </p:txBody>
          </p:sp>
          <p:sp>
            <p:nvSpPr>
              <p:cNvPr id="38" name="textruta 30">
                <a:extLst>
                  <a:ext uri="{FF2B5EF4-FFF2-40B4-BE49-F238E27FC236}">
                    <a16:creationId xmlns:a16="http://schemas.microsoft.com/office/drawing/2014/main" id="{89A26D1E-3BB6-8E46-868B-9FAE62D767A7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432668" y="2183514"/>
                <a:ext cx="107422" cy="36943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9pPr>
              </a:lstStyle>
              <a:p>
                <a:pPr eaLnBrk="1" hangingPunct="1"/>
                <a:r>
                  <a:rPr lang="sv-SE" sz="1800" dirty="0">
                    <a:latin typeface="+mn-lt"/>
                    <a:cs typeface="Bradley Hand Bold"/>
                  </a:rPr>
                  <a:t>9</a:t>
                </a:r>
              </a:p>
            </p:txBody>
          </p:sp>
          <p:cxnSp>
            <p:nvCxnSpPr>
              <p:cNvPr id="39" name="Rak 38">
                <a:extLst>
                  <a:ext uri="{FF2B5EF4-FFF2-40B4-BE49-F238E27FC236}">
                    <a16:creationId xmlns:a16="http://schemas.microsoft.com/office/drawing/2014/main" id="{2C521194-F5C8-D34B-8C64-9BE73F7AB3F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119886" y="2201013"/>
                <a:ext cx="742926" cy="0"/>
              </a:xfrm>
              <a:prstGeom prst="line">
                <a:avLst/>
              </a:prstGeom>
              <a:ln w="9525" cmpd="sng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6" name="textruta 35">
              <a:extLst>
                <a:ext uri="{FF2B5EF4-FFF2-40B4-BE49-F238E27FC236}">
                  <a16:creationId xmlns:a16="http://schemas.microsoft.com/office/drawing/2014/main" id="{8BF5ADD0-FC11-1749-8E7C-D5DE11641D97}"/>
                </a:ext>
              </a:extLst>
            </p:cNvPr>
            <p:cNvSpPr txBox="1"/>
            <p:nvPr/>
          </p:nvSpPr>
          <p:spPr>
            <a:xfrm>
              <a:off x="3474392" y="3537716"/>
              <a:ext cx="15060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v-SE" dirty="0"/>
                <a:t>=</a:t>
              </a:r>
            </a:p>
          </p:txBody>
        </p:sp>
      </p:grpSp>
      <p:sp>
        <p:nvSpPr>
          <p:cNvPr id="40" name="Rektangel 39">
            <a:extLst>
              <a:ext uri="{FF2B5EF4-FFF2-40B4-BE49-F238E27FC236}">
                <a16:creationId xmlns:a16="http://schemas.microsoft.com/office/drawing/2014/main" id="{17BBB777-C095-F04F-8DEA-6EB90FDC1F42}"/>
              </a:ext>
            </a:extLst>
          </p:cNvPr>
          <p:cNvSpPr/>
          <p:nvPr/>
        </p:nvSpPr>
        <p:spPr>
          <a:xfrm>
            <a:off x="6748869" y="2105324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s-IS" b="1" dirty="0">
                <a:solidFill>
                  <a:srgbClr val="950001"/>
                </a:solidFill>
                <a:cs typeface="Bradley Hand Bold"/>
              </a:rPr>
              <a:t>5</a:t>
            </a:r>
            <a:endParaRPr lang="sv-SE" b="1" dirty="0">
              <a:solidFill>
                <a:srgbClr val="950001"/>
              </a:solidFill>
              <a:cs typeface="Bradley Hand Bold"/>
            </a:endParaRPr>
          </a:p>
        </p:txBody>
      </p:sp>
      <p:grpSp>
        <p:nvGrpSpPr>
          <p:cNvPr id="41" name="Grupp 40">
            <a:extLst>
              <a:ext uri="{FF2B5EF4-FFF2-40B4-BE49-F238E27FC236}">
                <a16:creationId xmlns:a16="http://schemas.microsoft.com/office/drawing/2014/main" id="{8EFEDA7D-A729-5241-97C4-C9C3B1ABD7B0}"/>
              </a:ext>
            </a:extLst>
          </p:cNvPr>
          <p:cNvGrpSpPr/>
          <p:nvPr/>
        </p:nvGrpSpPr>
        <p:grpSpPr>
          <a:xfrm>
            <a:off x="6078691" y="1961839"/>
            <a:ext cx="726284" cy="691290"/>
            <a:chOff x="2708828" y="3398238"/>
            <a:chExt cx="726284" cy="691290"/>
          </a:xfrm>
        </p:grpSpPr>
        <p:grpSp>
          <p:nvGrpSpPr>
            <p:cNvPr id="42" name="Grupp 41">
              <a:extLst>
                <a:ext uri="{FF2B5EF4-FFF2-40B4-BE49-F238E27FC236}">
                  <a16:creationId xmlns:a16="http://schemas.microsoft.com/office/drawing/2014/main" id="{548753EE-4845-254C-BEAF-3581F64C8EA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708828" y="3398238"/>
              <a:ext cx="478493" cy="691290"/>
              <a:chOff x="4113442" y="1855784"/>
              <a:chExt cx="478271" cy="691485"/>
            </a:xfrm>
          </p:grpSpPr>
          <p:sp>
            <p:nvSpPr>
              <p:cNvPr id="44" name="textruta 29">
                <a:extLst>
                  <a:ext uri="{FF2B5EF4-FFF2-40B4-BE49-F238E27FC236}">
                    <a16:creationId xmlns:a16="http://schemas.microsoft.com/office/drawing/2014/main" id="{AFC36DF6-4DBE-5E41-BF54-6388DA874617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113442" y="1855784"/>
                <a:ext cx="418510" cy="36943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9pPr>
              </a:lstStyle>
              <a:p>
                <a:pPr eaLnBrk="1" hangingPunct="1"/>
                <a:r>
                  <a:rPr lang="sv-SE" sz="1800" dirty="0">
                    <a:latin typeface="+mn-lt"/>
                    <a:cs typeface="Bradley Hand Bold"/>
                  </a:rPr>
                  <a:t>45</a:t>
                </a:r>
              </a:p>
            </p:txBody>
          </p:sp>
          <p:sp>
            <p:nvSpPr>
              <p:cNvPr id="45" name="textruta 30">
                <a:extLst>
                  <a:ext uri="{FF2B5EF4-FFF2-40B4-BE49-F238E27FC236}">
                    <a16:creationId xmlns:a16="http://schemas.microsoft.com/office/drawing/2014/main" id="{029C5A75-D377-6B41-BAD6-F56B8CA8B61B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185589" y="2177833"/>
                <a:ext cx="301546" cy="36943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9pPr>
              </a:lstStyle>
              <a:p>
                <a:pPr eaLnBrk="1" hangingPunct="1"/>
                <a:r>
                  <a:rPr lang="sv-SE" sz="1800" dirty="0">
                    <a:latin typeface="+mn-lt"/>
                    <a:cs typeface="Bradley Hand Bold"/>
                  </a:rPr>
                  <a:t>9</a:t>
                </a:r>
              </a:p>
            </p:txBody>
          </p:sp>
          <p:cxnSp>
            <p:nvCxnSpPr>
              <p:cNvPr id="46" name="Rak 45">
                <a:extLst>
                  <a:ext uri="{FF2B5EF4-FFF2-40B4-BE49-F238E27FC236}">
                    <a16:creationId xmlns:a16="http://schemas.microsoft.com/office/drawing/2014/main" id="{4C09001A-A300-7543-BBD5-0C67E73A9535}"/>
                  </a:ext>
                </a:extLst>
              </p:cNvPr>
              <p:cNvCxnSpPr/>
              <p:nvPr/>
            </p:nvCxnSpPr>
            <p:spPr>
              <a:xfrm>
                <a:off x="4119886" y="2203748"/>
                <a:ext cx="471827" cy="0"/>
              </a:xfrm>
              <a:prstGeom prst="line">
                <a:avLst/>
              </a:prstGeom>
              <a:ln w="9525" cmpd="sng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3" name="textruta 42">
              <a:extLst>
                <a:ext uri="{FF2B5EF4-FFF2-40B4-BE49-F238E27FC236}">
                  <a16:creationId xmlns:a16="http://schemas.microsoft.com/office/drawing/2014/main" id="{57BFD528-7338-B84B-94BB-4B3A57E64914}"/>
                </a:ext>
              </a:extLst>
            </p:cNvPr>
            <p:cNvSpPr txBox="1"/>
            <p:nvPr/>
          </p:nvSpPr>
          <p:spPr>
            <a:xfrm>
              <a:off x="3179642" y="3535530"/>
              <a:ext cx="25547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v-SE" dirty="0"/>
                <a:t>=</a:t>
              </a:r>
            </a:p>
          </p:txBody>
        </p:sp>
      </p:grpSp>
      <p:sp>
        <p:nvSpPr>
          <p:cNvPr id="48" name="textruta 29">
            <a:extLst>
              <a:ext uri="{FF2B5EF4-FFF2-40B4-BE49-F238E27FC236}">
                <a16:creationId xmlns:a16="http://schemas.microsoft.com/office/drawing/2014/main" id="{1B835316-3A92-AC40-BC40-3E2E0E1821A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32971" y="2566290"/>
            <a:ext cx="137940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r>
              <a:rPr lang="sv-SE" sz="1800" dirty="0">
                <a:latin typeface="+mn-lt"/>
                <a:cs typeface="Bradley Hand Bold"/>
              </a:rPr>
              <a:t>I mitten nr 5</a:t>
            </a:r>
          </a:p>
        </p:txBody>
      </p:sp>
      <p:sp>
        <p:nvSpPr>
          <p:cNvPr id="49" name="Rektangel 48">
            <a:extLst>
              <a:ext uri="{FF2B5EF4-FFF2-40B4-BE49-F238E27FC236}">
                <a16:creationId xmlns:a16="http://schemas.microsoft.com/office/drawing/2014/main" id="{293FBBE3-3A45-CA4B-A836-636214922A45}"/>
              </a:ext>
            </a:extLst>
          </p:cNvPr>
          <p:cNvSpPr/>
          <p:nvPr/>
        </p:nvSpPr>
        <p:spPr>
          <a:xfrm>
            <a:off x="3992427" y="2848840"/>
            <a:ext cx="29790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s-IS" b="1" dirty="0">
                <a:solidFill>
                  <a:srgbClr val="950001"/>
                </a:solidFill>
                <a:cs typeface="Bradley Hand Bold"/>
              </a:rPr>
              <a:t>5</a:t>
            </a:r>
            <a:endParaRPr lang="sv-SE" b="1" dirty="0">
              <a:solidFill>
                <a:srgbClr val="950001"/>
              </a:solidFill>
              <a:cs typeface="Bradley Hand Bold"/>
            </a:endParaRPr>
          </a:p>
        </p:txBody>
      </p:sp>
      <p:sp>
        <p:nvSpPr>
          <p:cNvPr id="50" name="textruta 49">
            <a:extLst>
              <a:ext uri="{FF2B5EF4-FFF2-40B4-BE49-F238E27FC236}">
                <a16:creationId xmlns:a16="http://schemas.microsoft.com/office/drawing/2014/main" id="{A8FF4C80-8C55-E449-9340-C4C07EA318AE}"/>
              </a:ext>
            </a:extLst>
          </p:cNvPr>
          <p:cNvSpPr txBox="1"/>
          <p:nvPr/>
        </p:nvSpPr>
        <p:spPr>
          <a:xfrm>
            <a:off x="3069011" y="2834954"/>
            <a:ext cx="10586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>
                <a:cs typeface="Bradley Hand Bold"/>
              </a:rPr>
              <a:t>Median :</a:t>
            </a:r>
          </a:p>
        </p:txBody>
      </p:sp>
      <p:sp>
        <p:nvSpPr>
          <p:cNvPr id="52" name="textruta 51">
            <a:extLst>
              <a:ext uri="{FF2B5EF4-FFF2-40B4-BE49-F238E27FC236}">
                <a16:creationId xmlns:a16="http://schemas.microsoft.com/office/drawing/2014/main" id="{83FEA77D-50D8-654D-88F6-C42A7ED9A194}"/>
              </a:ext>
            </a:extLst>
          </p:cNvPr>
          <p:cNvSpPr txBox="1"/>
          <p:nvPr/>
        </p:nvSpPr>
        <p:spPr>
          <a:xfrm>
            <a:off x="1604547" y="3460406"/>
            <a:ext cx="593490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/>
              <a:t>De båda undersökningarna har samma medelvärde och median. Men stolpdiagrammen visar att resultaten är olika. </a:t>
            </a:r>
          </a:p>
        </p:txBody>
      </p:sp>
      <p:sp>
        <p:nvSpPr>
          <p:cNvPr id="53" name="textruta 52">
            <a:extLst>
              <a:ext uri="{FF2B5EF4-FFF2-40B4-BE49-F238E27FC236}">
                <a16:creationId xmlns:a16="http://schemas.microsoft.com/office/drawing/2014/main" id="{70CDA4BD-ABA7-D34B-B8EC-18DCB7599338}"/>
              </a:ext>
            </a:extLst>
          </p:cNvPr>
          <p:cNvSpPr txBox="1"/>
          <p:nvPr/>
        </p:nvSpPr>
        <p:spPr>
          <a:xfrm>
            <a:off x="1601779" y="4125220"/>
            <a:ext cx="59349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/>
              <a:t>Ett sätt att beskriva skillnaden är att A har större </a:t>
            </a:r>
            <a:r>
              <a:rPr lang="sv-SE" b="1" i="1" dirty="0">
                <a:solidFill>
                  <a:srgbClr val="950001"/>
                </a:solidFill>
              </a:rPr>
              <a:t>spridning</a:t>
            </a:r>
            <a:r>
              <a:rPr lang="sv-SE" b="1" dirty="0">
                <a:solidFill>
                  <a:srgbClr val="950001"/>
                </a:solidFill>
              </a:rPr>
              <a:t>.</a:t>
            </a:r>
            <a:r>
              <a:rPr lang="sv-SE" dirty="0"/>
              <a:t>  </a:t>
            </a:r>
          </a:p>
        </p:txBody>
      </p:sp>
      <p:sp>
        <p:nvSpPr>
          <p:cNvPr id="54" name="textruta 53">
            <a:extLst>
              <a:ext uri="{FF2B5EF4-FFF2-40B4-BE49-F238E27FC236}">
                <a16:creationId xmlns:a16="http://schemas.microsoft.com/office/drawing/2014/main" id="{76BAC052-6331-9140-90DD-3FA19F2311F5}"/>
              </a:ext>
            </a:extLst>
          </p:cNvPr>
          <p:cNvSpPr txBox="1"/>
          <p:nvPr/>
        </p:nvSpPr>
        <p:spPr>
          <a:xfrm>
            <a:off x="1601779" y="4519293"/>
            <a:ext cx="570259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/>
              <a:t>Spridningen kan anges som differensen mellan det största och det minsta värdet, den så kallade </a:t>
            </a:r>
            <a:r>
              <a:rPr lang="sv-SE" b="1" i="1" dirty="0">
                <a:solidFill>
                  <a:srgbClr val="950001"/>
                </a:solidFill>
              </a:rPr>
              <a:t>variationsbredden</a:t>
            </a:r>
            <a:r>
              <a:rPr lang="sv-SE" b="1" dirty="0">
                <a:solidFill>
                  <a:srgbClr val="950001"/>
                </a:solidFill>
              </a:rPr>
              <a:t>. </a:t>
            </a:r>
          </a:p>
        </p:txBody>
      </p:sp>
      <p:sp>
        <p:nvSpPr>
          <p:cNvPr id="55" name="textruta 54">
            <a:extLst>
              <a:ext uri="{FF2B5EF4-FFF2-40B4-BE49-F238E27FC236}">
                <a16:creationId xmlns:a16="http://schemas.microsoft.com/office/drawing/2014/main" id="{657592FC-7D9E-494A-A57E-49F2720F5B10}"/>
              </a:ext>
            </a:extLst>
          </p:cNvPr>
          <p:cNvSpPr txBox="1"/>
          <p:nvPr/>
        </p:nvSpPr>
        <p:spPr>
          <a:xfrm>
            <a:off x="2581563" y="5557712"/>
            <a:ext cx="26193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/>
              <a:t>I A är variationsbredden: </a:t>
            </a:r>
            <a:r>
              <a:rPr lang="sv-SE" b="1" dirty="0">
                <a:solidFill>
                  <a:srgbClr val="950001"/>
                </a:solidFill>
              </a:rPr>
              <a:t> </a:t>
            </a:r>
          </a:p>
        </p:txBody>
      </p:sp>
      <p:sp>
        <p:nvSpPr>
          <p:cNvPr id="56" name="textruta 55">
            <a:extLst>
              <a:ext uri="{FF2B5EF4-FFF2-40B4-BE49-F238E27FC236}">
                <a16:creationId xmlns:a16="http://schemas.microsoft.com/office/drawing/2014/main" id="{CEC58732-E7C8-E94D-997D-0819E65648AD}"/>
              </a:ext>
            </a:extLst>
          </p:cNvPr>
          <p:cNvSpPr txBox="1"/>
          <p:nvPr/>
        </p:nvSpPr>
        <p:spPr>
          <a:xfrm>
            <a:off x="5006374" y="5550697"/>
            <a:ext cx="11986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/>
              <a:t>8 – 2 = </a:t>
            </a:r>
            <a:r>
              <a:rPr lang="sv-SE" b="1" dirty="0">
                <a:solidFill>
                  <a:srgbClr val="950001"/>
                </a:solidFill>
              </a:rPr>
              <a:t>6</a:t>
            </a:r>
            <a:r>
              <a:rPr lang="sv-SE" dirty="0"/>
              <a:t> </a:t>
            </a:r>
            <a:r>
              <a:rPr lang="sv-SE" b="1" dirty="0">
                <a:solidFill>
                  <a:srgbClr val="950001"/>
                </a:solidFill>
              </a:rPr>
              <a:t> </a:t>
            </a:r>
          </a:p>
        </p:txBody>
      </p:sp>
      <p:sp>
        <p:nvSpPr>
          <p:cNvPr id="57" name="textruta 56">
            <a:extLst>
              <a:ext uri="{FF2B5EF4-FFF2-40B4-BE49-F238E27FC236}">
                <a16:creationId xmlns:a16="http://schemas.microsoft.com/office/drawing/2014/main" id="{6D2C66C7-9C62-3141-AF57-A96161035EE9}"/>
              </a:ext>
            </a:extLst>
          </p:cNvPr>
          <p:cNvSpPr txBox="1"/>
          <p:nvPr/>
        </p:nvSpPr>
        <p:spPr>
          <a:xfrm>
            <a:off x="2581563" y="6021529"/>
            <a:ext cx="26193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/>
              <a:t>I B är variationsbredden: </a:t>
            </a:r>
            <a:r>
              <a:rPr lang="sv-SE" b="1" dirty="0">
                <a:solidFill>
                  <a:srgbClr val="950001"/>
                </a:solidFill>
              </a:rPr>
              <a:t> </a:t>
            </a:r>
          </a:p>
        </p:txBody>
      </p:sp>
      <p:sp>
        <p:nvSpPr>
          <p:cNvPr id="58" name="textruta 57">
            <a:extLst>
              <a:ext uri="{FF2B5EF4-FFF2-40B4-BE49-F238E27FC236}">
                <a16:creationId xmlns:a16="http://schemas.microsoft.com/office/drawing/2014/main" id="{417E3730-260A-FE45-A3C4-C0571D505DCE}"/>
              </a:ext>
            </a:extLst>
          </p:cNvPr>
          <p:cNvSpPr txBox="1"/>
          <p:nvPr/>
        </p:nvSpPr>
        <p:spPr>
          <a:xfrm>
            <a:off x="4990943" y="6021529"/>
            <a:ext cx="11986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/>
              <a:t>6 – 4 = </a:t>
            </a:r>
            <a:r>
              <a:rPr lang="sv-SE" b="1" dirty="0">
                <a:solidFill>
                  <a:srgbClr val="950001"/>
                </a:solidFill>
              </a:rPr>
              <a:t>2</a:t>
            </a:r>
            <a:r>
              <a:rPr lang="sv-SE" dirty="0"/>
              <a:t> </a:t>
            </a:r>
            <a:r>
              <a:rPr lang="sv-SE" b="1" dirty="0">
                <a:solidFill>
                  <a:srgbClr val="950001"/>
                </a:solidFill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38812309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13" grpId="0"/>
      <p:bldP spid="26" grpId="0"/>
      <p:bldP spid="29" grpId="0"/>
      <p:bldP spid="30" grpId="0"/>
      <p:bldP spid="33" grpId="0"/>
      <p:bldP spid="40" grpId="0"/>
      <p:bldP spid="48" grpId="0"/>
      <p:bldP spid="49" grpId="0"/>
      <p:bldP spid="50" grpId="0"/>
      <p:bldP spid="52" grpId="0"/>
      <p:bldP spid="53" grpId="0"/>
      <p:bldP spid="54" grpId="0"/>
      <p:bldP spid="55" grpId="0"/>
      <p:bldP spid="56" grpId="0"/>
      <p:bldP spid="57" grpId="0"/>
      <p:bldP spid="58" grpId="0"/>
    </p:bldLst>
  </p:timing>
</p:sld>
</file>

<file path=ppt/theme/theme1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1029</TotalTime>
  <Words>584</Words>
  <Application>Microsoft Macintosh PowerPoint</Application>
  <PresentationFormat>Bildspel på skärmen (4:3)</PresentationFormat>
  <Paragraphs>107</Paragraphs>
  <Slides>6</Slides>
  <Notes>0</Notes>
  <HiddenSlides>0</HiddenSlides>
  <MMClips>0</MMClips>
  <ScaleCrop>false</ScaleCrop>
  <HeadingPairs>
    <vt:vector size="6" baseType="variant">
      <vt:variant>
        <vt:lpstr>Använt teckensnitt</vt:lpstr>
      </vt:variant>
      <vt:variant>
        <vt:i4>3</vt:i4>
      </vt:variant>
      <vt:variant>
        <vt:lpstr>Tema</vt:lpstr>
      </vt:variant>
      <vt:variant>
        <vt:i4>1</vt:i4>
      </vt:variant>
      <vt:variant>
        <vt:lpstr>Bildrubriker</vt:lpstr>
      </vt:variant>
      <vt:variant>
        <vt:i4>6</vt:i4>
      </vt:variant>
    </vt:vector>
  </HeadingPairs>
  <TitlesOfParts>
    <vt:vector size="10" baseType="lpstr">
      <vt:lpstr>Arial</vt:lpstr>
      <vt:lpstr>Calibri</vt:lpstr>
      <vt:lpstr>Times</vt:lpstr>
      <vt:lpstr>Office-tema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</vt:vector>
  </TitlesOfParts>
  <Company>Kristina Johnson Förvaltning AB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Gemensamma Uppgifter (GU)</dc:title>
  <dc:creator>Kristina Johnson</dc:creator>
  <cp:lastModifiedBy>Kristina Johnson</cp:lastModifiedBy>
  <cp:revision>37</cp:revision>
  <dcterms:created xsi:type="dcterms:W3CDTF">2017-04-14T14:36:05Z</dcterms:created>
  <dcterms:modified xsi:type="dcterms:W3CDTF">2023-04-21T05:38:49Z</dcterms:modified>
</cp:coreProperties>
</file>