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66" r:id="rId3"/>
    <p:sldId id="269" r:id="rId4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0002"/>
    <a:srgbClr val="A7A7FC"/>
    <a:srgbClr val="9696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13"/>
    <p:restoredTop sz="94737"/>
  </p:normalViewPr>
  <p:slideViewPr>
    <p:cSldViewPr snapToGrid="0" snapToObjects="1">
      <p:cViewPr>
        <p:scale>
          <a:sx n="172" d="100"/>
          <a:sy n="172" d="100"/>
        </p:scale>
        <p:origin x="440" y="-1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2018-08-08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4699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2018-08-08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903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2018-08-08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6393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2018-08-08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5514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2018-08-08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0810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2018-08-08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9234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2018-08-08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0849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2018-08-08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782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2018-08-08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2861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2018-08-08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606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2018-08-08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3104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B8744-C7B2-6044-A791-BC382EDE4099}" type="datetimeFigureOut">
              <a:rPr lang="sv-SE" smtClean="0"/>
              <a:t>2018-08-08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92366-32DC-DC44-BC58-2D4F7C8A92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0234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1B32C55-90ED-CA46-A15B-35EAB02C2CF9}"/>
              </a:ext>
            </a:extLst>
          </p:cNvPr>
          <p:cNvSpPr/>
          <p:nvPr/>
        </p:nvSpPr>
        <p:spPr>
          <a:xfrm>
            <a:off x="139551" y="172852"/>
            <a:ext cx="8818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/>
              <a:t>Y 4.5			 		Uttryck med potenser</a:t>
            </a:r>
            <a:endParaRPr lang="sv-SE" b="1" dirty="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DADADE85-A8E5-5A46-8E77-A77A97E54BD9}"/>
              </a:ext>
            </a:extLst>
          </p:cNvPr>
          <p:cNvSpPr/>
          <p:nvPr/>
        </p:nvSpPr>
        <p:spPr>
          <a:xfrm>
            <a:off x="2653993" y="3316882"/>
            <a:ext cx="45573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Även variabler kan skrivas som potenser:</a:t>
            </a:r>
            <a:endParaRPr lang="sv-SE" dirty="0">
              <a:effectLst/>
            </a:endParaRPr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id="{3D388E53-C810-6246-8196-D022B7F276DB}"/>
              </a:ext>
            </a:extLst>
          </p:cNvPr>
          <p:cNvSpPr txBox="1"/>
          <p:nvPr/>
        </p:nvSpPr>
        <p:spPr>
          <a:xfrm>
            <a:off x="3450111" y="766553"/>
            <a:ext cx="1894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i="1" dirty="0">
                <a:solidFill>
                  <a:srgbClr val="800000"/>
                </a:solidFill>
              </a:rPr>
              <a:t>Vad är en potens?</a:t>
            </a:r>
          </a:p>
        </p:txBody>
      </p:sp>
      <p:sp>
        <p:nvSpPr>
          <p:cNvPr id="38" name="Rektangel 2">
            <a:extLst>
              <a:ext uri="{FF2B5EF4-FFF2-40B4-BE49-F238E27FC236}">
                <a16:creationId xmlns:a16="http://schemas.microsoft.com/office/drawing/2014/main" id="{E1877495-56A4-D347-ACCF-38D9FF1A58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2133" y="1079351"/>
            <a:ext cx="662641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v-SE" dirty="0"/>
              <a:t>En potens visar hur många gånger ett tal multipliceras med sig själv.</a:t>
            </a:r>
          </a:p>
        </p:txBody>
      </p:sp>
      <p:grpSp>
        <p:nvGrpSpPr>
          <p:cNvPr id="39" name="Grupp 38">
            <a:extLst>
              <a:ext uri="{FF2B5EF4-FFF2-40B4-BE49-F238E27FC236}">
                <a16:creationId xmlns:a16="http://schemas.microsoft.com/office/drawing/2014/main" id="{75C680E8-4DAC-8E42-BE82-BF902944EF62}"/>
              </a:ext>
            </a:extLst>
          </p:cNvPr>
          <p:cNvGrpSpPr/>
          <p:nvPr/>
        </p:nvGrpSpPr>
        <p:grpSpPr>
          <a:xfrm>
            <a:off x="2455810" y="1431607"/>
            <a:ext cx="6626410" cy="400110"/>
            <a:chOff x="1808505" y="1760504"/>
            <a:chExt cx="6626410" cy="400110"/>
          </a:xfrm>
        </p:grpSpPr>
        <p:sp>
          <p:nvSpPr>
            <p:cNvPr id="40" name="Rektangel 2">
              <a:extLst>
                <a:ext uri="{FF2B5EF4-FFF2-40B4-BE49-F238E27FC236}">
                  <a16:creationId xmlns:a16="http://schemas.microsoft.com/office/drawing/2014/main" id="{2C3A5EC1-C78C-1848-B741-EF25D8627B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505" y="1778884"/>
              <a:ext cx="662641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sv-SE" dirty="0"/>
                <a:t>Till exempel:   </a:t>
              </a:r>
            </a:p>
          </p:txBody>
        </p:sp>
        <p:sp>
          <p:nvSpPr>
            <p:cNvPr id="41" name="Rektangel 40">
              <a:extLst>
                <a:ext uri="{FF2B5EF4-FFF2-40B4-BE49-F238E27FC236}">
                  <a16:creationId xmlns:a16="http://schemas.microsoft.com/office/drawing/2014/main" id="{9F063172-7E32-2B4F-B98F-0E2F15487BC9}"/>
                </a:ext>
              </a:extLst>
            </p:cNvPr>
            <p:cNvSpPr/>
            <p:nvPr/>
          </p:nvSpPr>
          <p:spPr>
            <a:xfrm>
              <a:off x="3101726" y="1760504"/>
              <a:ext cx="179568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2000" dirty="0">
                  <a:solidFill>
                    <a:srgbClr val="A70001"/>
                  </a:solidFill>
                </a:rPr>
                <a:t>3 ∙ 3 ∙ 3 ∙ 3 ∙ 3  </a:t>
              </a:r>
              <a:r>
                <a:rPr lang="de-DE" sz="2000" dirty="0"/>
                <a:t>=</a:t>
              </a:r>
              <a:endParaRPr lang="sv-SE" sz="2000" dirty="0">
                <a:solidFill>
                  <a:srgbClr val="A70001"/>
                </a:solidFill>
              </a:endParaRPr>
            </a:p>
          </p:txBody>
        </p:sp>
      </p:grpSp>
      <p:pic>
        <p:nvPicPr>
          <p:cNvPr id="42" name="Bildobjekt 41">
            <a:extLst>
              <a:ext uri="{FF2B5EF4-FFF2-40B4-BE49-F238E27FC236}">
                <a16:creationId xmlns:a16="http://schemas.microsoft.com/office/drawing/2014/main" id="{7472A450-E685-2349-AABD-B2CDC36A7D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8604" y="2040844"/>
            <a:ext cx="858402" cy="811887"/>
          </a:xfrm>
          <a:prstGeom prst="rect">
            <a:avLst/>
          </a:prstGeom>
        </p:spPr>
      </p:pic>
      <p:pic>
        <p:nvPicPr>
          <p:cNvPr id="43" name="Bildobjekt 42">
            <a:extLst>
              <a:ext uri="{FF2B5EF4-FFF2-40B4-BE49-F238E27FC236}">
                <a16:creationId xmlns:a16="http://schemas.microsoft.com/office/drawing/2014/main" id="{1B7B9D5B-74B8-C242-90C7-FAB370BAF38C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6200000">
            <a:off x="3641191" y="2401462"/>
            <a:ext cx="1053898" cy="236769"/>
          </a:xfrm>
          <a:prstGeom prst="rect">
            <a:avLst/>
          </a:prstGeom>
        </p:spPr>
      </p:pic>
      <p:sp>
        <p:nvSpPr>
          <p:cNvPr id="44" name="Rektangel 43">
            <a:extLst>
              <a:ext uri="{FF2B5EF4-FFF2-40B4-BE49-F238E27FC236}">
                <a16:creationId xmlns:a16="http://schemas.microsoft.com/office/drawing/2014/main" id="{CC3FA37E-061C-8846-8CF9-0E00F327799B}"/>
              </a:ext>
            </a:extLst>
          </p:cNvPr>
          <p:cNvSpPr/>
          <p:nvPr/>
        </p:nvSpPr>
        <p:spPr>
          <a:xfrm>
            <a:off x="3280560" y="2297394"/>
            <a:ext cx="831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i="1" dirty="0">
                <a:solidFill>
                  <a:srgbClr val="800000"/>
                </a:solidFill>
              </a:rPr>
              <a:t>Potens</a:t>
            </a:r>
            <a:endParaRPr lang="sv-SE" dirty="0"/>
          </a:p>
        </p:txBody>
      </p:sp>
      <p:cxnSp>
        <p:nvCxnSpPr>
          <p:cNvPr id="45" name="Rak pil 44">
            <a:extLst>
              <a:ext uri="{FF2B5EF4-FFF2-40B4-BE49-F238E27FC236}">
                <a16:creationId xmlns:a16="http://schemas.microsoft.com/office/drawing/2014/main" id="{399F7391-ED79-3144-8DD8-79DEFD2248E6}"/>
              </a:ext>
            </a:extLst>
          </p:cNvPr>
          <p:cNvCxnSpPr>
            <a:cxnSpLocks/>
          </p:cNvCxnSpPr>
          <p:nvPr/>
        </p:nvCxnSpPr>
        <p:spPr>
          <a:xfrm flipH="1" flipV="1">
            <a:off x="4697243" y="2778162"/>
            <a:ext cx="366155" cy="226954"/>
          </a:xfrm>
          <a:prstGeom prst="straightConnector1">
            <a:avLst/>
          </a:prstGeom>
          <a:ln w="28575">
            <a:solidFill>
              <a:srgbClr val="A7000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6" name="Rektangel 45">
            <a:extLst>
              <a:ext uri="{FF2B5EF4-FFF2-40B4-BE49-F238E27FC236}">
                <a16:creationId xmlns:a16="http://schemas.microsoft.com/office/drawing/2014/main" id="{18A1A0F2-8DB7-0444-A25F-A82AE01C60DE}"/>
              </a:ext>
            </a:extLst>
          </p:cNvPr>
          <p:cNvSpPr/>
          <p:nvPr/>
        </p:nvSpPr>
        <p:spPr>
          <a:xfrm>
            <a:off x="5017006" y="2829224"/>
            <a:ext cx="527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i="1" dirty="0">
                <a:solidFill>
                  <a:srgbClr val="800000"/>
                </a:solidFill>
              </a:rPr>
              <a:t>Bas</a:t>
            </a:r>
            <a:endParaRPr lang="sv-SE" dirty="0"/>
          </a:p>
        </p:txBody>
      </p:sp>
      <p:cxnSp>
        <p:nvCxnSpPr>
          <p:cNvPr id="47" name="Rak pil 46">
            <a:extLst>
              <a:ext uri="{FF2B5EF4-FFF2-40B4-BE49-F238E27FC236}">
                <a16:creationId xmlns:a16="http://schemas.microsoft.com/office/drawing/2014/main" id="{F5BD63AF-396E-C84E-9118-896BC7D30F7A}"/>
              </a:ext>
            </a:extLst>
          </p:cNvPr>
          <p:cNvCxnSpPr>
            <a:cxnSpLocks/>
          </p:cNvCxnSpPr>
          <p:nvPr/>
        </p:nvCxnSpPr>
        <p:spPr>
          <a:xfrm flipH="1">
            <a:off x="5063398" y="2239610"/>
            <a:ext cx="366154" cy="0"/>
          </a:xfrm>
          <a:prstGeom prst="straightConnector1">
            <a:avLst/>
          </a:prstGeom>
          <a:ln w="28575">
            <a:solidFill>
              <a:srgbClr val="A7000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8" name="Rektangel 47">
            <a:extLst>
              <a:ext uri="{FF2B5EF4-FFF2-40B4-BE49-F238E27FC236}">
                <a16:creationId xmlns:a16="http://schemas.microsoft.com/office/drawing/2014/main" id="{EE16C680-D017-9341-9EF4-E7F4E5F7D327}"/>
              </a:ext>
            </a:extLst>
          </p:cNvPr>
          <p:cNvSpPr/>
          <p:nvPr/>
        </p:nvSpPr>
        <p:spPr>
          <a:xfrm>
            <a:off x="5361100" y="2054479"/>
            <a:ext cx="10818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i="1" dirty="0">
                <a:solidFill>
                  <a:srgbClr val="800000"/>
                </a:solidFill>
              </a:rPr>
              <a:t>Exponent</a:t>
            </a:r>
            <a:endParaRPr lang="sv-SE" dirty="0"/>
          </a:p>
        </p:txBody>
      </p:sp>
      <p:sp>
        <p:nvSpPr>
          <p:cNvPr id="49" name="Rektangel 48">
            <a:extLst>
              <a:ext uri="{FF2B5EF4-FFF2-40B4-BE49-F238E27FC236}">
                <a16:creationId xmlns:a16="http://schemas.microsoft.com/office/drawing/2014/main" id="{8ACA7A2F-BF5E-BE46-ACA8-514CC444F862}"/>
              </a:ext>
            </a:extLst>
          </p:cNvPr>
          <p:cNvSpPr/>
          <p:nvPr/>
        </p:nvSpPr>
        <p:spPr>
          <a:xfrm>
            <a:off x="5385564" y="1439115"/>
            <a:ext cx="4587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rgbClr val="A70001"/>
                </a:solidFill>
              </a:rPr>
              <a:t>3</a:t>
            </a:r>
            <a:r>
              <a:rPr lang="de-DE" sz="2000" baseline="30000" dirty="0">
                <a:solidFill>
                  <a:srgbClr val="A70001"/>
                </a:solidFill>
              </a:rPr>
              <a:t>5</a:t>
            </a:r>
            <a:r>
              <a:rPr lang="de-DE" sz="2000" dirty="0">
                <a:solidFill>
                  <a:srgbClr val="A70001"/>
                </a:solidFill>
              </a:rPr>
              <a:t> </a:t>
            </a:r>
            <a:endParaRPr lang="sv-SE" sz="2000" dirty="0"/>
          </a:p>
        </p:txBody>
      </p:sp>
      <p:sp>
        <p:nvSpPr>
          <p:cNvPr id="51" name="Rektangel 50">
            <a:extLst>
              <a:ext uri="{FF2B5EF4-FFF2-40B4-BE49-F238E27FC236}">
                <a16:creationId xmlns:a16="http://schemas.microsoft.com/office/drawing/2014/main" id="{44ED66BA-4E3A-8444-B8B8-629EF3A2C694}"/>
              </a:ext>
            </a:extLst>
          </p:cNvPr>
          <p:cNvSpPr/>
          <p:nvPr/>
        </p:nvSpPr>
        <p:spPr>
          <a:xfrm>
            <a:off x="3657902" y="3766947"/>
            <a:ext cx="13516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i="1" dirty="0">
                <a:solidFill>
                  <a:srgbClr val="A70001"/>
                </a:solidFill>
              </a:rPr>
              <a:t>x </a:t>
            </a:r>
            <a:r>
              <a:rPr lang="de-DE" sz="2000" dirty="0">
                <a:solidFill>
                  <a:srgbClr val="A70001"/>
                </a:solidFill>
              </a:rPr>
              <a:t>∙</a:t>
            </a:r>
            <a:r>
              <a:rPr lang="de-DE" sz="2000" i="1" dirty="0">
                <a:solidFill>
                  <a:srgbClr val="A70001"/>
                </a:solidFill>
              </a:rPr>
              <a:t> x ∙ x ∙ x </a:t>
            </a:r>
            <a:r>
              <a:rPr lang="de-DE" sz="2000" dirty="0"/>
              <a:t>=</a:t>
            </a:r>
            <a:endParaRPr lang="sv-SE" sz="2000" dirty="0">
              <a:solidFill>
                <a:srgbClr val="A70001"/>
              </a:solidFill>
            </a:endParaRPr>
          </a:p>
        </p:txBody>
      </p:sp>
      <p:sp>
        <p:nvSpPr>
          <p:cNvPr id="52" name="Rektangel 51">
            <a:extLst>
              <a:ext uri="{FF2B5EF4-FFF2-40B4-BE49-F238E27FC236}">
                <a16:creationId xmlns:a16="http://schemas.microsoft.com/office/drawing/2014/main" id="{860EE2B7-714D-AE4E-81D5-071260E38254}"/>
              </a:ext>
            </a:extLst>
          </p:cNvPr>
          <p:cNvSpPr/>
          <p:nvPr/>
        </p:nvSpPr>
        <p:spPr>
          <a:xfrm>
            <a:off x="4905114" y="3756245"/>
            <a:ext cx="4395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i="1" dirty="0">
                <a:solidFill>
                  <a:srgbClr val="A70001"/>
                </a:solidFill>
              </a:rPr>
              <a:t>x</a:t>
            </a:r>
            <a:r>
              <a:rPr lang="de-DE" sz="2000" baseline="30000" dirty="0">
                <a:solidFill>
                  <a:srgbClr val="A70001"/>
                </a:solidFill>
              </a:rPr>
              <a:t>4</a:t>
            </a:r>
            <a:r>
              <a:rPr lang="de-DE" sz="2000" dirty="0">
                <a:solidFill>
                  <a:srgbClr val="A70001"/>
                </a:solidFill>
              </a:rPr>
              <a:t> </a:t>
            </a:r>
            <a:endParaRPr lang="sv-SE" sz="2000" dirty="0"/>
          </a:p>
        </p:txBody>
      </p:sp>
      <p:sp>
        <p:nvSpPr>
          <p:cNvPr id="53" name="Rektangel 52">
            <a:extLst>
              <a:ext uri="{FF2B5EF4-FFF2-40B4-BE49-F238E27FC236}">
                <a16:creationId xmlns:a16="http://schemas.microsoft.com/office/drawing/2014/main" id="{6C91304C-2C94-284E-B515-53A78990A157}"/>
              </a:ext>
            </a:extLst>
          </p:cNvPr>
          <p:cNvSpPr/>
          <p:nvPr/>
        </p:nvSpPr>
        <p:spPr>
          <a:xfrm>
            <a:off x="4204732" y="4052422"/>
            <a:ext cx="8130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i="1" dirty="0">
                <a:solidFill>
                  <a:srgbClr val="A70001"/>
                </a:solidFill>
              </a:rPr>
              <a:t>a ∙ a </a:t>
            </a:r>
            <a:r>
              <a:rPr lang="de-DE" sz="2000" dirty="0"/>
              <a:t>=</a:t>
            </a:r>
            <a:endParaRPr lang="sv-SE" sz="2000" dirty="0">
              <a:solidFill>
                <a:srgbClr val="A70001"/>
              </a:solidFill>
            </a:endParaRPr>
          </a:p>
        </p:txBody>
      </p:sp>
      <p:sp>
        <p:nvSpPr>
          <p:cNvPr id="54" name="Rektangel 53">
            <a:extLst>
              <a:ext uri="{FF2B5EF4-FFF2-40B4-BE49-F238E27FC236}">
                <a16:creationId xmlns:a16="http://schemas.microsoft.com/office/drawing/2014/main" id="{4866C73B-8900-CF4B-AA30-733215C5C960}"/>
              </a:ext>
            </a:extLst>
          </p:cNvPr>
          <p:cNvSpPr/>
          <p:nvPr/>
        </p:nvSpPr>
        <p:spPr>
          <a:xfrm>
            <a:off x="4900718" y="4052422"/>
            <a:ext cx="4603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i="1" dirty="0">
                <a:solidFill>
                  <a:srgbClr val="A70001"/>
                </a:solidFill>
              </a:rPr>
              <a:t>a</a:t>
            </a:r>
            <a:r>
              <a:rPr lang="de-DE" sz="2000" baseline="30000" dirty="0">
                <a:solidFill>
                  <a:srgbClr val="A70001"/>
                </a:solidFill>
              </a:rPr>
              <a:t>2</a:t>
            </a:r>
            <a:r>
              <a:rPr lang="de-DE" sz="2000" dirty="0">
                <a:solidFill>
                  <a:srgbClr val="A70001"/>
                </a:solidFill>
              </a:rPr>
              <a:t> </a:t>
            </a:r>
            <a:endParaRPr lang="sv-SE" sz="2000" dirty="0"/>
          </a:p>
        </p:txBody>
      </p:sp>
      <p:sp>
        <p:nvSpPr>
          <p:cNvPr id="55" name="Rektangel 54">
            <a:extLst>
              <a:ext uri="{FF2B5EF4-FFF2-40B4-BE49-F238E27FC236}">
                <a16:creationId xmlns:a16="http://schemas.microsoft.com/office/drawing/2014/main" id="{19614F34-6EA6-DA49-A446-81B3D3E1941B}"/>
              </a:ext>
            </a:extLst>
          </p:cNvPr>
          <p:cNvSpPr/>
          <p:nvPr/>
        </p:nvSpPr>
        <p:spPr>
          <a:xfrm>
            <a:off x="619617" y="4861643"/>
            <a:ext cx="29388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effectLst/>
              </a:rPr>
              <a:t>Potenser av samma slag kan adderas och subtraheras….</a:t>
            </a:r>
          </a:p>
        </p:txBody>
      </p:sp>
      <p:sp>
        <p:nvSpPr>
          <p:cNvPr id="56" name="Rektangel 55">
            <a:extLst>
              <a:ext uri="{FF2B5EF4-FFF2-40B4-BE49-F238E27FC236}">
                <a16:creationId xmlns:a16="http://schemas.microsoft.com/office/drawing/2014/main" id="{06686FEE-C5FD-554C-B6C7-2545FBEF8033}"/>
              </a:ext>
            </a:extLst>
          </p:cNvPr>
          <p:cNvSpPr/>
          <p:nvPr/>
        </p:nvSpPr>
        <p:spPr>
          <a:xfrm>
            <a:off x="3881641" y="4800462"/>
            <a:ext cx="10310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i="1" dirty="0">
                <a:solidFill>
                  <a:srgbClr val="A70001"/>
                </a:solidFill>
              </a:rPr>
              <a:t>a</a:t>
            </a:r>
            <a:r>
              <a:rPr lang="de-DE" sz="2000" baseline="30000" dirty="0">
                <a:solidFill>
                  <a:srgbClr val="A70001"/>
                </a:solidFill>
              </a:rPr>
              <a:t>2</a:t>
            </a:r>
            <a:r>
              <a:rPr lang="de-DE" sz="2000" dirty="0">
                <a:solidFill>
                  <a:srgbClr val="A70001"/>
                </a:solidFill>
              </a:rPr>
              <a:t> + </a:t>
            </a:r>
            <a:r>
              <a:rPr lang="de-DE" sz="2000" i="1" dirty="0">
                <a:solidFill>
                  <a:srgbClr val="A70001"/>
                </a:solidFill>
              </a:rPr>
              <a:t>a</a:t>
            </a:r>
            <a:r>
              <a:rPr lang="de-DE" sz="2000" baseline="30000" dirty="0">
                <a:solidFill>
                  <a:srgbClr val="A70001"/>
                </a:solidFill>
              </a:rPr>
              <a:t>2 </a:t>
            </a:r>
            <a:r>
              <a:rPr lang="de-DE" sz="2000" dirty="0">
                <a:solidFill>
                  <a:srgbClr val="A70001"/>
                </a:solidFill>
              </a:rPr>
              <a:t>=</a:t>
            </a:r>
            <a:endParaRPr lang="sv-SE" sz="2000" dirty="0"/>
          </a:p>
        </p:txBody>
      </p:sp>
      <p:sp>
        <p:nvSpPr>
          <p:cNvPr id="57" name="Rektangel 56">
            <a:extLst>
              <a:ext uri="{FF2B5EF4-FFF2-40B4-BE49-F238E27FC236}">
                <a16:creationId xmlns:a16="http://schemas.microsoft.com/office/drawing/2014/main" id="{CAA91874-9867-A74E-9607-5FAFF9E50EC8}"/>
              </a:ext>
            </a:extLst>
          </p:cNvPr>
          <p:cNvSpPr/>
          <p:nvPr/>
        </p:nvSpPr>
        <p:spPr>
          <a:xfrm>
            <a:off x="4795338" y="4809942"/>
            <a:ext cx="5902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rgbClr val="A70001"/>
                </a:solidFill>
              </a:rPr>
              <a:t>2</a:t>
            </a:r>
            <a:r>
              <a:rPr lang="de-DE" sz="2000" i="1" dirty="0">
                <a:solidFill>
                  <a:srgbClr val="A70001"/>
                </a:solidFill>
              </a:rPr>
              <a:t>a</a:t>
            </a:r>
            <a:r>
              <a:rPr lang="de-DE" sz="2000" baseline="30000" dirty="0">
                <a:solidFill>
                  <a:srgbClr val="A70001"/>
                </a:solidFill>
              </a:rPr>
              <a:t>2</a:t>
            </a:r>
            <a:r>
              <a:rPr lang="de-DE" sz="2000" dirty="0">
                <a:solidFill>
                  <a:srgbClr val="A70001"/>
                </a:solidFill>
              </a:rPr>
              <a:t> </a:t>
            </a:r>
            <a:endParaRPr lang="sv-SE" sz="2000" dirty="0"/>
          </a:p>
        </p:txBody>
      </p:sp>
      <p:sp>
        <p:nvSpPr>
          <p:cNvPr id="58" name="Rektangel 57">
            <a:extLst>
              <a:ext uri="{FF2B5EF4-FFF2-40B4-BE49-F238E27FC236}">
                <a16:creationId xmlns:a16="http://schemas.microsoft.com/office/drawing/2014/main" id="{EFEBFB1B-76A0-1843-BF43-3B5A8A13AD9D}"/>
              </a:ext>
            </a:extLst>
          </p:cNvPr>
          <p:cNvSpPr/>
          <p:nvPr/>
        </p:nvSpPr>
        <p:spPr>
          <a:xfrm>
            <a:off x="3696254" y="5219532"/>
            <a:ext cx="12490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rgbClr val="A70001"/>
                </a:solidFill>
              </a:rPr>
              <a:t>6</a:t>
            </a:r>
            <a:r>
              <a:rPr lang="de-DE" sz="2000" i="1" dirty="0">
                <a:solidFill>
                  <a:srgbClr val="A70001"/>
                </a:solidFill>
              </a:rPr>
              <a:t>x</a:t>
            </a:r>
            <a:r>
              <a:rPr lang="de-DE" sz="2000" baseline="30000" dirty="0">
                <a:solidFill>
                  <a:srgbClr val="A70001"/>
                </a:solidFill>
              </a:rPr>
              <a:t>2</a:t>
            </a:r>
            <a:r>
              <a:rPr lang="de-DE" sz="2000" dirty="0">
                <a:solidFill>
                  <a:srgbClr val="A70001"/>
                </a:solidFill>
              </a:rPr>
              <a:t> – 3</a:t>
            </a:r>
            <a:r>
              <a:rPr lang="de-DE" sz="2000" i="1" dirty="0">
                <a:solidFill>
                  <a:srgbClr val="A70001"/>
                </a:solidFill>
              </a:rPr>
              <a:t>x</a:t>
            </a:r>
            <a:r>
              <a:rPr lang="de-DE" sz="2000" baseline="30000" dirty="0">
                <a:solidFill>
                  <a:srgbClr val="A70001"/>
                </a:solidFill>
              </a:rPr>
              <a:t>2 </a:t>
            </a:r>
            <a:r>
              <a:rPr lang="de-DE" sz="2000" dirty="0">
                <a:solidFill>
                  <a:srgbClr val="A70001"/>
                </a:solidFill>
              </a:rPr>
              <a:t>=</a:t>
            </a:r>
            <a:endParaRPr lang="sv-SE" sz="2000" dirty="0"/>
          </a:p>
        </p:txBody>
      </p:sp>
      <p:sp>
        <p:nvSpPr>
          <p:cNvPr id="60" name="Rektangel 59">
            <a:extLst>
              <a:ext uri="{FF2B5EF4-FFF2-40B4-BE49-F238E27FC236}">
                <a16:creationId xmlns:a16="http://schemas.microsoft.com/office/drawing/2014/main" id="{3ACF1B84-962B-1649-AEEB-05E0A7B89263}"/>
              </a:ext>
            </a:extLst>
          </p:cNvPr>
          <p:cNvSpPr/>
          <p:nvPr/>
        </p:nvSpPr>
        <p:spPr>
          <a:xfrm>
            <a:off x="4805757" y="5219532"/>
            <a:ext cx="5693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rgbClr val="A70001"/>
                </a:solidFill>
              </a:rPr>
              <a:t>3</a:t>
            </a:r>
            <a:r>
              <a:rPr lang="de-DE" sz="2000" i="1" dirty="0">
                <a:solidFill>
                  <a:srgbClr val="A70001"/>
                </a:solidFill>
              </a:rPr>
              <a:t>x</a:t>
            </a:r>
            <a:r>
              <a:rPr lang="de-DE" sz="2000" baseline="30000" dirty="0">
                <a:solidFill>
                  <a:srgbClr val="A70001"/>
                </a:solidFill>
              </a:rPr>
              <a:t>2</a:t>
            </a:r>
            <a:r>
              <a:rPr lang="de-DE" sz="2000" dirty="0">
                <a:solidFill>
                  <a:srgbClr val="A70001"/>
                </a:solidFill>
              </a:rPr>
              <a:t> </a:t>
            </a:r>
            <a:endParaRPr lang="sv-SE" sz="2000" dirty="0"/>
          </a:p>
        </p:txBody>
      </p:sp>
      <p:sp>
        <p:nvSpPr>
          <p:cNvPr id="62" name="Rektangel 61">
            <a:extLst>
              <a:ext uri="{FF2B5EF4-FFF2-40B4-BE49-F238E27FC236}">
                <a16:creationId xmlns:a16="http://schemas.microsoft.com/office/drawing/2014/main" id="{CAF90C1A-E1EF-B54A-9A6F-CBEF6AF71A16}"/>
              </a:ext>
            </a:extLst>
          </p:cNvPr>
          <p:cNvSpPr/>
          <p:nvPr/>
        </p:nvSpPr>
        <p:spPr>
          <a:xfrm>
            <a:off x="1010636" y="5758844"/>
            <a:ext cx="26609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effectLst/>
              </a:rPr>
              <a:t>…….men observera att</a:t>
            </a:r>
          </a:p>
        </p:txBody>
      </p:sp>
      <p:sp>
        <p:nvSpPr>
          <p:cNvPr id="63" name="Rektangel 62">
            <a:extLst>
              <a:ext uri="{FF2B5EF4-FFF2-40B4-BE49-F238E27FC236}">
                <a16:creationId xmlns:a16="http://schemas.microsoft.com/office/drawing/2014/main" id="{74FE0C81-92D8-974E-9301-100F45046C96}"/>
              </a:ext>
            </a:extLst>
          </p:cNvPr>
          <p:cNvSpPr/>
          <p:nvPr/>
        </p:nvSpPr>
        <p:spPr>
          <a:xfrm>
            <a:off x="3749031" y="5728066"/>
            <a:ext cx="12041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rgbClr val="A70001"/>
                </a:solidFill>
              </a:rPr>
              <a:t>8</a:t>
            </a:r>
            <a:r>
              <a:rPr lang="de-DE" sz="2000" i="1" dirty="0">
                <a:solidFill>
                  <a:srgbClr val="A70001"/>
                </a:solidFill>
              </a:rPr>
              <a:t>b</a:t>
            </a:r>
            <a:r>
              <a:rPr lang="de-DE" sz="2000" dirty="0">
                <a:solidFill>
                  <a:srgbClr val="A70001"/>
                </a:solidFill>
              </a:rPr>
              <a:t> – 3</a:t>
            </a:r>
            <a:r>
              <a:rPr lang="de-DE" sz="2000" i="1" dirty="0">
                <a:solidFill>
                  <a:srgbClr val="A70001"/>
                </a:solidFill>
              </a:rPr>
              <a:t>b</a:t>
            </a:r>
            <a:r>
              <a:rPr lang="de-DE" sz="2000" baseline="30000" dirty="0">
                <a:solidFill>
                  <a:srgbClr val="A70001"/>
                </a:solidFill>
              </a:rPr>
              <a:t>2 </a:t>
            </a:r>
            <a:r>
              <a:rPr lang="de-DE" sz="2000" dirty="0">
                <a:solidFill>
                  <a:srgbClr val="A70001"/>
                </a:solidFill>
              </a:rPr>
              <a:t>=</a:t>
            </a:r>
            <a:endParaRPr lang="sv-SE" sz="2000" dirty="0"/>
          </a:p>
        </p:txBody>
      </p:sp>
      <p:sp>
        <p:nvSpPr>
          <p:cNvPr id="64" name="Rektangel 63">
            <a:extLst>
              <a:ext uri="{FF2B5EF4-FFF2-40B4-BE49-F238E27FC236}">
                <a16:creationId xmlns:a16="http://schemas.microsoft.com/office/drawing/2014/main" id="{BA40A58B-E9E1-454F-A681-517EEED35250}"/>
              </a:ext>
            </a:extLst>
          </p:cNvPr>
          <p:cNvSpPr/>
          <p:nvPr/>
        </p:nvSpPr>
        <p:spPr>
          <a:xfrm>
            <a:off x="4827464" y="5719188"/>
            <a:ext cx="10374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rgbClr val="A70001"/>
                </a:solidFill>
              </a:rPr>
              <a:t>8</a:t>
            </a:r>
            <a:r>
              <a:rPr lang="de-DE" sz="2000" i="1" dirty="0">
                <a:solidFill>
                  <a:srgbClr val="A70001"/>
                </a:solidFill>
              </a:rPr>
              <a:t>b</a:t>
            </a:r>
            <a:r>
              <a:rPr lang="de-DE" sz="2000" dirty="0">
                <a:solidFill>
                  <a:srgbClr val="A70001"/>
                </a:solidFill>
              </a:rPr>
              <a:t> – 3</a:t>
            </a:r>
            <a:r>
              <a:rPr lang="de-DE" sz="2000" i="1" dirty="0">
                <a:solidFill>
                  <a:srgbClr val="A70001"/>
                </a:solidFill>
              </a:rPr>
              <a:t>b</a:t>
            </a:r>
            <a:r>
              <a:rPr lang="de-DE" sz="2000" baseline="30000" dirty="0">
                <a:solidFill>
                  <a:srgbClr val="A70001"/>
                </a:solidFill>
              </a:rPr>
              <a:t>2</a:t>
            </a:r>
            <a:endParaRPr lang="sv-SE" sz="2000" dirty="0"/>
          </a:p>
        </p:txBody>
      </p:sp>
      <p:sp>
        <p:nvSpPr>
          <p:cNvPr id="65" name="Rektangel 64">
            <a:extLst>
              <a:ext uri="{FF2B5EF4-FFF2-40B4-BE49-F238E27FC236}">
                <a16:creationId xmlns:a16="http://schemas.microsoft.com/office/drawing/2014/main" id="{F4FCBCCB-07F4-4C43-837A-BC643AAF6A4D}"/>
              </a:ext>
            </a:extLst>
          </p:cNvPr>
          <p:cNvSpPr/>
          <p:nvPr/>
        </p:nvSpPr>
        <p:spPr>
          <a:xfrm>
            <a:off x="5984020" y="5419587"/>
            <a:ext cx="27637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effectLst/>
              </a:rPr>
              <a:t>Termer som inte är av samma slag kan inte adderas eller subtraheras.</a:t>
            </a:r>
          </a:p>
        </p:txBody>
      </p:sp>
    </p:spTree>
    <p:extLst>
      <p:ext uri="{BB962C8B-B14F-4D97-AF65-F5344CB8AC3E}">
        <p14:creationId xmlns:p14="http://schemas.microsoft.com/office/powerpoint/2010/main" val="281336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7" grpId="0"/>
      <p:bldP spid="38" grpId="0"/>
      <p:bldP spid="44" grpId="0"/>
      <p:bldP spid="46" grpId="0"/>
      <p:bldP spid="48" grpId="0"/>
      <p:bldP spid="49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60" grpId="0"/>
      <p:bldP spid="62" grpId="0"/>
      <p:bldP spid="63" grpId="0"/>
      <p:bldP spid="64" grpId="0"/>
      <p:bldP spid="6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ktangel 76">
            <a:extLst>
              <a:ext uri="{FF2B5EF4-FFF2-40B4-BE49-F238E27FC236}">
                <a16:creationId xmlns:a16="http://schemas.microsoft.com/office/drawing/2014/main" id="{B6086D01-6944-CA47-A108-3B4641232576}"/>
              </a:ext>
            </a:extLst>
          </p:cNvPr>
          <p:cNvSpPr/>
          <p:nvPr/>
        </p:nvSpPr>
        <p:spPr>
          <a:xfrm>
            <a:off x="780962" y="455451"/>
            <a:ext cx="81115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Skriv uttrycken utan parentes. 	</a:t>
            </a:r>
            <a:r>
              <a:rPr lang="sv-SE" sz="2000" b="1" dirty="0">
                <a:solidFill>
                  <a:srgbClr val="9F0002"/>
                </a:solidFill>
              </a:rPr>
              <a:t>a) </a:t>
            </a:r>
            <a:r>
              <a:rPr lang="sv-SE" sz="2000" b="1" i="1" dirty="0">
                <a:solidFill>
                  <a:srgbClr val="9F0002"/>
                </a:solidFill>
              </a:rPr>
              <a:t>x</a:t>
            </a:r>
            <a:r>
              <a:rPr lang="sv-SE" sz="2000" b="1" dirty="0">
                <a:solidFill>
                  <a:srgbClr val="9F0002"/>
                </a:solidFill>
              </a:rPr>
              <a:t>(</a:t>
            </a:r>
            <a:r>
              <a:rPr lang="sv-SE" sz="2000" b="1" i="1" dirty="0">
                <a:solidFill>
                  <a:srgbClr val="9F0002"/>
                </a:solidFill>
              </a:rPr>
              <a:t>x</a:t>
            </a:r>
            <a:r>
              <a:rPr lang="sv-SE" sz="2000" b="1" dirty="0">
                <a:solidFill>
                  <a:srgbClr val="9F0002"/>
                </a:solidFill>
              </a:rPr>
              <a:t> + 5) 		b) 4</a:t>
            </a:r>
            <a:r>
              <a:rPr lang="sv-SE" sz="2000" b="1" i="1" dirty="0">
                <a:solidFill>
                  <a:srgbClr val="9F0002"/>
                </a:solidFill>
              </a:rPr>
              <a:t>x</a:t>
            </a:r>
            <a:r>
              <a:rPr lang="sv-SE" sz="2000" b="1" dirty="0">
                <a:solidFill>
                  <a:srgbClr val="9F0002"/>
                </a:solidFill>
              </a:rPr>
              <a:t>(2</a:t>
            </a:r>
            <a:r>
              <a:rPr lang="sv-SE" sz="2000" b="1" i="1" dirty="0">
                <a:solidFill>
                  <a:srgbClr val="9F0002"/>
                </a:solidFill>
              </a:rPr>
              <a:t>x</a:t>
            </a:r>
            <a:r>
              <a:rPr lang="sv-SE" sz="2000" b="1" dirty="0">
                <a:solidFill>
                  <a:srgbClr val="9F0002"/>
                </a:solidFill>
              </a:rPr>
              <a:t> – </a:t>
            </a:r>
            <a:r>
              <a:rPr lang="sv-SE" sz="2000" b="1" i="1" dirty="0">
                <a:solidFill>
                  <a:srgbClr val="9F0002"/>
                </a:solidFill>
              </a:rPr>
              <a:t>y</a:t>
            </a:r>
            <a:r>
              <a:rPr lang="sv-SE" sz="2000" b="1" dirty="0">
                <a:solidFill>
                  <a:srgbClr val="9F0002"/>
                </a:solidFill>
              </a:rPr>
              <a:t>)</a:t>
            </a:r>
            <a:endParaRPr lang="sv-SE" b="1" dirty="0">
              <a:solidFill>
                <a:srgbClr val="9F0002"/>
              </a:solidFill>
            </a:endParaRPr>
          </a:p>
        </p:txBody>
      </p:sp>
      <p:sp>
        <p:nvSpPr>
          <p:cNvPr id="79" name="Rektangel 78">
            <a:extLst>
              <a:ext uri="{FF2B5EF4-FFF2-40B4-BE49-F238E27FC236}">
                <a16:creationId xmlns:a16="http://schemas.microsoft.com/office/drawing/2014/main" id="{534B20E1-90A4-C14C-98A7-F94200B26819}"/>
              </a:ext>
            </a:extLst>
          </p:cNvPr>
          <p:cNvSpPr/>
          <p:nvPr/>
        </p:nvSpPr>
        <p:spPr>
          <a:xfrm>
            <a:off x="883185" y="1155755"/>
            <a:ext cx="16408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a)</a:t>
            </a:r>
            <a:r>
              <a:rPr lang="sv-SE" dirty="0"/>
              <a:t>  </a:t>
            </a:r>
            <a:r>
              <a:rPr lang="sv-SE" dirty="0">
                <a:latin typeface="Bradley Hand" pitchFamily="2" charset="77"/>
              </a:rPr>
              <a:t>x(x </a:t>
            </a:r>
            <a:r>
              <a:rPr lang="sv-SE" dirty="0"/>
              <a:t>+</a:t>
            </a:r>
            <a:r>
              <a:rPr lang="sv-SE" dirty="0">
                <a:latin typeface="Bradley Hand" pitchFamily="2" charset="77"/>
              </a:rPr>
              <a:t> 5) </a:t>
            </a:r>
            <a:r>
              <a:rPr lang="sv-SE" dirty="0"/>
              <a:t>= </a:t>
            </a:r>
          </a:p>
        </p:txBody>
      </p:sp>
      <p:sp>
        <p:nvSpPr>
          <p:cNvPr id="81" name="Rektangel 80">
            <a:extLst>
              <a:ext uri="{FF2B5EF4-FFF2-40B4-BE49-F238E27FC236}">
                <a16:creationId xmlns:a16="http://schemas.microsoft.com/office/drawing/2014/main" id="{31055766-CB65-344C-B117-5DF7B2BECC48}"/>
              </a:ext>
            </a:extLst>
          </p:cNvPr>
          <p:cNvSpPr/>
          <p:nvPr/>
        </p:nvSpPr>
        <p:spPr>
          <a:xfrm>
            <a:off x="2239371" y="1155755"/>
            <a:ext cx="14518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x </a:t>
            </a:r>
            <a:r>
              <a:rPr lang="de-DE" dirty="0"/>
              <a:t>∙ </a:t>
            </a:r>
            <a:r>
              <a:rPr lang="de-DE" dirty="0">
                <a:latin typeface="Bradley Hand" pitchFamily="2" charset="77"/>
              </a:rPr>
              <a:t>x</a:t>
            </a:r>
            <a:r>
              <a:rPr lang="sv-SE" dirty="0"/>
              <a:t> + </a:t>
            </a:r>
            <a:r>
              <a:rPr lang="sv-SE" dirty="0">
                <a:latin typeface="Bradley Hand" pitchFamily="2" charset="77"/>
              </a:rPr>
              <a:t>5</a:t>
            </a:r>
            <a:r>
              <a:rPr lang="sv-SE" dirty="0"/>
              <a:t> </a:t>
            </a:r>
            <a:r>
              <a:rPr lang="de-DE" dirty="0"/>
              <a:t>∙ </a:t>
            </a:r>
            <a:r>
              <a:rPr lang="de-DE" dirty="0">
                <a:latin typeface="Bradley Hand" pitchFamily="2" charset="77"/>
              </a:rPr>
              <a:t>x </a:t>
            </a:r>
            <a:r>
              <a:rPr lang="sv-SE" dirty="0"/>
              <a:t>= </a:t>
            </a:r>
          </a:p>
        </p:txBody>
      </p:sp>
      <p:sp>
        <p:nvSpPr>
          <p:cNvPr id="83" name="Uppåtböjd 82">
            <a:extLst>
              <a:ext uri="{FF2B5EF4-FFF2-40B4-BE49-F238E27FC236}">
                <a16:creationId xmlns:a16="http://schemas.microsoft.com/office/drawing/2014/main" id="{B7D32C1F-8F0B-0141-A20A-B45362F40826}"/>
              </a:ext>
            </a:extLst>
          </p:cNvPr>
          <p:cNvSpPr/>
          <p:nvPr/>
        </p:nvSpPr>
        <p:spPr>
          <a:xfrm>
            <a:off x="1270259" y="1434399"/>
            <a:ext cx="340805" cy="125661"/>
          </a:xfrm>
          <a:prstGeom prst="curvedUpArrow">
            <a:avLst>
              <a:gd name="adj1" fmla="val 15665"/>
              <a:gd name="adj2" fmla="val 50000"/>
              <a:gd name="adj3" fmla="val 28080"/>
            </a:avLst>
          </a:prstGeom>
          <a:solidFill>
            <a:srgbClr val="9F0002"/>
          </a:solidFill>
          <a:ln w="6350">
            <a:solidFill>
              <a:srgbClr val="9F00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84" name="Uppåtböjd 83">
            <a:extLst>
              <a:ext uri="{FF2B5EF4-FFF2-40B4-BE49-F238E27FC236}">
                <a16:creationId xmlns:a16="http://schemas.microsoft.com/office/drawing/2014/main" id="{A18414E4-7E6A-514B-BD9B-8A807A95EFD8}"/>
              </a:ext>
            </a:extLst>
          </p:cNvPr>
          <p:cNvSpPr/>
          <p:nvPr/>
        </p:nvSpPr>
        <p:spPr>
          <a:xfrm>
            <a:off x="1270260" y="1434399"/>
            <a:ext cx="661228" cy="213395"/>
          </a:xfrm>
          <a:prstGeom prst="curvedUpArrow">
            <a:avLst>
              <a:gd name="adj1" fmla="val 15665"/>
              <a:gd name="adj2" fmla="val 24986"/>
              <a:gd name="adj3" fmla="val 28080"/>
            </a:avLst>
          </a:prstGeom>
          <a:solidFill>
            <a:srgbClr val="9F0002"/>
          </a:solidFill>
          <a:ln w="6350">
            <a:solidFill>
              <a:srgbClr val="9F00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87" name="Rektangel 86">
            <a:extLst>
              <a:ext uri="{FF2B5EF4-FFF2-40B4-BE49-F238E27FC236}">
                <a16:creationId xmlns:a16="http://schemas.microsoft.com/office/drawing/2014/main" id="{E764BCD3-970D-FB41-8848-EF97C71F34FA}"/>
              </a:ext>
            </a:extLst>
          </p:cNvPr>
          <p:cNvSpPr/>
          <p:nvPr/>
        </p:nvSpPr>
        <p:spPr>
          <a:xfrm>
            <a:off x="883184" y="1978884"/>
            <a:ext cx="20786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b)</a:t>
            </a:r>
            <a:r>
              <a:rPr lang="sv-SE" dirty="0"/>
              <a:t>  </a:t>
            </a:r>
            <a:r>
              <a:rPr lang="sv-SE" dirty="0">
                <a:latin typeface="Bradley Hand" pitchFamily="2" charset="77"/>
              </a:rPr>
              <a:t>4x(2x </a:t>
            </a:r>
            <a:r>
              <a:rPr lang="sv-SE" dirty="0"/>
              <a:t>–</a:t>
            </a:r>
            <a:r>
              <a:rPr lang="sv-SE" dirty="0">
                <a:latin typeface="Bradley Hand" pitchFamily="2" charset="77"/>
              </a:rPr>
              <a:t> y) </a:t>
            </a:r>
            <a:r>
              <a:rPr lang="sv-SE" dirty="0"/>
              <a:t>= </a:t>
            </a:r>
          </a:p>
        </p:txBody>
      </p:sp>
      <p:sp>
        <p:nvSpPr>
          <p:cNvPr id="89" name="Uppåtböjd 88">
            <a:extLst>
              <a:ext uri="{FF2B5EF4-FFF2-40B4-BE49-F238E27FC236}">
                <a16:creationId xmlns:a16="http://schemas.microsoft.com/office/drawing/2014/main" id="{C6D2BF0C-0170-A947-BA63-EB7E81296DE2}"/>
              </a:ext>
            </a:extLst>
          </p:cNvPr>
          <p:cNvSpPr/>
          <p:nvPr/>
        </p:nvSpPr>
        <p:spPr>
          <a:xfrm>
            <a:off x="1342860" y="2241927"/>
            <a:ext cx="811712" cy="201512"/>
          </a:xfrm>
          <a:prstGeom prst="curvedUpArrow">
            <a:avLst>
              <a:gd name="adj1" fmla="val 15665"/>
              <a:gd name="adj2" fmla="val 24986"/>
              <a:gd name="adj3" fmla="val 28080"/>
            </a:avLst>
          </a:prstGeom>
          <a:solidFill>
            <a:srgbClr val="9F0002"/>
          </a:solidFill>
          <a:ln w="6350">
            <a:solidFill>
              <a:srgbClr val="9F00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90" name="Uppåtböjd 89">
            <a:extLst>
              <a:ext uri="{FF2B5EF4-FFF2-40B4-BE49-F238E27FC236}">
                <a16:creationId xmlns:a16="http://schemas.microsoft.com/office/drawing/2014/main" id="{9E8DDC60-0C6C-9B4D-ACF5-E45846C5A790}"/>
              </a:ext>
            </a:extLst>
          </p:cNvPr>
          <p:cNvSpPr/>
          <p:nvPr/>
        </p:nvSpPr>
        <p:spPr>
          <a:xfrm>
            <a:off x="1362781" y="2241927"/>
            <a:ext cx="340805" cy="125661"/>
          </a:xfrm>
          <a:prstGeom prst="curvedUpArrow">
            <a:avLst>
              <a:gd name="adj1" fmla="val 15665"/>
              <a:gd name="adj2" fmla="val 50000"/>
              <a:gd name="adj3" fmla="val 28080"/>
            </a:avLst>
          </a:prstGeom>
          <a:solidFill>
            <a:srgbClr val="9F0002"/>
          </a:solidFill>
          <a:ln w="6350">
            <a:solidFill>
              <a:srgbClr val="9F00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91" name="Rektangel 90">
            <a:extLst>
              <a:ext uri="{FF2B5EF4-FFF2-40B4-BE49-F238E27FC236}">
                <a16:creationId xmlns:a16="http://schemas.microsoft.com/office/drawing/2014/main" id="{6A8A637E-F764-ED41-BB4D-E5520BFB505F}"/>
              </a:ext>
            </a:extLst>
          </p:cNvPr>
          <p:cNvSpPr/>
          <p:nvPr/>
        </p:nvSpPr>
        <p:spPr>
          <a:xfrm>
            <a:off x="3542203" y="1155755"/>
            <a:ext cx="9138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x</a:t>
            </a:r>
            <a:r>
              <a:rPr lang="sv-SE" baseline="30000" dirty="0">
                <a:latin typeface="Bradley Hand" pitchFamily="2" charset="77"/>
              </a:rPr>
              <a:t>2</a:t>
            </a:r>
            <a:r>
              <a:rPr lang="sv-SE" dirty="0">
                <a:latin typeface="Bradley Hand" pitchFamily="2" charset="77"/>
              </a:rPr>
              <a:t> </a:t>
            </a:r>
            <a:r>
              <a:rPr lang="sv-SE" dirty="0"/>
              <a:t>+ </a:t>
            </a:r>
            <a:r>
              <a:rPr lang="sv-SE" dirty="0">
                <a:latin typeface="Bradley Hand" pitchFamily="2" charset="77"/>
              </a:rPr>
              <a:t>5</a:t>
            </a:r>
            <a:r>
              <a:rPr lang="de-DE" dirty="0">
                <a:latin typeface="Bradley Hand" pitchFamily="2" charset="77"/>
              </a:rPr>
              <a:t>x </a:t>
            </a:r>
            <a:endParaRPr lang="sv-SE" dirty="0"/>
          </a:p>
        </p:txBody>
      </p:sp>
      <p:sp>
        <p:nvSpPr>
          <p:cNvPr id="92" name="Rektangel 91">
            <a:extLst>
              <a:ext uri="{FF2B5EF4-FFF2-40B4-BE49-F238E27FC236}">
                <a16:creationId xmlns:a16="http://schemas.microsoft.com/office/drawing/2014/main" id="{D9095DEB-6A52-7E44-B889-CD59A54329B9}"/>
              </a:ext>
            </a:extLst>
          </p:cNvPr>
          <p:cNvSpPr/>
          <p:nvPr/>
        </p:nvSpPr>
        <p:spPr>
          <a:xfrm>
            <a:off x="2523987" y="1959512"/>
            <a:ext cx="2458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4</a:t>
            </a:r>
            <a:r>
              <a:rPr lang="de-DE" dirty="0"/>
              <a:t> ∙ </a:t>
            </a:r>
            <a:r>
              <a:rPr lang="de-DE" dirty="0">
                <a:latin typeface="Bradley Hand" pitchFamily="2" charset="77"/>
              </a:rPr>
              <a:t>2</a:t>
            </a:r>
            <a:r>
              <a:rPr lang="de-DE" dirty="0"/>
              <a:t> ∙ </a:t>
            </a:r>
            <a:r>
              <a:rPr lang="sv-SE" dirty="0">
                <a:latin typeface="Bradley Hand" pitchFamily="2" charset="77"/>
              </a:rPr>
              <a:t>x </a:t>
            </a:r>
            <a:r>
              <a:rPr lang="de-DE" dirty="0"/>
              <a:t>∙ </a:t>
            </a:r>
            <a:r>
              <a:rPr lang="de-DE" dirty="0">
                <a:latin typeface="Bradley Hand" pitchFamily="2" charset="77"/>
              </a:rPr>
              <a:t>x</a:t>
            </a:r>
            <a:r>
              <a:rPr lang="sv-SE" dirty="0"/>
              <a:t> – </a:t>
            </a:r>
            <a:r>
              <a:rPr lang="sv-SE" dirty="0">
                <a:latin typeface="Bradley Hand" pitchFamily="2" charset="77"/>
              </a:rPr>
              <a:t>4</a:t>
            </a:r>
            <a:r>
              <a:rPr lang="sv-SE" dirty="0"/>
              <a:t> </a:t>
            </a:r>
            <a:r>
              <a:rPr lang="de-DE" dirty="0"/>
              <a:t>∙ </a:t>
            </a:r>
            <a:r>
              <a:rPr lang="de-DE" dirty="0">
                <a:latin typeface="Bradley Hand" pitchFamily="2" charset="77"/>
              </a:rPr>
              <a:t>x </a:t>
            </a:r>
            <a:r>
              <a:rPr lang="de-DE" dirty="0"/>
              <a:t>∙ </a:t>
            </a:r>
            <a:r>
              <a:rPr lang="de-DE" dirty="0" err="1">
                <a:latin typeface="Bradley Hand" pitchFamily="2" charset="77"/>
              </a:rPr>
              <a:t>y</a:t>
            </a:r>
            <a:r>
              <a:rPr lang="de-DE" dirty="0">
                <a:latin typeface="Bradley Hand" pitchFamily="2" charset="77"/>
              </a:rPr>
              <a:t> </a:t>
            </a:r>
            <a:r>
              <a:rPr lang="sv-SE" dirty="0"/>
              <a:t>= </a:t>
            </a:r>
          </a:p>
        </p:txBody>
      </p:sp>
      <p:sp>
        <p:nvSpPr>
          <p:cNvPr id="93" name="Rektangel 92">
            <a:extLst>
              <a:ext uri="{FF2B5EF4-FFF2-40B4-BE49-F238E27FC236}">
                <a16:creationId xmlns:a16="http://schemas.microsoft.com/office/drawing/2014/main" id="{1F28F922-517E-EF4A-A1D1-D4944EBAB36D}"/>
              </a:ext>
            </a:extLst>
          </p:cNvPr>
          <p:cNvSpPr/>
          <p:nvPr/>
        </p:nvSpPr>
        <p:spPr>
          <a:xfrm>
            <a:off x="4743346" y="1962856"/>
            <a:ext cx="13469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8x</a:t>
            </a:r>
            <a:r>
              <a:rPr lang="sv-SE" baseline="30000" dirty="0">
                <a:latin typeface="Bradley Hand" pitchFamily="2" charset="77"/>
              </a:rPr>
              <a:t>2</a:t>
            </a:r>
            <a:r>
              <a:rPr lang="sv-SE" dirty="0">
                <a:latin typeface="Bradley Hand" pitchFamily="2" charset="77"/>
              </a:rPr>
              <a:t> </a:t>
            </a:r>
            <a:r>
              <a:rPr lang="sv-SE" dirty="0"/>
              <a:t>– </a:t>
            </a:r>
            <a:r>
              <a:rPr lang="sv-SE" dirty="0">
                <a:latin typeface="Bradley Hand" pitchFamily="2" charset="77"/>
              </a:rPr>
              <a:t>4</a:t>
            </a:r>
            <a:r>
              <a:rPr lang="de-DE" dirty="0" err="1">
                <a:latin typeface="Bradley Hand" pitchFamily="2" charset="77"/>
              </a:rPr>
              <a:t>xy</a:t>
            </a:r>
            <a:r>
              <a:rPr lang="de-DE" dirty="0">
                <a:latin typeface="Bradley Hand" pitchFamily="2" charset="77"/>
              </a:rPr>
              <a:t> </a:t>
            </a:r>
            <a:endParaRPr lang="sv-SE" dirty="0"/>
          </a:p>
        </p:txBody>
      </p:sp>
      <p:sp>
        <p:nvSpPr>
          <p:cNvPr id="94" name="Rektangel 93">
            <a:extLst>
              <a:ext uri="{FF2B5EF4-FFF2-40B4-BE49-F238E27FC236}">
                <a16:creationId xmlns:a16="http://schemas.microsoft.com/office/drawing/2014/main" id="{1420E67E-6BD4-EA44-9B5A-BEF5E9955521}"/>
              </a:ext>
            </a:extLst>
          </p:cNvPr>
          <p:cNvSpPr/>
          <p:nvPr/>
        </p:nvSpPr>
        <p:spPr>
          <a:xfrm>
            <a:off x="780962" y="3278907"/>
            <a:ext cx="81115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Skriv uttrycken utan parentes. 	</a:t>
            </a:r>
            <a:r>
              <a:rPr lang="sv-SE" sz="2000" b="1" dirty="0">
                <a:solidFill>
                  <a:srgbClr val="9F0002"/>
                </a:solidFill>
              </a:rPr>
              <a:t>a) 3</a:t>
            </a:r>
            <a:r>
              <a:rPr lang="sv-SE" sz="2000" b="1" i="1" dirty="0">
                <a:solidFill>
                  <a:srgbClr val="9F0002"/>
                </a:solidFill>
              </a:rPr>
              <a:t>b</a:t>
            </a:r>
            <a:r>
              <a:rPr lang="sv-SE" sz="2000" b="1" dirty="0">
                <a:solidFill>
                  <a:srgbClr val="9F0002"/>
                </a:solidFill>
              </a:rPr>
              <a:t>(2 + b) 		d) 2</a:t>
            </a:r>
            <a:r>
              <a:rPr lang="sv-SE" sz="2000" b="1" i="1" dirty="0">
                <a:solidFill>
                  <a:srgbClr val="9F0002"/>
                </a:solidFill>
              </a:rPr>
              <a:t>a</a:t>
            </a:r>
            <a:r>
              <a:rPr lang="sv-SE" sz="2000" b="1" dirty="0">
                <a:solidFill>
                  <a:srgbClr val="9F0002"/>
                </a:solidFill>
              </a:rPr>
              <a:t>(5</a:t>
            </a:r>
            <a:r>
              <a:rPr lang="sv-SE" sz="2000" b="1" i="1" dirty="0">
                <a:solidFill>
                  <a:srgbClr val="9F0002"/>
                </a:solidFill>
              </a:rPr>
              <a:t>a</a:t>
            </a:r>
            <a:r>
              <a:rPr lang="sv-SE" sz="2000" b="1" dirty="0">
                <a:solidFill>
                  <a:srgbClr val="9F0002"/>
                </a:solidFill>
              </a:rPr>
              <a:t> – 4</a:t>
            </a:r>
            <a:r>
              <a:rPr lang="sv-SE" sz="2000" b="1" i="1" dirty="0">
                <a:solidFill>
                  <a:srgbClr val="9F0002"/>
                </a:solidFill>
              </a:rPr>
              <a:t>b</a:t>
            </a:r>
            <a:r>
              <a:rPr lang="sv-SE" sz="2000" b="1" dirty="0">
                <a:solidFill>
                  <a:srgbClr val="9F0002"/>
                </a:solidFill>
              </a:rPr>
              <a:t>)</a:t>
            </a:r>
            <a:endParaRPr lang="sv-SE" b="1" dirty="0">
              <a:solidFill>
                <a:srgbClr val="9F0002"/>
              </a:solidFill>
            </a:endParaRPr>
          </a:p>
        </p:txBody>
      </p:sp>
      <p:sp>
        <p:nvSpPr>
          <p:cNvPr id="95" name="Rektangel 94">
            <a:extLst>
              <a:ext uri="{FF2B5EF4-FFF2-40B4-BE49-F238E27FC236}">
                <a16:creationId xmlns:a16="http://schemas.microsoft.com/office/drawing/2014/main" id="{78DF2C08-2DC3-F94F-AAAA-67D4594D6C10}"/>
              </a:ext>
            </a:extLst>
          </p:cNvPr>
          <p:cNvSpPr/>
          <p:nvPr/>
        </p:nvSpPr>
        <p:spPr>
          <a:xfrm>
            <a:off x="883185" y="3979211"/>
            <a:ext cx="16408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a)</a:t>
            </a:r>
            <a:r>
              <a:rPr lang="sv-SE" dirty="0"/>
              <a:t>  </a:t>
            </a:r>
            <a:r>
              <a:rPr lang="sv-SE" dirty="0">
                <a:latin typeface="Bradley Hand" pitchFamily="2" charset="77"/>
              </a:rPr>
              <a:t>3b(2 </a:t>
            </a:r>
            <a:r>
              <a:rPr lang="sv-SE" dirty="0"/>
              <a:t>+</a:t>
            </a:r>
            <a:r>
              <a:rPr lang="sv-SE" dirty="0">
                <a:latin typeface="Bradley Hand" pitchFamily="2" charset="77"/>
              </a:rPr>
              <a:t> b) </a:t>
            </a:r>
            <a:r>
              <a:rPr lang="sv-SE" dirty="0"/>
              <a:t>= </a:t>
            </a:r>
          </a:p>
        </p:txBody>
      </p:sp>
      <p:sp>
        <p:nvSpPr>
          <p:cNvPr id="96" name="Rektangel 95">
            <a:extLst>
              <a:ext uri="{FF2B5EF4-FFF2-40B4-BE49-F238E27FC236}">
                <a16:creationId xmlns:a16="http://schemas.microsoft.com/office/drawing/2014/main" id="{7B811F4C-2634-CE40-8BCD-A9351A3B370E}"/>
              </a:ext>
            </a:extLst>
          </p:cNvPr>
          <p:cNvSpPr/>
          <p:nvPr/>
        </p:nvSpPr>
        <p:spPr>
          <a:xfrm>
            <a:off x="2409819" y="3988897"/>
            <a:ext cx="20612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3</a:t>
            </a:r>
            <a:r>
              <a:rPr lang="de-DE" dirty="0"/>
              <a:t> ∙ </a:t>
            </a:r>
            <a:r>
              <a:rPr lang="de-DE" dirty="0">
                <a:latin typeface="Bradley Hand" pitchFamily="2" charset="77"/>
              </a:rPr>
              <a:t>2</a:t>
            </a:r>
            <a:r>
              <a:rPr lang="de-DE" dirty="0"/>
              <a:t> ∙ </a:t>
            </a:r>
            <a:r>
              <a:rPr lang="sv-SE" dirty="0">
                <a:latin typeface="Bradley Hand" pitchFamily="2" charset="77"/>
              </a:rPr>
              <a:t>b </a:t>
            </a:r>
            <a:r>
              <a:rPr lang="sv-SE" dirty="0"/>
              <a:t>+ </a:t>
            </a:r>
            <a:r>
              <a:rPr lang="sv-SE" dirty="0">
                <a:latin typeface="Bradley Hand" pitchFamily="2" charset="77"/>
              </a:rPr>
              <a:t>3</a:t>
            </a:r>
            <a:r>
              <a:rPr lang="de-DE" dirty="0"/>
              <a:t> ∙ </a:t>
            </a:r>
            <a:r>
              <a:rPr lang="sv-SE" dirty="0">
                <a:latin typeface="Bradley Hand" pitchFamily="2" charset="77"/>
              </a:rPr>
              <a:t>b</a:t>
            </a:r>
            <a:r>
              <a:rPr lang="sv-SE" dirty="0"/>
              <a:t> </a:t>
            </a:r>
            <a:r>
              <a:rPr lang="de-DE" dirty="0"/>
              <a:t>∙ </a:t>
            </a:r>
            <a:r>
              <a:rPr lang="de-DE" dirty="0">
                <a:latin typeface="Bradley Hand" pitchFamily="2" charset="77"/>
              </a:rPr>
              <a:t>b </a:t>
            </a:r>
            <a:r>
              <a:rPr lang="sv-SE" dirty="0"/>
              <a:t>= </a:t>
            </a:r>
          </a:p>
        </p:txBody>
      </p:sp>
      <p:sp>
        <p:nvSpPr>
          <p:cNvPr id="97" name="Uppåtböjd 96">
            <a:extLst>
              <a:ext uri="{FF2B5EF4-FFF2-40B4-BE49-F238E27FC236}">
                <a16:creationId xmlns:a16="http://schemas.microsoft.com/office/drawing/2014/main" id="{4587BADF-A774-2A4E-9F6C-67EC5B3A7450}"/>
              </a:ext>
            </a:extLst>
          </p:cNvPr>
          <p:cNvSpPr/>
          <p:nvPr/>
        </p:nvSpPr>
        <p:spPr>
          <a:xfrm>
            <a:off x="1270259" y="4257855"/>
            <a:ext cx="340805" cy="125661"/>
          </a:xfrm>
          <a:prstGeom prst="curvedUpArrow">
            <a:avLst>
              <a:gd name="adj1" fmla="val 15665"/>
              <a:gd name="adj2" fmla="val 50000"/>
              <a:gd name="adj3" fmla="val 28080"/>
            </a:avLst>
          </a:prstGeom>
          <a:solidFill>
            <a:srgbClr val="9F0002"/>
          </a:solidFill>
          <a:ln w="6350">
            <a:solidFill>
              <a:srgbClr val="9F00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98" name="Uppåtböjd 97">
            <a:extLst>
              <a:ext uri="{FF2B5EF4-FFF2-40B4-BE49-F238E27FC236}">
                <a16:creationId xmlns:a16="http://schemas.microsoft.com/office/drawing/2014/main" id="{0E8809D3-FD51-BB46-A81C-180591403FE7}"/>
              </a:ext>
            </a:extLst>
          </p:cNvPr>
          <p:cNvSpPr/>
          <p:nvPr/>
        </p:nvSpPr>
        <p:spPr>
          <a:xfrm>
            <a:off x="1270259" y="4272901"/>
            <a:ext cx="796535" cy="186257"/>
          </a:xfrm>
          <a:prstGeom prst="curvedUpArrow">
            <a:avLst>
              <a:gd name="adj1" fmla="val 15665"/>
              <a:gd name="adj2" fmla="val 24986"/>
              <a:gd name="adj3" fmla="val 28080"/>
            </a:avLst>
          </a:prstGeom>
          <a:solidFill>
            <a:srgbClr val="9F0002"/>
          </a:solidFill>
          <a:ln w="6350">
            <a:solidFill>
              <a:srgbClr val="9F00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99" name="Rektangel 98">
            <a:extLst>
              <a:ext uri="{FF2B5EF4-FFF2-40B4-BE49-F238E27FC236}">
                <a16:creationId xmlns:a16="http://schemas.microsoft.com/office/drawing/2014/main" id="{7369376A-41D1-6948-8B75-557DF8CE2552}"/>
              </a:ext>
            </a:extLst>
          </p:cNvPr>
          <p:cNvSpPr/>
          <p:nvPr/>
        </p:nvSpPr>
        <p:spPr>
          <a:xfrm>
            <a:off x="883184" y="4802340"/>
            <a:ext cx="20786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b)</a:t>
            </a:r>
            <a:r>
              <a:rPr lang="sv-SE" dirty="0"/>
              <a:t>  </a:t>
            </a:r>
            <a:r>
              <a:rPr lang="sv-SE" dirty="0">
                <a:latin typeface="Bradley Hand" pitchFamily="2" charset="77"/>
              </a:rPr>
              <a:t>2a(5a </a:t>
            </a:r>
            <a:r>
              <a:rPr lang="sv-SE" dirty="0"/>
              <a:t>–</a:t>
            </a:r>
            <a:r>
              <a:rPr lang="sv-SE" dirty="0">
                <a:latin typeface="Bradley Hand" pitchFamily="2" charset="77"/>
              </a:rPr>
              <a:t> 4b) </a:t>
            </a:r>
            <a:r>
              <a:rPr lang="sv-SE" dirty="0"/>
              <a:t>= </a:t>
            </a:r>
          </a:p>
        </p:txBody>
      </p:sp>
      <p:sp>
        <p:nvSpPr>
          <p:cNvPr id="100" name="Uppåtböjd 99">
            <a:extLst>
              <a:ext uri="{FF2B5EF4-FFF2-40B4-BE49-F238E27FC236}">
                <a16:creationId xmlns:a16="http://schemas.microsoft.com/office/drawing/2014/main" id="{143E13C3-570F-D245-96EE-5F3C59FAE01C}"/>
              </a:ext>
            </a:extLst>
          </p:cNvPr>
          <p:cNvSpPr/>
          <p:nvPr/>
        </p:nvSpPr>
        <p:spPr>
          <a:xfrm>
            <a:off x="1342859" y="5065383"/>
            <a:ext cx="896511" cy="201512"/>
          </a:xfrm>
          <a:prstGeom prst="curvedUpArrow">
            <a:avLst>
              <a:gd name="adj1" fmla="val 15665"/>
              <a:gd name="adj2" fmla="val 24986"/>
              <a:gd name="adj3" fmla="val 28080"/>
            </a:avLst>
          </a:prstGeom>
          <a:solidFill>
            <a:srgbClr val="9F0002"/>
          </a:solidFill>
          <a:ln w="6350">
            <a:solidFill>
              <a:srgbClr val="9F00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101" name="Uppåtböjd 100">
            <a:extLst>
              <a:ext uri="{FF2B5EF4-FFF2-40B4-BE49-F238E27FC236}">
                <a16:creationId xmlns:a16="http://schemas.microsoft.com/office/drawing/2014/main" id="{ACDCEA51-4D68-9247-B08F-DFFA9ABD1879}"/>
              </a:ext>
            </a:extLst>
          </p:cNvPr>
          <p:cNvSpPr/>
          <p:nvPr/>
        </p:nvSpPr>
        <p:spPr>
          <a:xfrm>
            <a:off x="1362781" y="5065383"/>
            <a:ext cx="340805" cy="125661"/>
          </a:xfrm>
          <a:prstGeom prst="curvedUpArrow">
            <a:avLst>
              <a:gd name="adj1" fmla="val 15665"/>
              <a:gd name="adj2" fmla="val 50000"/>
              <a:gd name="adj3" fmla="val 28080"/>
            </a:avLst>
          </a:prstGeom>
          <a:solidFill>
            <a:srgbClr val="9F0002"/>
          </a:solidFill>
          <a:ln w="6350">
            <a:solidFill>
              <a:srgbClr val="9F00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102" name="Rektangel 101">
            <a:extLst>
              <a:ext uri="{FF2B5EF4-FFF2-40B4-BE49-F238E27FC236}">
                <a16:creationId xmlns:a16="http://schemas.microsoft.com/office/drawing/2014/main" id="{5A5E3C17-9265-584F-BE7B-060C70F99591}"/>
              </a:ext>
            </a:extLst>
          </p:cNvPr>
          <p:cNvSpPr/>
          <p:nvPr/>
        </p:nvSpPr>
        <p:spPr>
          <a:xfrm>
            <a:off x="4286408" y="3983282"/>
            <a:ext cx="12297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6</a:t>
            </a:r>
            <a:r>
              <a:rPr lang="de-DE" dirty="0">
                <a:latin typeface="Bradley Hand" pitchFamily="2" charset="77"/>
              </a:rPr>
              <a:t>b </a:t>
            </a:r>
            <a:r>
              <a:rPr lang="sv-SE" dirty="0"/>
              <a:t>+ </a:t>
            </a:r>
            <a:r>
              <a:rPr lang="sv-SE" dirty="0">
                <a:latin typeface="Bradley Hand" pitchFamily="2" charset="77"/>
              </a:rPr>
              <a:t>3b</a:t>
            </a:r>
            <a:r>
              <a:rPr lang="sv-SE" baseline="30000" dirty="0">
                <a:latin typeface="Bradley Hand" pitchFamily="2" charset="77"/>
              </a:rPr>
              <a:t>2</a:t>
            </a:r>
            <a:r>
              <a:rPr lang="de-DE" dirty="0">
                <a:latin typeface="Bradley Hand" pitchFamily="2" charset="77"/>
              </a:rPr>
              <a:t> </a:t>
            </a:r>
            <a:endParaRPr lang="sv-SE" dirty="0"/>
          </a:p>
        </p:txBody>
      </p:sp>
      <p:sp>
        <p:nvSpPr>
          <p:cNvPr id="103" name="Rektangel 102">
            <a:extLst>
              <a:ext uri="{FF2B5EF4-FFF2-40B4-BE49-F238E27FC236}">
                <a16:creationId xmlns:a16="http://schemas.microsoft.com/office/drawing/2014/main" id="{4C35856C-77CC-3045-B43E-DB5489351E90}"/>
              </a:ext>
            </a:extLst>
          </p:cNvPr>
          <p:cNvSpPr/>
          <p:nvPr/>
        </p:nvSpPr>
        <p:spPr>
          <a:xfrm>
            <a:off x="2647457" y="4777053"/>
            <a:ext cx="27996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2</a:t>
            </a:r>
            <a:r>
              <a:rPr lang="de-DE" dirty="0"/>
              <a:t> ∙ </a:t>
            </a:r>
            <a:r>
              <a:rPr lang="de-DE" dirty="0">
                <a:latin typeface="Bradley Hand" pitchFamily="2" charset="77"/>
              </a:rPr>
              <a:t>5</a:t>
            </a:r>
            <a:r>
              <a:rPr lang="de-DE" dirty="0"/>
              <a:t> ∙ </a:t>
            </a:r>
            <a:r>
              <a:rPr lang="sv-SE" dirty="0">
                <a:latin typeface="Bradley Hand" pitchFamily="2" charset="77"/>
              </a:rPr>
              <a:t>a </a:t>
            </a:r>
            <a:r>
              <a:rPr lang="de-DE" dirty="0"/>
              <a:t>∙ </a:t>
            </a:r>
            <a:r>
              <a:rPr lang="de-DE" dirty="0">
                <a:latin typeface="Bradley Hand" pitchFamily="2" charset="77"/>
              </a:rPr>
              <a:t>a</a:t>
            </a:r>
            <a:r>
              <a:rPr lang="sv-SE" dirty="0"/>
              <a:t> – </a:t>
            </a:r>
            <a:r>
              <a:rPr lang="sv-SE" dirty="0">
                <a:latin typeface="Bradley Hand" pitchFamily="2" charset="77"/>
              </a:rPr>
              <a:t>2</a:t>
            </a:r>
            <a:r>
              <a:rPr lang="sv-SE" dirty="0"/>
              <a:t> </a:t>
            </a:r>
            <a:r>
              <a:rPr lang="de-DE" dirty="0"/>
              <a:t>∙ </a:t>
            </a:r>
            <a:r>
              <a:rPr lang="de-DE" dirty="0">
                <a:latin typeface="Bradley Hand" pitchFamily="2" charset="77"/>
              </a:rPr>
              <a:t>4 </a:t>
            </a:r>
            <a:r>
              <a:rPr lang="de-DE" dirty="0"/>
              <a:t>∙ </a:t>
            </a:r>
            <a:r>
              <a:rPr lang="de-DE" dirty="0">
                <a:latin typeface="Bradley Hand" pitchFamily="2" charset="77"/>
              </a:rPr>
              <a:t>a</a:t>
            </a:r>
            <a:r>
              <a:rPr lang="de-DE" dirty="0"/>
              <a:t> ∙ </a:t>
            </a:r>
            <a:r>
              <a:rPr lang="de-DE" dirty="0">
                <a:latin typeface="Bradley Hand" pitchFamily="2" charset="77"/>
              </a:rPr>
              <a:t>b </a:t>
            </a:r>
            <a:r>
              <a:rPr lang="sv-SE" dirty="0"/>
              <a:t>= </a:t>
            </a:r>
          </a:p>
        </p:txBody>
      </p:sp>
      <p:sp>
        <p:nvSpPr>
          <p:cNvPr id="104" name="Rektangel 103">
            <a:extLst>
              <a:ext uri="{FF2B5EF4-FFF2-40B4-BE49-F238E27FC236}">
                <a16:creationId xmlns:a16="http://schemas.microsoft.com/office/drawing/2014/main" id="{B154C133-33D4-054A-B423-73B9683F1882}"/>
              </a:ext>
            </a:extLst>
          </p:cNvPr>
          <p:cNvSpPr/>
          <p:nvPr/>
        </p:nvSpPr>
        <p:spPr>
          <a:xfrm>
            <a:off x="5141698" y="4762705"/>
            <a:ext cx="15227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10a</a:t>
            </a:r>
            <a:r>
              <a:rPr lang="sv-SE" baseline="30000" dirty="0">
                <a:latin typeface="Bradley Hand" pitchFamily="2" charset="77"/>
              </a:rPr>
              <a:t>2</a:t>
            </a:r>
            <a:r>
              <a:rPr lang="sv-SE" dirty="0">
                <a:latin typeface="Bradley Hand" pitchFamily="2" charset="77"/>
              </a:rPr>
              <a:t> </a:t>
            </a:r>
            <a:r>
              <a:rPr lang="sv-SE" dirty="0"/>
              <a:t>– </a:t>
            </a:r>
            <a:r>
              <a:rPr lang="sv-SE" dirty="0">
                <a:latin typeface="Bradley Hand" pitchFamily="2" charset="77"/>
              </a:rPr>
              <a:t>8</a:t>
            </a:r>
            <a:r>
              <a:rPr lang="de-DE" dirty="0">
                <a:latin typeface="Bradley Hand" pitchFamily="2" charset="77"/>
              </a:rPr>
              <a:t>ab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1835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9" grpId="0"/>
      <p:bldP spid="81" grpId="0"/>
      <p:bldP spid="83" grpId="0" animBg="1"/>
      <p:bldP spid="84" grpId="0" animBg="1"/>
      <p:bldP spid="87" grpId="0"/>
      <p:bldP spid="89" grpId="0" animBg="1"/>
      <p:bldP spid="90" grpId="0" animBg="1"/>
      <p:bldP spid="91" grpId="0"/>
      <p:bldP spid="92" grpId="0"/>
      <p:bldP spid="93" grpId="0"/>
      <p:bldP spid="94" grpId="0"/>
      <p:bldP spid="95" grpId="0"/>
      <p:bldP spid="96" grpId="0"/>
      <p:bldP spid="97" grpId="0" animBg="1"/>
      <p:bldP spid="98" grpId="0" animBg="1"/>
      <p:bldP spid="99" grpId="0"/>
      <p:bldP spid="100" grpId="0" animBg="1"/>
      <p:bldP spid="101" grpId="0" animBg="1"/>
      <p:bldP spid="102" grpId="0"/>
      <p:bldP spid="103" grpId="0"/>
      <p:bldP spid="10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ktangel 76">
            <a:extLst>
              <a:ext uri="{FF2B5EF4-FFF2-40B4-BE49-F238E27FC236}">
                <a16:creationId xmlns:a16="http://schemas.microsoft.com/office/drawing/2014/main" id="{B6086D01-6944-CA47-A108-3B4641232576}"/>
              </a:ext>
            </a:extLst>
          </p:cNvPr>
          <p:cNvSpPr/>
          <p:nvPr/>
        </p:nvSpPr>
        <p:spPr>
          <a:xfrm>
            <a:off x="859416" y="311510"/>
            <a:ext cx="67090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Förenkla uttrycket 		     </a:t>
            </a:r>
            <a:r>
              <a:rPr lang="sv-SE" sz="2000" b="1" dirty="0">
                <a:solidFill>
                  <a:srgbClr val="9F0002"/>
                </a:solidFill>
              </a:rPr>
              <a:t>4</a:t>
            </a:r>
            <a:r>
              <a:rPr lang="sv-SE" sz="2000" b="1" i="1" dirty="0">
                <a:solidFill>
                  <a:srgbClr val="9F0002"/>
                </a:solidFill>
              </a:rPr>
              <a:t>x</a:t>
            </a:r>
            <a:r>
              <a:rPr lang="sv-SE" sz="2000" b="1" dirty="0">
                <a:solidFill>
                  <a:srgbClr val="9F0002"/>
                </a:solidFill>
              </a:rPr>
              <a:t>(</a:t>
            </a:r>
            <a:r>
              <a:rPr lang="sv-SE" sz="2000" b="1" i="1" dirty="0">
                <a:solidFill>
                  <a:srgbClr val="9F0002"/>
                </a:solidFill>
              </a:rPr>
              <a:t>x</a:t>
            </a:r>
            <a:r>
              <a:rPr lang="sv-SE" sz="2000" b="1" dirty="0">
                <a:solidFill>
                  <a:srgbClr val="9F0002"/>
                </a:solidFill>
              </a:rPr>
              <a:t> – 2) – 3</a:t>
            </a:r>
            <a:r>
              <a:rPr lang="sv-SE" sz="2000" b="1" i="1" dirty="0">
                <a:solidFill>
                  <a:srgbClr val="9F0002"/>
                </a:solidFill>
              </a:rPr>
              <a:t>x</a:t>
            </a:r>
            <a:r>
              <a:rPr lang="sv-SE" sz="2000" b="1" dirty="0">
                <a:solidFill>
                  <a:srgbClr val="9F0002"/>
                </a:solidFill>
              </a:rPr>
              <a:t>(</a:t>
            </a:r>
            <a:r>
              <a:rPr lang="sv-SE" sz="2000" b="1" i="1" dirty="0">
                <a:solidFill>
                  <a:srgbClr val="9F0002"/>
                </a:solidFill>
              </a:rPr>
              <a:t>x</a:t>
            </a:r>
            <a:r>
              <a:rPr lang="sv-SE" sz="2000" b="1" dirty="0">
                <a:solidFill>
                  <a:srgbClr val="9F0002"/>
                </a:solidFill>
              </a:rPr>
              <a:t> – 1)</a:t>
            </a:r>
            <a:endParaRPr lang="sv-SE" b="1" dirty="0">
              <a:solidFill>
                <a:srgbClr val="9F0002"/>
              </a:solidFill>
            </a:endParaRPr>
          </a:p>
        </p:txBody>
      </p:sp>
      <p:sp>
        <p:nvSpPr>
          <p:cNvPr id="79" name="Rektangel 78">
            <a:extLst>
              <a:ext uri="{FF2B5EF4-FFF2-40B4-BE49-F238E27FC236}">
                <a16:creationId xmlns:a16="http://schemas.microsoft.com/office/drawing/2014/main" id="{534B20E1-90A4-C14C-98A7-F94200B26819}"/>
              </a:ext>
            </a:extLst>
          </p:cNvPr>
          <p:cNvSpPr/>
          <p:nvPr/>
        </p:nvSpPr>
        <p:spPr>
          <a:xfrm>
            <a:off x="3272172" y="835150"/>
            <a:ext cx="26855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 4x(x </a:t>
            </a:r>
            <a:r>
              <a:rPr lang="sv-SE" dirty="0"/>
              <a:t>–</a:t>
            </a:r>
            <a:r>
              <a:rPr lang="sv-SE" dirty="0">
                <a:latin typeface="Bradley Hand" pitchFamily="2" charset="77"/>
              </a:rPr>
              <a:t> 2) </a:t>
            </a:r>
            <a:r>
              <a:rPr lang="sv-SE" dirty="0"/>
              <a:t>–</a:t>
            </a:r>
            <a:r>
              <a:rPr lang="sv-SE" dirty="0">
                <a:latin typeface="Bradley Hand" pitchFamily="2" charset="77"/>
              </a:rPr>
              <a:t> 3x(x </a:t>
            </a:r>
            <a:r>
              <a:rPr lang="sv-SE" dirty="0"/>
              <a:t>– </a:t>
            </a:r>
            <a:r>
              <a:rPr lang="sv-SE" dirty="0">
                <a:latin typeface="Bradley Hand" pitchFamily="2" charset="77"/>
              </a:rPr>
              <a:t>1) = </a:t>
            </a:r>
          </a:p>
        </p:txBody>
      </p:sp>
      <p:sp>
        <p:nvSpPr>
          <p:cNvPr id="83" name="Uppåtböjd 82">
            <a:extLst>
              <a:ext uri="{FF2B5EF4-FFF2-40B4-BE49-F238E27FC236}">
                <a16:creationId xmlns:a16="http://schemas.microsoft.com/office/drawing/2014/main" id="{B7D32C1F-8F0B-0141-A20A-B45362F40826}"/>
              </a:ext>
            </a:extLst>
          </p:cNvPr>
          <p:cNvSpPr/>
          <p:nvPr/>
        </p:nvSpPr>
        <p:spPr>
          <a:xfrm>
            <a:off x="3535155" y="1100851"/>
            <a:ext cx="340805" cy="79040"/>
          </a:xfrm>
          <a:prstGeom prst="curvedUpArrow">
            <a:avLst>
              <a:gd name="adj1" fmla="val 15665"/>
              <a:gd name="adj2" fmla="val 50000"/>
              <a:gd name="adj3" fmla="val 28080"/>
            </a:avLst>
          </a:prstGeom>
          <a:solidFill>
            <a:srgbClr val="9F0002"/>
          </a:solidFill>
          <a:ln w="6350">
            <a:solidFill>
              <a:srgbClr val="9F00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84" name="Uppåtböjd 83">
            <a:extLst>
              <a:ext uri="{FF2B5EF4-FFF2-40B4-BE49-F238E27FC236}">
                <a16:creationId xmlns:a16="http://schemas.microsoft.com/office/drawing/2014/main" id="{A18414E4-7E6A-514B-BD9B-8A807A95EFD8}"/>
              </a:ext>
            </a:extLst>
          </p:cNvPr>
          <p:cNvSpPr/>
          <p:nvPr/>
        </p:nvSpPr>
        <p:spPr>
          <a:xfrm>
            <a:off x="3535155" y="1098902"/>
            <a:ext cx="588435" cy="127609"/>
          </a:xfrm>
          <a:prstGeom prst="curvedUpArrow">
            <a:avLst>
              <a:gd name="adj1" fmla="val 15665"/>
              <a:gd name="adj2" fmla="val 24986"/>
              <a:gd name="adj3" fmla="val 28080"/>
            </a:avLst>
          </a:prstGeom>
          <a:solidFill>
            <a:srgbClr val="9F0002"/>
          </a:solidFill>
          <a:ln w="6350">
            <a:solidFill>
              <a:srgbClr val="9F00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58" name="Uppåtböjd 57">
            <a:extLst>
              <a:ext uri="{FF2B5EF4-FFF2-40B4-BE49-F238E27FC236}">
                <a16:creationId xmlns:a16="http://schemas.microsoft.com/office/drawing/2014/main" id="{1FAB5D4B-8F10-364A-992C-C718D3F0A1C8}"/>
              </a:ext>
            </a:extLst>
          </p:cNvPr>
          <p:cNvSpPr/>
          <p:nvPr/>
        </p:nvSpPr>
        <p:spPr>
          <a:xfrm>
            <a:off x="4665915" y="1104707"/>
            <a:ext cx="314782" cy="103110"/>
          </a:xfrm>
          <a:prstGeom prst="curvedUpArrow">
            <a:avLst>
              <a:gd name="adj1" fmla="val 15665"/>
              <a:gd name="adj2" fmla="val 50000"/>
              <a:gd name="adj3" fmla="val 28080"/>
            </a:avLst>
          </a:prstGeom>
          <a:solidFill>
            <a:srgbClr val="9F0002"/>
          </a:solidFill>
          <a:ln w="6350">
            <a:solidFill>
              <a:srgbClr val="9F00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66" name="Uppåtböjd 65">
            <a:extLst>
              <a:ext uri="{FF2B5EF4-FFF2-40B4-BE49-F238E27FC236}">
                <a16:creationId xmlns:a16="http://schemas.microsoft.com/office/drawing/2014/main" id="{31879D91-E30E-0141-BC8E-8FE60F5A61A1}"/>
              </a:ext>
            </a:extLst>
          </p:cNvPr>
          <p:cNvSpPr/>
          <p:nvPr/>
        </p:nvSpPr>
        <p:spPr>
          <a:xfrm>
            <a:off x="4665915" y="1091394"/>
            <a:ext cx="639592" cy="155849"/>
          </a:xfrm>
          <a:prstGeom prst="curvedUpArrow">
            <a:avLst>
              <a:gd name="adj1" fmla="val 15665"/>
              <a:gd name="adj2" fmla="val 24986"/>
              <a:gd name="adj3" fmla="val 6284"/>
            </a:avLst>
          </a:prstGeom>
          <a:solidFill>
            <a:srgbClr val="9F0002"/>
          </a:solidFill>
          <a:ln w="6350">
            <a:solidFill>
              <a:srgbClr val="9F00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75" name="Rektangel 74">
            <a:extLst>
              <a:ext uri="{FF2B5EF4-FFF2-40B4-BE49-F238E27FC236}">
                <a16:creationId xmlns:a16="http://schemas.microsoft.com/office/drawing/2014/main" id="{15F97508-85AA-0547-81BA-4CDB031F232A}"/>
              </a:ext>
            </a:extLst>
          </p:cNvPr>
          <p:cNvSpPr/>
          <p:nvPr/>
        </p:nvSpPr>
        <p:spPr>
          <a:xfrm>
            <a:off x="3132551" y="1445854"/>
            <a:ext cx="29257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 = </a:t>
            </a:r>
            <a:r>
              <a:rPr lang="sv-SE" dirty="0">
                <a:latin typeface="Bradley Hand" pitchFamily="2" charset="77"/>
              </a:rPr>
              <a:t>(4x</a:t>
            </a:r>
            <a:r>
              <a:rPr lang="sv-SE" baseline="30000" dirty="0">
                <a:latin typeface="Bradley Hand" pitchFamily="2" charset="77"/>
              </a:rPr>
              <a:t>2</a:t>
            </a:r>
            <a:r>
              <a:rPr lang="sv-SE" dirty="0">
                <a:latin typeface="Bradley Hand" pitchFamily="2" charset="77"/>
              </a:rPr>
              <a:t> </a:t>
            </a:r>
            <a:r>
              <a:rPr lang="sv-SE" dirty="0"/>
              <a:t>–</a:t>
            </a:r>
            <a:r>
              <a:rPr lang="sv-SE" dirty="0">
                <a:latin typeface="Bradley Hand" pitchFamily="2" charset="77"/>
              </a:rPr>
              <a:t> 8x) </a:t>
            </a:r>
            <a:r>
              <a:rPr lang="sv-SE" dirty="0"/>
              <a:t>–</a:t>
            </a:r>
            <a:r>
              <a:rPr lang="sv-SE" dirty="0">
                <a:latin typeface="Bradley Hand" pitchFamily="2" charset="77"/>
              </a:rPr>
              <a:t> (3x</a:t>
            </a:r>
            <a:r>
              <a:rPr lang="sv-SE" baseline="30000" dirty="0">
                <a:latin typeface="Bradley Hand" pitchFamily="2" charset="77"/>
              </a:rPr>
              <a:t>2</a:t>
            </a:r>
            <a:r>
              <a:rPr lang="sv-SE" dirty="0">
                <a:latin typeface="Bradley Hand" pitchFamily="2" charset="77"/>
              </a:rPr>
              <a:t> </a:t>
            </a:r>
            <a:r>
              <a:rPr lang="sv-SE" dirty="0"/>
              <a:t>– </a:t>
            </a:r>
            <a:r>
              <a:rPr lang="sv-SE" dirty="0">
                <a:latin typeface="Bradley Hand" pitchFamily="2" charset="77"/>
              </a:rPr>
              <a:t>3x) </a:t>
            </a:r>
            <a:r>
              <a:rPr lang="sv-SE" dirty="0"/>
              <a:t>=</a:t>
            </a:r>
            <a:r>
              <a:rPr lang="sv-SE" dirty="0">
                <a:latin typeface="Bradley Hand" pitchFamily="2" charset="77"/>
              </a:rPr>
              <a:t> </a:t>
            </a:r>
            <a:endParaRPr lang="sv-SE" dirty="0"/>
          </a:p>
        </p:txBody>
      </p:sp>
      <p:sp>
        <p:nvSpPr>
          <p:cNvPr id="76" name="Rektangel 75">
            <a:extLst>
              <a:ext uri="{FF2B5EF4-FFF2-40B4-BE49-F238E27FC236}">
                <a16:creationId xmlns:a16="http://schemas.microsoft.com/office/drawing/2014/main" id="{57A6562C-6C8F-9B47-ADF7-8F11733539DD}"/>
              </a:ext>
            </a:extLst>
          </p:cNvPr>
          <p:cNvSpPr/>
          <p:nvPr/>
        </p:nvSpPr>
        <p:spPr>
          <a:xfrm>
            <a:off x="3152061" y="1912486"/>
            <a:ext cx="29257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 = </a:t>
            </a:r>
            <a:r>
              <a:rPr lang="sv-SE" dirty="0">
                <a:latin typeface="Bradley Hand" pitchFamily="2" charset="77"/>
              </a:rPr>
              <a:t>4x</a:t>
            </a:r>
            <a:r>
              <a:rPr lang="sv-SE" baseline="30000" dirty="0">
                <a:latin typeface="Bradley Hand" pitchFamily="2" charset="77"/>
              </a:rPr>
              <a:t>2</a:t>
            </a:r>
            <a:r>
              <a:rPr lang="sv-SE" dirty="0">
                <a:latin typeface="Bradley Hand" pitchFamily="2" charset="77"/>
              </a:rPr>
              <a:t> </a:t>
            </a:r>
            <a:r>
              <a:rPr lang="sv-SE" dirty="0"/>
              <a:t>–</a:t>
            </a:r>
            <a:r>
              <a:rPr lang="sv-SE" dirty="0">
                <a:latin typeface="Bradley Hand" pitchFamily="2" charset="77"/>
              </a:rPr>
              <a:t> 8x </a:t>
            </a:r>
            <a:r>
              <a:rPr lang="sv-SE" dirty="0"/>
              <a:t>– </a:t>
            </a:r>
            <a:r>
              <a:rPr lang="sv-SE" dirty="0">
                <a:latin typeface="Bradley Hand" pitchFamily="2" charset="77"/>
              </a:rPr>
              <a:t>3x</a:t>
            </a:r>
            <a:r>
              <a:rPr lang="sv-SE" baseline="30000" dirty="0">
                <a:latin typeface="Bradley Hand" pitchFamily="2" charset="77"/>
              </a:rPr>
              <a:t>2</a:t>
            </a:r>
            <a:r>
              <a:rPr lang="sv-SE" dirty="0">
                <a:latin typeface="Bradley Hand" pitchFamily="2" charset="77"/>
              </a:rPr>
              <a:t> </a:t>
            </a:r>
            <a:r>
              <a:rPr lang="sv-SE" dirty="0"/>
              <a:t>+ </a:t>
            </a:r>
            <a:r>
              <a:rPr lang="sv-SE" dirty="0">
                <a:latin typeface="Bradley Hand" pitchFamily="2" charset="77"/>
              </a:rPr>
              <a:t>3x</a:t>
            </a:r>
            <a:r>
              <a:rPr lang="sv-SE" dirty="0"/>
              <a:t>=</a:t>
            </a:r>
            <a:r>
              <a:rPr lang="sv-SE" dirty="0">
                <a:latin typeface="Bradley Hand" pitchFamily="2" charset="77"/>
              </a:rPr>
              <a:t> </a:t>
            </a:r>
            <a:endParaRPr lang="sv-SE" dirty="0"/>
          </a:p>
        </p:txBody>
      </p:sp>
      <p:grpSp>
        <p:nvGrpSpPr>
          <p:cNvPr id="94" name="Grupp 93">
            <a:extLst>
              <a:ext uri="{FF2B5EF4-FFF2-40B4-BE49-F238E27FC236}">
                <a16:creationId xmlns:a16="http://schemas.microsoft.com/office/drawing/2014/main" id="{3F757FD2-AC86-FE43-92A6-5A3746DB8037}"/>
              </a:ext>
            </a:extLst>
          </p:cNvPr>
          <p:cNvGrpSpPr/>
          <p:nvPr/>
        </p:nvGrpSpPr>
        <p:grpSpPr>
          <a:xfrm>
            <a:off x="3419840" y="2213217"/>
            <a:ext cx="1917788" cy="0"/>
            <a:chOff x="4874800" y="3528292"/>
            <a:chExt cx="1917788" cy="0"/>
          </a:xfrm>
        </p:grpSpPr>
        <p:cxnSp>
          <p:nvCxnSpPr>
            <p:cNvPr id="95" name="Rak 94">
              <a:extLst>
                <a:ext uri="{FF2B5EF4-FFF2-40B4-BE49-F238E27FC236}">
                  <a16:creationId xmlns:a16="http://schemas.microsoft.com/office/drawing/2014/main" id="{E1C414F4-6483-6342-B66D-6DF32B961939}"/>
                </a:ext>
              </a:extLst>
            </p:cNvPr>
            <p:cNvCxnSpPr>
              <a:cxnSpLocks/>
            </p:cNvCxnSpPr>
            <p:nvPr/>
          </p:nvCxnSpPr>
          <p:spPr>
            <a:xfrm>
              <a:off x="4874800" y="3528292"/>
              <a:ext cx="384175" cy="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6" name="Rak 95">
              <a:extLst>
                <a:ext uri="{FF2B5EF4-FFF2-40B4-BE49-F238E27FC236}">
                  <a16:creationId xmlns:a16="http://schemas.microsoft.com/office/drawing/2014/main" id="{113E4577-3560-E64A-AF96-DDF5B247FC48}"/>
                </a:ext>
              </a:extLst>
            </p:cNvPr>
            <p:cNvCxnSpPr>
              <a:cxnSpLocks/>
            </p:cNvCxnSpPr>
            <p:nvPr/>
          </p:nvCxnSpPr>
          <p:spPr>
            <a:xfrm>
              <a:off x="5812783" y="3528292"/>
              <a:ext cx="474527" cy="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8" name="Rak 97">
              <a:extLst>
                <a:ext uri="{FF2B5EF4-FFF2-40B4-BE49-F238E27FC236}">
                  <a16:creationId xmlns:a16="http://schemas.microsoft.com/office/drawing/2014/main" id="{C4FBF8C2-482E-9C48-8E85-815FB35E430F}"/>
                </a:ext>
              </a:extLst>
            </p:cNvPr>
            <p:cNvCxnSpPr>
              <a:cxnSpLocks/>
            </p:cNvCxnSpPr>
            <p:nvPr/>
          </p:nvCxnSpPr>
          <p:spPr>
            <a:xfrm>
              <a:off x="5330920" y="3528292"/>
              <a:ext cx="388945" cy="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9" name="Rak 98">
              <a:extLst>
                <a:ext uri="{FF2B5EF4-FFF2-40B4-BE49-F238E27FC236}">
                  <a16:creationId xmlns:a16="http://schemas.microsoft.com/office/drawing/2014/main" id="{CC809668-C10C-2743-9318-078FCFF68631}"/>
                </a:ext>
              </a:extLst>
            </p:cNvPr>
            <p:cNvCxnSpPr>
              <a:cxnSpLocks/>
            </p:cNvCxnSpPr>
            <p:nvPr/>
          </p:nvCxnSpPr>
          <p:spPr>
            <a:xfrm>
              <a:off x="6381257" y="3528292"/>
              <a:ext cx="411331" cy="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00" name="Rektangel 99">
            <a:extLst>
              <a:ext uri="{FF2B5EF4-FFF2-40B4-BE49-F238E27FC236}">
                <a16:creationId xmlns:a16="http://schemas.microsoft.com/office/drawing/2014/main" id="{6F63459F-9043-184B-9904-E256D8378001}"/>
              </a:ext>
            </a:extLst>
          </p:cNvPr>
          <p:cNvSpPr/>
          <p:nvPr/>
        </p:nvSpPr>
        <p:spPr>
          <a:xfrm>
            <a:off x="3152061" y="2395230"/>
            <a:ext cx="13158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 = </a:t>
            </a:r>
            <a:r>
              <a:rPr lang="sv-SE" dirty="0">
                <a:latin typeface="Bradley Hand" pitchFamily="2" charset="77"/>
              </a:rPr>
              <a:t> x</a:t>
            </a:r>
            <a:r>
              <a:rPr lang="sv-SE" baseline="30000" dirty="0">
                <a:latin typeface="Bradley Hand" pitchFamily="2" charset="77"/>
              </a:rPr>
              <a:t>2</a:t>
            </a:r>
            <a:r>
              <a:rPr lang="sv-SE" dirty="0">
                <a:latin typeface="Bradley Hand" pitchFamily="2" charset="77"/>
              </a:rPr>
              <a:t> </a:t>
            </a:r>
            <a:r>
              <a:rPr lang="sv-SE" dirty="0"/>
              <a:t>–</a:t>
            </a:r>
            <a:r>
              <a:rPr lang="sv-SE" dirty="0">
                <a:latin typeface="Bradley Hand" pitchFamily="2" charset="77"/>
              </a:rPr>
              <a:t> 5x </a:t>
            </a:r>
            <a:endParaRPr lang="sv-SE" dirty="0"/>
          </a:p>
        </p:txBody>
      </p:sp>
      <p:sp>
        <p:nvSpPr>
          <p:cNvPr id="101" name="Rektangel 100">
            <a:extLst>
              <a:ext uri="{FF2B5EF4-FFF2-40B4-BE49-F238E27FC236}">
                <a16:creationId xmlns:a16="http://schemas.microsoft.com/office/drawing/2014/main" id="{17424098-204D-1C48-912C-EFB1A9005459}"/>
              </a:ext>
            </a:extLst>
          </p:cNvPr>
          <p:cNvSpPr/>
          <p:nvPr/>
        </p:nvSpPr>
        <p:spPr>
          <a:xfrm>
            <a:off x="1095089" y="3565202"/>
            <a:ext cx="67090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Förenkla uttrycket 		 </a:t>
            </a:r>
            <a:r>
              <a:rPr lang="sv-SE" sz="2000" b="1" dirty="0">
                <a:solidFill>
                  <a:srgbClr val="9F0002"/>
                </a:solidFill>
              </a:rPr>
              <a:t>2</a:t>
            </a:r>
            <a:r>
              <a:rPr lang="sv-SE" sz="2000" b="1" i="1" dirty="0">
                <a:solidFill>
                  <a:srgbClr val="9F0002"/>
                </a:solidFill>
              </a:rPr>
              <a:t>b</a:t>
            </a:r>
            <a:r>
              <a:rPr lang="sv-SE" sz="2000" b="1" dirty="0">
                <a:solidFill>
                  <a:srgbClr val="9F0002"/>
                </a:solidFill>
              </a:rPr>
              <a:t>(2</a:t>
            </a:r>
            <a:r>
              <a:rPr lang="sv-SE" sz="2000" b="1" i="1" dirty="0">
                <a:solidFill>
                  <a:srgbClr val="9F0002"/>
                </a:solidFill>
              </a:rPr>
              <a:t>a</a:t>
            </a:r>
            <a:r>
              <a:rPr lang="sv-SE" sz="2000" b="1" dirty="0">
                <a:solidFill>
                  <a:srgbClr val="9F0002"/>
                </a:solidFill>
              </a:rPr>
              <a:t> + </a:t>
            </a:r>
            <a:r>
              <a:rPr lang="sv-SE" sz="2000" b="1" i="1" dirty="0">
                <a:solidFill>
                  <a:srgbClr val="9F0002"/>
                </a:solidFill>
              </a:rPr>
              <a:t>b</a:t>
            </a:r>
            <a:r>
              <a:rPr lang="sv-SE" sz="2000" b="1" dirty="0">
                <a:solidFill>
                  <a:srgbClr val="9F0002"/>
                </a:solidFill>
              </a:rPr>
              <a:t>) – </a:t>
            </a:r>
            <a:r>
              <a:rPr lang="sv-SE" sz="2000" b="1" i="1" dirty="0">
                <a:solidFill>
                  <a:srgbClr val="9F0002"/>
                </a:solidFill>
              </a:rPr>
              <a:t>a</a:t>
            </a:r>
            <a:r>
              <a:rPr lang="sv-SE" sz="2000" b="1" dirty="0">
                <a:solidFill>
                  <a:srgbClr val="9F0002"/>
                </a:solidFill>
              </a:rPr>
              <a:t>(4</a:t>
            </a:r>
            <a:r>
              <a:rPr lang="sv-SE" sz="2000" b="1" i="1" dirty="0">
                <a:solidFill>
                  <a:srgbClr val="9F0002"/>
                </a:solidFill>
              </a:rPr>
              <a:t>b</a:t>
            </a:r>
            <a:r>
              <a:rPr lang="sv-SE" sz="2000" b="1" dirty="0">
                <a:solidFill>
                  <a:srgbClr val="9F0002"/>
                </a:solidFill>
              </a:rPr>
              <a:t> + 2</a:t>
            </a:r>
            <a:r>
              <a:rPr lang="sv-SE" sz="2000" b="1" i="1" dirty="0">
                <a:solidFill>
                  <a:srgbClr val="9F0002"/>
                </a:solidFill>
              </a:rPr>
              <a:t>a</a:t>
            </a:r>
            <a:r>
              <a:rPr lang="sv-SE" sz="2000" b="1" dirty="0">
                <a:solidFill>
                  <a:srgbClr val="9F0002"/>
                </a:solidFill>
              </a:rPr>
              <a:t>)</a:t>
            </a:r>
            <a:endParaRPr lang="sv-SE" b="1" dirty="0">
              <a:solidFill>
                <a:srgbClr val="9F0002"/>
              </a:solidFill>
            </a:endParaRPr>
          </a:p>
        </p:txBody>
      </p:sp>
      <p:sp>
        <p:nvSpPr>
          <p:cNvPr id="102" name="Rektangel 101">
            <a:extLst>
              <a:ext uri="{FF2B5EF4-FFF2-40B4-BE49-F238E27FC236}">
                <a16:creationId xmlns:a16="http://schemas.microsoft.com/office/drawing/2014/main" id="{045CB84B-CB37-1B4A-8D40-6E041E5DA7EC}"/>
              </a:ext>
            </a:extLst>
          </p:cNvPr>
          <p:cNvSpPr/>
          <p:nvPr/>
        </p:nvSpPr>
        <p:spPr>
          <a:xfrm>
            <a:off x="3458783" y="4156490"/>
            <a:ext cx="28156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 </a:t>
            </a:r>
            <a:r>
              <a:rPr lang="sv-SE" dirty="0">
                <a:latin typeface="Bradley Hand" pitchFamily="2" charset="77"/>
              </a:rPr>
              <a:t>2b(2a </a:t>
            </a:r>
            <a:r>
              <a:rPr lang="sv-SE" dirty="0"/>
              <a:t>+ </a:t>
            </a:r>
            <a:r>
              <a:rPr lang="sv-SE" dirty="0">
                <a:latin typeface="Bradley Hand" pitchFamily="2" charset="77"/>
              </a:rPr>
              <a:t>b)</a:t>
            </a:r>
            <a:r>
              <a:rPr lang="sv-SE" dirty="0"/>
              <a:t> – </a:t>
            </a:r>
            <a:r>
              <a:rPr lang="sv-SE" dirty="0">
                <a:latin typeface="Bradley Hand" pitchFamily="2" charset="77"/>
              </a:rPr>
              <a:t>a(4b </a:t>
            </a:r>
            <a:r>
              <a:rPr lang="sv-SE" dirty="0"/>
              <a:t>+ </a:t>
            </a:r>
            <a:r>
              <a:rPr lang="sv-SE" dirty="0">
                <a:latin typeface="Bradley Hand" pitchFamily="2" charset="77"/>
              </a:rPr>
              <a:t>2a)</a:t>
            </a:r>
            <a:r>
              <a:rPr lang="sv-SE" dirty="0"/>
              <a:t> =</a:t>
            </a:r>
            <a:r>
              <a:rPr lang="sv-SE" dirty="0">
                <a:latin typeface="Bradley Hand" pitchFamily="2" charset="77"/>
              </a:rPr>
              <a:t> </a:t>
            </a:r>
            <a:endParaRPr lang="sv-SE" dirty="0"/>
          </a:p>
        </p:txBody>
      </p:sp>
      <p:sp>
        <p:nvSpPr>
          <p:cNvPr id="103" name="Uppåtböjd 102">
            <a:extLst>
              <a:ext uri="{FF2B5EF4-FFF2-40B4-BE49-F238E27FC236}">
                <a16:creationId xmlns:a16="http://schemas.microsoft.com/office/drawing/2014/main" id="{0B484494-0E40-294B-923C-34C1E13B445E}"/>
              </a:ext>
            </a:extLst>
          </p:cNvPr>
          <p:cNvSpPr/>
          <p:nvPr/>
        </p:nvSpPr>
        <p:spPr>
          <a:xfrm>
            <a:off x="3767497" y="4420804"/>
            <a:ext cx="356093" cy="106778"/>
          </a:xfrm>
          <a:prstGeom prst="curvedUpArrow">
            <a:avLst>
              <a:gd name="adj1" fmla="val 15665"/>
              <a:gd name="adj2" fmla="val 50000"/>
              <a:gd name="adj3" fmla="val 28080"/>
            </a:avLst>
          </a:prstGeom>
          <a:solidFill>
            <a:srgbClr val="9F0002"/>
          </a:solidFill>
          <a:ln w="6350">
            <a:solidFill>
              <a:srgbClr val="9F00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104" name="Uppåtböjd 103">
            <a:extLst>
              <a:ext uri="{FF2B5EF4-FFF2-40B4-BE49-F238E27FC236}">
                <a16:creationId xmlns:a16="http://schemas.microsoft.com/office/drawing/2014/main" id="{134A1DEA-01BE-C84C-92F4-3D0274176999}"/>
              </a:ext>
            </a:extLst>
          </p:cNvPr>
          <p:cNvSpPr/>
          <p:nvPr/>
        </p:nvSpPr>
        <p:spPr>
          <a:xfrm>
            <a:off x="3737888" y="4422953"/>
            <a:ext cx="723713" cy="156573"/>
          </a:xfrm>
          <a:prstGeom prst="curvedUpArrow">
            <a:avLst>
              <a:gd name="adj1" fmla="val 15665"/>
              <a:gd name="adj2" fmla="val 24986"/>
              <a:gd name="adj3" fmla="val 28080"/>
            </a:avLst>
          </a:prstGeom>
          <a:solidFill>
            <a:srgbClr val="9F0002"/>
          </a:solidFill>
          <a:ln w="6350">
            <a:solidFill>
              <a:srgbClr val="9F00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105" name="Uppåtböjd 104">
            <a:extLst>
              <a:ext uri="{FF2B5EF4-FFF2-40B4-BE49-F238E27FC236}">
                <a16:creationId xmlns:a16="http://schemas.microsoft.com/office/drawing/2014/main" id="{8FEDA64D-292B-014C-86F0-14F5A1FFB884}"/>
              </a:ext>
            </a:extLst>
          </p:cNvPr>
          <p:cNvSpPr/>
          <p:nvPr/>
        </p:nvSpPr>
        <p:spPr>
          <a:xfrm>
            <a:off x="4846113" y="4424366"/>
            <a:ext cx="352237" cy="105967"/>
          </a:xfrm>
          <a:prstGeom prst="curvedUpArrow">
            <a:avLst>
              <a:gd name="adj1" fmla="val 15665"/>
              <a:gd name="adj2" fmla="val 50000"/>
              <a:gd name="adj3" fmla="val 28080"/>
            </a:avLst>
          </a:prstGeom>
          <a:solidFill>
            <a:srgbClr val="9F0002"/>
          </a:solidFill>
          <a:ln w="6350">
            <a:solidFill>
              <a:srgbClr val="9F00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106" name="Rektangel 105">
            <a:extLst>
              <a:ext uri="{FF2B5EF4-FFF2-40B4-BE49-F238E27FC236}">
                <a16:creationId xmlns:a16="http://schemas.microsoft.com/office/drawing/2014/main" id="{3D0BC3CE-A3F5-AE41-A670-31DDA95078BE}"/>
              </a:ext>
            </a:extLst>
          </p:cNvPr>
          <p:cNvSpPr/>
          <p:nvPr/>
        </p:nvSpPr>
        <p:spPr>
          <a:xfrm>
            <a:off x="3319162" y="4767194"/>
            <a:ext cx="37902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 = </a:t>
            </a:r>
            <a:r>
              <a:rPr lang="sv-SE" dirty="0">
                <a:latin typeface="Bradley Hand" pitchFamily="2" charset="77"/>
              </a:rPr>
              <a:t>(4ab </a:t>
            </a:r>
            <a:r>
              <a:rPr lang="sv-SE" dirty="0"/>
              <a:t>+ </a:t>
            </a:r>
            <a:r>
              <a:rPr lang="sv-SE" dirty="0">
                <a:latin typeface="Bradley Hand" pitchFamily="2" charset="77"/>
              </a:rPr>
              <a:t>2b</a:t>
            </a:r>
            <a:r>
              <a:rPr lang="sv-SE" baseline="30000" dirty="0">
                <a:latin typeface="Bradley Hand" pitchFamily="2" charset="77"/>
              </a:rPr>
              <a:t>2</a:t>
            </a:r>
            <a:r>
              <a:rPr lang="sv-SE" dirty="0">
                <a:latin typeface="Bradley Hand" pitchFamily="2" charset="77"/>
              </a:rPr>
              <a:t>)</a:t>
            </a:r>
            <a:r>
              <a:rPr lang="sv-SE" dirty="0"/>
              <a:t> – </a:t>
            </a:r>
            <a:r>
              <a:rPr lang="sv-SE" dirty="0">
                <a:latin typeface="Bradley Hand" pitchFamily="2" charset="77"/>
              </a:rPr>
              <a:t>(4ab </a:t>
            </a:r>
            <a:r>
              <a:rPr lang="sv-SE" dirty="0"/>
              <a:t>+ </a:t>
            </a:r>
            <a:r>
              <a:rPr lang="sv-SE" dirty="0">
                <a:latin typeface="Bradley Hand" pitchFamily="2" charset="77"/>
              </a:rPr>
              <a:t>2a</a:t>
            </a:r>
            <a:r>
              <a:rPr lang="sv-SE" baseline="30000" dirty="0">
                <a:latin typeface="Bradley Hand" pitchFamily="2" charset="77"/>
              </a:rPr>
              <a:t>2</a:t>
            </a:r>
            <a:r>
              <a:rPr lang="sv-SE" dirty="0">
                <a:latin typeface="Bradley Hand" pitchFamily="2" charset="77"/>
              </a:rPr>
              <a:t>)</a:t>
            </a:r>
            <a:r>
              <a:rPr lang="sv-SE" dirty="0"/>
              <a:t> =</a:t>
            </a:r>
            <a:r>
              <a:rPr lang="sv-SE" dirty="0">
                <a:latin typeface="Bradley Hand" pitchFamily="2" charset="77"/>
              </a:rPr>
              <a:t> </a:t>
            </a:r>
            <a:endParaRPr lang="sv-SE" dirty="0"/>
          </a:p>
        </p:txBody>
      </p:sp>
      <p:sp>
        <p:nvSpPr>
          <p:cNvPr id="107" name="Rektangel 106">
            <a:extLst>
              <a:ext uri="{FF2B5EF4-FFF2-40B4-BE49-F238E27FC236}">
                <a16:creationId xmlns:a16="http://schemas.microsoft.com/office/drawing/2014/main" id="{F78D0C45-E52C-214D-9095-1BF473EF7730}"/>
              </a:ext>
            </a:extLst>
          </p:cNvPr>
          <p:cNvSpPr/>
          <p:nvPr/>
        </p:nvSpPr>
        <p:spPr>
          <a:xfrm>
            <a:off x="3338672" y="5233826"/>
            <a:ext cx="36884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 = </a:t>
            </a:r>
            <a:r>
              <a:rPr lang="sv-SE" dirty="0">
                <a:latin typeface="Bradley Hand" pitchFamily="2" charset="77"/>
              </a:rPr>
              <a:t>4ab </a:t>
            </a:r>
            <a:r>
              <a:rPr lang="sv-SE" dirty="0"/>
              <a:t>+ </a:t>
            </a:r>
            <a:r>
              <a:rPr lang="sv-SE" dirty="0">
                <a:latin typeface="Bradley Hand" pitchFamily="2" charset="77"/>
              </a:rPr>
              <a:t>2b</a:t>
            </a:r>
            <a:r>
              <a:rPr lang="sv-SE" baseline="30000" dirty="0">
                <a:latin typeface="Bradley Hand" pitchFamily="2" charset="77"/>
              </a:rPr>
              <a:t>2 </a:t>
            </a:r>
            <a:r>
              <a:rPr lang="sv-SE" dirty="0"/>
              <a:t>– </a:t>
            </a:r>
            <a:r>
              <a:rPr lang="sv-SE" dirty="0">
                <a:latin typeface="Bradley Hand" pitchFamily="2" charset="77"/>
              </a:rPr>
              <a:t>4ab </a:t>
            </a:r>
            <a:r>
              <a:rPr lang="sv-SE" dirty="0"/>
              <a:t>– </a:t>
            </a:r>
            <a:r>
              <a:rPr lang="sv-SE" dirty="0">
                <a:latin typeface="Bradley Hand" pitchFamily="2" charset="77"/>
              </a:rPr>
              <a:t>2a</a:t>
            </a:r>
            <a:r>
              <a:rPr lang="sv-SE" baseline="30000" dirty="0">
                <a:latin typeface="Bradley Hand" pitchFamily="2" charset="77"/>
              </a:rPr>
              <a:t>2 </a:t>
            </a:r>
            <a:r>
              <a:rPr lang="sv-SE" dirty="0"/>
              <a:t>=</a:t>
            </a:r>
            <a:r>
              <a:rPr lang="sv-SE" dirty="0">
                <a:latin typeface="Bradley Hand" pitchFamily="2" charset="77"/>
              </a:rPr>
              <a:t> </a:t>
            </a:r>
            <a:endParaRPr lang="sv-SE" dirty="0"/>
          </a:p>
        </p:txBody>
      </p:sp>
      <p:sp>
        <p:nvSpPr>
          <p:cNvPr id="108" name="Rektangel 107">
            <a:extLst>
              <a:ext uri="{FF2B5EF4-FFF2-40B4-BE49-F238E27FC236}">
                <a16:creationId xmlns:a16="http://schemas.microsoft.com/office/drawing/2014/main" id="{AC31CC2A-CDF1-8643-BF7C-1877ECA1B590}"/>
              </a:ext>
            </a:extLst>
          </p:cNvPr>
          <p:cNvSpPr/>
          <p:nvPr/>
        </p:nvSpPr>
        <p:spPr>
          <a:xfrm>
            <a:off x="3338672" y="5716570"/>
            <a:ext cx="14936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 = </a:t>
            </a:r>
            <a:r>
              <a:rPr lang="sv-SE" dirty="0">
                <a:latin typeface="Bradley Hand" pitchFamily="2" charset="77"/>
              </a:rPr>
              <a:t>2b</a:t>
            </a:r>
            <a:r>
              <a:rPr lang="sv-SE" baseline="30000" dirty="0">
                <a:latin typeface="Bradley Hand" pitchFamily="2" charset="77"/>
              </a:rPr>
              <a:t>2 </a:t>
            </a:r>
            <a:r>
              <a:rPr lang="sv-SE" dirty="0"/>
              <a:t>– </a:t>
            </a:r>
            <a:r>
              <a:rPr lang="sv-SE" dirty="0">
                <a:latin typeface="Bradley Hand" pitchFamily="2" charset="77"/>
              </a:rPr>
              <a:t>2a</a:t>
            </a:r>
            <a:r>
              <a:rPr lang="sv-SE" baseline="30000" dirty="0">
                <a:latin typeface="Bradley Hand" pitchFamily="2" charset="77"/>
              </a:rPr>
              <a:t>2 </a:t>
            </a:r>
            <a:endParaRPr lang="sv-SE" dirty="0"/>
          </a:p>
        </p:txBody>
      </p:sp>
      <p:sp>
        <p:nvSpPr>
          <p:cNvPr id="109" name="Uppåtböjd 108">
            <a:extLst>
              <a:ext uri="{FF2B5EF4-FFF2-40B4-BE49-F238E27FC236}">
                <a16:creationId xmlns:a16="http://schemas.microsoft.com/office/drawing/2014/main" id="{BCB5E23A-0445-AC4C-8466-61DC1C89019A}"/>
              </a:ext>
            </a:extLst>
          </p:cNvPr>
          <p:cNvSpPr/>
          <p:nvPr/>
        </p:nvSpPr>
        <p:spPr>
          <a:xfrm>
            <a:off x="4846113" y="4420805"/>
            <a:ext cx="745650" cy="158721"/>
          </a:xfrm>
          <a:prstGeom prst="curvedUpArrow">
            <a:avLst>
              <a:gd name="adj1" fmla="val 15665"/>
              <a:gd name="adj2" fmla="val 24986"/>
              <a:gd name="adj3" fmla="val 28080"/>
            </a:avLst>
          </a:prstGeom>
          <a:solidFill>
            <a:srgbClr val="9F0002"/>
          </a:solidFill>
          <a:ln w="6350">
            <a:solidFill>
              <a:srgbClr val="9F00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grpSp>
        <p:nvGrpSpPr>
          <p:cNvPr id="110" name="Grupp 109">
            <a:extLst>
              <a:ext uri="{FF2B5EF4-FFF2-40B4-BE49-F238E27FC236}">
                <a16:creationId xmlns:a16="http://schemas.microsoft.com/office/drawing/2014/main" id="{BB282561-8A41-344B-9D8B-65FC3C3FD305}"/>
              </a:ext>
            </a:extLst>
          </p:cNvPr>
          <p:cNvGrpSpPr/>
          <p:nvPr/>
        </p:nvGrpSpPr>
        <p:grpSpPr>
          <a:xfrm>
            <a:off x="3622646" y="5529986"/>
            <a:ext cx="2057430" cy="9216"/>
            <a:chOff x="4817463" y="3518620"/>
            <a:chExt cx="1630043" cy="9216"/>
          </a:xfrm>
        </p:grpSpPr>
        <p:cxnSp>
          <p:nvCxnSpPr>
            <p:cNvPr id="111" name="Rak 110">
              <a:extLst>
                <a:ext uri="{FF2B5EF4-FFF2-40B4-BE49-F238E27FC236}">
                  <a16:creationId xmlns:a16="http://schemas.microsoft.com/office/drawing/2014/main" id="{8A78A055-344B-2846-9458-B3516C767AC9}"/>
                </a:ext>
              </a:extLst>
            </p:cNvPr>
            <p:cNvCxnSpPr>
              <a:cxnSpLocks/>
            </p:cNvCxnSpPr>
            <p:nvPr/>
          </p:nvCxnSpPr>
          <p:spPr>
            <a:xfrm>
              <a:off x="5214347" y="3527836"/>
              <a:ext cx="318815" cy="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2" name="Rak 111">
              <a:extLst>
                <a:ext uri="{FF2B5EF4-FFF2-40B4-BE49-F238E27FC236}">
                  <a16:creationId xmlns:a16="http://schemas.microsoft.com/office/drawing/2014/main" id="{0FBCA94C-35E1-E443-AE74-A32C79CAA5B1}"/>
                </a:ext>
              </a:extLst>
            </p:cNvPr>
            <p:cNvCxnSpPr>
              <a:cxnSpLocks/>
            </p:cNvCxnSpPr>
            <p:nvPr/>
          </p:nvCxnSpPr>
          <p:spPr>
            <a:xfrm>
              <a:off x="6136115" y="3518620"/>
              <a:ext cx="311391" cy="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3" name="Rak 112">
              <a:extLst>
                <a:ext uri="{FF2B5EF4-FFF2-40B4-BE49-F238E27FC236}">
                  <a16:creationId xmlns:a16="http://schemas.microsoft.com/office/drawing/2014/main" id="{CBAA97A6-EC6E-8C46-A5BC-5DF72BD0449C}"/>
                </a:ext>
              </a:extLst>
            </p:cNvPr>
            <p:cNvCxnSpPr>
              <a:cxnSpLocks/>
            </p:cNvCxnSpPr>
            <p:nvPr/>
          </p:nvCxnSpPr>
          <p:spPr>
            <a:xfrm>
              <a:off x="4817463" y="3522560"/>
              <a:ext cx="320715" cy="3583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4" name="Rak 113">
              <a:extLst>
                <a:ext uri="{FF2B5EF4-FFF2-40B4-BE49-F238E27FC236}">
                  <a16:creationId xmlns:a16="http://schemas.microsoft.com/office/drawing/2014/main" id="{BE4D4F6C-93BD-354E-82BD-C022C94D812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633908" y="3521486"/>
              <a:ext cx="393604" cy="1074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41213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9" grpId="0"/>
      <p:bldP spid="83" grpId="0" animBg="1"/>
      <p:bldP spid="84" grpId="0" animBg="1"/>
      <p:bldP spid="58" grpId="0" animBg="1"/>
      <p:bldP spid="66" grpId="0" animBg="1"/>
      <p:bldP spid="75" grpId="0"/>
      <p:bldP spid="76" grpId="0"/>
      <p:bldP spid="100" grpId="0"/>
      <p:bldP spid="101" grpId="0"/>
      <p:bldP spid="102" grpId="0"/>
      <p:bldP spid="103" grpId="0" animBg="1"/>
      <p:bldP spid="104" grpId="0" animBg="1"/>
      <p:bldP spid="105" grpId="0" animBg="1"/>
      <p:bldP spid="106" grpId="0"/>
      <p:bldP spid="107" grpId="0"/>
      <p:bldP spid="108" grpId="0"/>
      <p:bldP spid="109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10317</TotalTime>
  <Words>305</Words>
  <Application>Microsoft Macintosh PowerPoint</Application>
  <PresentationFormat>Bildspel på skärmen (4:3)</PresentationFormat>
  <Paragraphs>47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Bradley Hand</vt:lpstr>
      <vt:lpstr>Calibri</vt:lpstr>
      <vt:lpstr>Office-tema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Microsoft Office User</cp:lastModifiedBy>
  <cp:revision>51</cp:revision>
  <dcterms:created xsi:type="dcterms:W3CDTF">2017-04-14T14:34:08Z</dcterms:created>
  <dcterms:modified xsi:type="dcterms:W3CDTF">2018-08-11T13:06:26Z</dcterms:modified>
</cp:coreProperties>
</file>