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3" r:id="rId3"/>
    <p:sldId id="271" r:id="rId4"/>
    <p:sldId id="284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9512" autoAdjust="0"/>
  </p:normalViewPr>
  <p:slideViewPr>
    <p:cSldViewPr snapToGrid="0" snapToObjects="1">
      <p:cViewPr>
        <p:scale>
          <a:sx n="398" d="100"/>
          <a:sy n="398" d="100"/>
        </p:scale>
        <p:origin x="-2032" y="-6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microsoft.com/office/2007/relationships/hdphoto" Target="../media/hdphoto2.wdp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1258" y="191960"/>
            <a:ext cx="880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3.5				            Prisma och pyramid 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134340" y="800832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Prisma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2123491" y="1279912"/>
            <a:ext cx="535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</a:t>
            </a:r>
            <a:r>
              <a:rPr lang="sv-SE" i="1" dirty="0"/>
              <a:t>prisma </a:t>
            </a:r>
            <a:r>
              <a:rPr lang="sv-SE" dirty="0"/>
              <a:t>har en </a:t>
            </a:r>
            <a:r>
              <a:rPr lang="sv-SE" dirty="0">
                <a:solidFill>
                  <a:srgbClr val="980002"/>
                </a:solidFill>
              </a:rPr>
              <a:t>polygon (månghörning)</a:t>
            </a:r>
            <a:r>
              <a:rPr lang="sv-SE" dirty="0"/>
              <a:t> som </a:t>
            </a:r>
            <a:r>
              <a:rPr lang="sv-SE" dirty="0">
                <a:solidFill>
                  <a:srgbClr val="980002"/>
                </a:solidFill>
              </a:rPr>
              <a:t>basyta</a:t>
            </a:r>
            <a:r>
              <a:rPr lang="sv-SE" dirty="0"/>
              <a:t>. 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1785104" y="1622902"/>
            <a:ext cx="63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det är ett så kallat </a:t>
            </a:r>
            <a:r>
              <a:rPr lang="sv-SE" i="1" dirty="0">
                <a:solidFill>
                  <a:srgbClr val="980002"/>
                </a:solidFill>
              </a:rPr>
              <a:t>rakt prisma </a:t>
            </a:r>
            <a:r>
              <a:rPr lang="sv-SE" dirty="0"/>
              <a:t>så är </a:t>
            </a:r>
            <a:r>
              <a:rPr lang="sv-SE" dirty="0">
                <a:solidFill>
                  <a:srgbClr val="980002"/>
                </a:solidFill>
              </a:rPr>
              <a:t>sidoytorna rektanglar</a:t>
            </a:r>
            <a:r>
              <a:rPr lang="sv-SE" dirty="0"/>
              <a:t>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3DBCA2B-BEE3-A148-B946-8B0BBF65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25" y="2057384"/>
            <a:ext cx="4353712" cy="480061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4C4E309-9D6E-A845-9E60-33ADABD9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16" y="3957130"/>
            <a:ext cx="1637354" cy="8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62F320DC-6122-0D48-A0F6-86C25186942A}"/>
              </a:ext>
            </a:extLst>
          </p:cNvPr>
          <p:cNvSpPr txBox="1"/>
          <p:nvPr/>
        </p:nvSpPr>
        <p:spPr>
          <a:xfrm>
            <a:off x="6422441" y="4637658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10 cm</a:t>
            </a:r>
            <a:r>
              <a:rPr lang="sv-SE" baseline="30000" dirty="0"/>
              <a:t>3</a:t>
            </a:r>
            <a:endParaRPr lang="sv-SE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C356D33-3EBD-5C42-858A-7356E8F88B59}"/>
              </a:ext>
            </a:extLst>
          </p:cNvPr>
          <p:cNvSpPr txBox="1"/>
          <p:nvPr/>
        </p:nvSpPr>
        <p:spPr>
          <a:xfrm>
            <a:off x="2033725" y="5456927"/>
            <a:ext cx="1650634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Formeln för pyramidens volym är alltså: 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105157" y="265811"/>
            <a:ext cx="121587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Pyramid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2152674" y="759690"/>
            <a:ext cx="535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pyramid </a:t>
            </a:r>
            <a:r>
              <a:rPr lang="sv-SE" dirty="0"/>
              <a:t>har en </a:t>
            </a:r>
            <a:r>
              <a:rPr lang="sv-SE" dirty="0">
                <a:solidFill>
                  <a:srgbClr val="980002"/>
                </a:solidFill>
              </a:rPr>
              <a:t>polygon (månghörning)</a:t>
            </a:r>
            <a:r>
              <a:rPr lang="sv-SE" dirty="0"/>
              <a:t> som </a:t>
            </a:r>
            <a:r>
              <a:rPr lang="sv-SE" dirty="0">
                <a:solidFill>
                  <a:srgbClr val="980002"/>
                </a:solidFill>
              </a:rPr>
              <a:t>basyta</a:t>
            </a:r>
            <a:r>
              <a:rPr lang="sv-SE" dirty="0"/>
              <a:t>. 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2859042" y="1129022"/>
            <a:ext cx="331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Pyramidens </a:t>
            </a:r>
            <a:r>
              <a:rPr lang="sv-SE" dirty="0">
                <a:solidFill>
                  <a:srgbClr val="980002"/>
                </a:solidFill>
              </a:rPr>
              <a:t>sidoytor </a:t>
            </a:r>
            <a:r>
              <a:rPr lang="sv-SE" dirty="0"/>
              <a:t>är</a:t>
            </a:r>
            <a:r>
              <a:rPr lang="sv-SE" dirty="0">
                <a:solidFill>
                  <a:srgbClr val="980002"/>
                </a:solidFill>
              </a:rPr>
              <a:t> trianglar</a:t>
            </a:r>
            <a:r>
              <a:rPr lang="sv-SE" dirty="0"/>
              <a:t>.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DDD321-831D-B244-AA3E-6FEF7B2B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70" y="1765728"/>
            <a:ext cx="2461446" cy="1781467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7D326F69-EA9F-314A-A980-E4BF231A70D2}"/>
              </a:ext>
            </a:extLst>
          </p:cNvPr>
          <p:cNvSpPr txBox="1"/>
          <p:nvPr/>
        </p:nvSpPr>
        <p:spPr>
          <a:xfrm>
            <a:off x="1299782" y="3640376"/>
            <a:ext cx="38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en pyramid har samma basyta och höjd som ett prisma…..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43935F-768F-C247-ABA5-79D13B6EB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647" y="5425621"/>
            <a:ext cx="1592892" cy="1144261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468828DB-310E-FF45-B272-FC6E0DBA5180}"/>
              </a:ext>
            </a:extLst>
          </p:cNvPr>
          <p:cNvSpPr txBox="1"/>
          <p:nvPr/>
        </p:nvSpPr>
        <p:spPr>
          <a:xfrm>
            <a:off x="5425853" y="4637658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30 cm</a:t>
            </a:r>
            <a:r>
              <a:rPr lang="sv-SE" baseline="30000" dirty="0"/>
              <a:t>3</a:t>
            </a:r>
            <a:endParaRPr lang="sv-SE" dirty="0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DB758C61-309E-424F-BB4B-DC9EC8327232}"/>
              </a:ext>
            </a:extLst>
          </p:cNvPr>
          <p:cNvGrpSpPr/>
          <p:nvPr/>
        </p:nvGrpSpPr>
        <p:grpSpPr>
          <a:xfrm>
            <a:off x="5384278" y="3334268"/>
            <a:ext cx="2980990" cy="1447507"/>
            <a:chOff x="5384278" y="3334268"/>
            <a:chExt cx="2980990" cy="1447507"/>
          </a:xfrm>
        </p:grpSpPr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BC5C33C1-D9FD-8B45-8D40-C24CE52BF1C3}"/>
                </a:ext>
              </a:extLst>
            </p:cNvPr>
            <p:cNvSpPr txBox="1"/>
            <p:nvPr/>
          </p:nvSpPr>
          <p:spPr>
            <a:xfrm>
              <a:off x="5952578" y="3334268"/>
              <a:ext cx="9548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3 cm</a:t>
              </a:r>
              <a:r>
                <a:rPr lang="sv-SE" baseline="30000" dirty="0"/>
                <a:t>2</a:t>
              </a:r>
              <a:endParaRPr lang="sv-SE" dirty="0"/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89179C45-396A-1940-86DD-2F954BD1CA8C}"/>
                </a:ext>
              </a:extLst>
            </p:cNvPr>
            <p:cNvGrpSpPr/>
            <p:nvPr/>
          </p:nvGrpSpPr>
          <p:grpSpPr>
            <a:xfrm>
              <a:off x="5384278" y="3811501"/>
              <a:ext cx="1829973" cy="970274"/>
              <a:chOff x="5163289" y="993223"/>
              <a:chExt cx="3407122" cy="2424701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CC666908-F033-BF4E-836B-4EB7CA18F4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449" b="44286" l="73000" r="92571">
                            <a14:foregroundMark x1="81143" y1="12449" x2="87000" y2="12653"/>
                            <a14:foregroundMark x1="87000" y1="12653" x2="88286" y2="12449"/>
                            <a14:foregroundMark x1="80429" y1="44286" x2="88571" y2="44286"/>
                            <a14:backgroundMark x1="73000" y1="27143" x2="73000" y2="27959"/>
                          </a14:backgroundRemoval>
                        </a14:imgEffect>
                      </a14:imgLayer>
                    </a14:imgProps>
                  </a:ext>
                </a:extLst>
              </a:blip>
              <a:srcRect l="74963" t="9096" r="5043" b="51940"/>
              <a:stretch/>
            </p:blipFill>
            <p:spPr>
              <a:xfrm>
                <a:off x="5163289" y="993223"/>
                <a:ext cx="1777429" cy="2424701"/>
              </a:xfrm>
              <a:prstGeom prst="rect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3FE16C1F-E6BA-D74B-B58F-0C320FFDFF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449" b="87959" l="7000" r="26286">
                            <a14:foregroundMark x1="16513" y1="55102" x2="17000" y2="55102"/>
                            <a14:foregroundMark x1="24571" y1="82245" x2="24571" y2="82245"/>
                            <a14:foregroundMark x1="25286" y1="85102" x2="25000" y2="78571"/>
                            <a14:foregroundMark x1="26143" y1="84286" x2="26286" y2="83265"/>
                            <a14:foregroundMark x1="13143" y1="87143" x2="23286" y2="87347"/>
                            <a14:foregroundMark x1="11857" y1="88776" x2="18143" y2="88571"/>
                            <a14:foregroundMark x1="18143" y1="88571" x2="22429" y2="88571"/>
                            <a14:foregroundMark x1="17143" y1="53265" x2="17143" y2="53265"/>
                            <a14:foregroundMark x1="7063" y1="83402" x2="7143" y2="83061"/>
                            <a14:foregroundMark x1="17000" y1="53878" x2="16857" y2="53878"/>
                            <a14:backgroundMark x1="16093" y1="54825" x2="16657" y2="53673"/>
                            <a14:backgroundMark x1="16633" y1="53265" x2="17000" y2="52449"/>
                            <a14:backgroundMark x1="16449" y1="53673" x2="16633" y2="53265"/>
                            <a14:backgroundMark x1="15954" y1="54772" x2="16449" y2="53673"/>
                            <a14:backgroundMark x1="8000" y1="78980" x2="7000" y2="83061"/>
                            <a14:backgroundMark x1="6857" y1="83265" x2="6714" y2="83673"/>
                            <a14:backgroundMark x1="16795" y1="53417" x2="17000" y2="52857"/>
                            <a14:backgroundMark x1="15429" y1="57143" x2="16730" y2="53593"/>
                            <a14:backgroundMark x1="17286" y1="53265" x2="17286" y2="53265"/>
                          </a14:backgroundRemoval>
                        </a14:imgEffect>
                      </a14:imgLayer>
                    </a14:imgProps>
                  </a:ext>
                </a:extLst>
              </a:blip>
              <a:srcRect l="6661" t="52022" r="72652" b="9179"/>
              <a:stretch/>
            </p:blipFill>
            <p:spPr>
              <a:xfrm>
                <a:off x="6958286" y="1122518"/>
                <a:ext cx="1612125" cy="2116476"/>
              </a:xfrm>
              <a:prstGeom prst="rect">
                <a:avLst/>
              </a:prstGeom>
            </p:spPr>
          </p:pic>
        </p:grpSp>
        <p:sp>
          <p:nvSpPr>
            <p:cNvPr id="11" name="Höger klammerparentes 10">
              <a:extLst>
                <a:ext uri="{FF2B5EF4-FFF2-40B4-BE49-F238E27FC236}">
                  <a16:creationId xmlns:a16="http://schemas.microsoft.com/office/drawing/2014/main" id="{C5CBF7A5-7CD6-0942-ABBD-CE93BFBE2E6C}"/>
                </a:ext>
              </a:extLst>
            </p:cNvPr>
            <p:cNvSpPr/>
            <p:nvPr/>
          </p:nvSpPr>
          <p:spPr>
            <a:xfrm>
              <a:off x="7192806" y="3890965"/>
              <a:ext cx="184472" cy="750222"/>
            </a:xfrm>
            <a:prstGeom prst="rightBrace">
              <a:avLst/>
            </a:prstGeom>
            <a:ln>
              <a:solidFill>
                <a:srgbClr val="98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4E8FA2BA-B3B6-9149-AE92-6EAFB4EF1DF5}"/>
                </a:ext>
              </a:extLst>
            </p:cNvPr>
            <p:cNvSpPr txBox="1"/>
            <p:nvPr/>
          </p:nvSpPr>
          <p:spPr>
            <a:xfrm>
              <a:off x="7410431" y="4091568"/>
              <a:ext cx="9548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10 cm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E2642F35-176B-5C4F-8C21-86AD19D22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8450" y="3640376"/>
              <a:ext cx="494740" cy="1000811"/>
            </a:xfrm>
            <a:prstGeom prst="straightConnector1">
              <a:avLst/>
            </a:prstGeom>
            <a:ln w="19050">
              <a:solidFill>
                <a:srgbClr val="98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Rak pil 24">
              <a:extLst>
                <a:ext uri="{FF2B5EF4-FFF2-40B4-BE49-F238E27FC236}">
                  <a16:creationId xmlns:a16="http://schemas.microsoft.com/office/drawing/2014/main" id="{EC6D9D45-1228-FD4D-8ABE-40F8EAEF99CB}"/>
                </a:ext>
              </a:extLst>
            </p:cNvPr>
            <p:cNvCxnSpPr>
              <a:cxnSpLocks/>
            </p:cNvCxnSpPr>
            <p:nvPr/>
          </p:nvCxnSpPr>
          <p:spPr>
            <a:xfrm>
              <a:off x="6295744" y="3640376"/>
              <a:ext cx="440229" cy="975880"/>
            </a:xfrm>
            <a:prstGeom prst="straightConnector1">
              <a:avLst/>
            </a:prstGeom>
            <a:ln w="19050">
              <a:solidFill>
                <a:srgbClr val="98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textruta 33">
            <a:extLst>
              <a:ext uri="{FF2B5EF4-FFF2-40B4-BE49-F238E27FC236}">
                <a16:creationId xmlns:a16="http://schemas.microsoft.com/office/drawing/2014/main" id="{CD1C59E4-D2F5-E442-994A-68F0426FA3BE}"/>
              </a:ext>
            </a:extLst>
          </p:cNvPr>
          <p:cNvSpPr txBox="1"/>
          <p:nvPr/>
        </p:nvSpPr>
        <p:spPr>
          <a:xfrm>
            <a:off x="1330103" y="4241210"/>
            <a:ext cx="342487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……så är </a:t>
            </a:r>
            <a:r>
              <a:rPr lang="sv-SE" dirty="0">
                <a:solidFill>
                  <a:srgbClr val="980002"/>
                </a:solidFill>
              </a:rPr>
              <a:t>pyramidens volym 1/3 av prismats volym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1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2" grpId="0" animBg="1"/>
      <p:bldP spid="24" grpId="0"/>
      <p:bldP spid="27" grpId="0"/>
      <p:bldP spid="15" grpId="0"/>
      <p:bldP spid="30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266776" y="2737164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 :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613764" y="273272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5,2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094281" y="221216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7,2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452128" y="3199115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 :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718519" y="3168008"/>
            <a:ext cx="184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7,2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5,2 cm</a:t>
            </a:r>
            <a:r>
              <a:rPr lang="fi-FI" baseline="30000" dirty="0">
                <a:latin typeface="Bradley Hand Bold"/>
                <a:cs typeface="Bradley Hand Bold"/>
              </a:rPr>
              <a:t>3</a:t>
            </a:r>
            <a:r>
              <a:rPr lang="fi-FI" dirty="0">
                <a:latin typeface="Bradley Hand Bold"/>
                <a:cs typeface="Bradley Hand Bold"/>
              </a:rPr>
              <a:t>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4413505" y="3168008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37,44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8" name="Rektangel 37"/>
          <p:cNvSpPr/>
          <p:nvPr/>
        </p:nvSpPr>
        <p:spPr>
          <a:xfrm>
            <a:off x="1653657" y="1491478"/>
            <a:ext cx="120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=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536907" y="2245681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 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757813" y="316800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37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C28E50C1-2E6E-8848-B948-59FC13D684C4}"/>
              </a:ext>
            </a:extLst>
          </p:cNvPr>
          <p:cNvGrpSpPr/>
          <p:nvPr/>
        </p:nvGrpSpPr>
        <p:grpSpPr>
          <a:xfrm>
            <a:off x="995626" y="166078"/>
            <a:ext cx="5917858" cy="1927077"/>
            <a:chOff x="995626" y="166078"/>
            <a:chExt cx="5917858" cy="1927077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995626" y="324519"/>
              <a:ext cx="3956384" cy="678770"/>
              <a:chOff x="995626" y="324519"/>
              <a:chExt cx="3956384" cy="678770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40040" y="356958"/>
                <a:ext cx="36119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stor är prismats volym? </a:t>
                </a:r>
              </a:p>
              <a:p>
                <a:r>
                  <a:rPr lang="sv-SE" dirty="0"/>
                  <a:t>Avrunda till hela kubikcentimeter.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5626" y="324519"/>
                <a:ext cx="344414" cy="433487"/>
              </a:xfrm>
              <a:prstGeom prst="rect">
                <a:avLst/>
              </a:prstGeom>
            </p:spPr>
          </p:pic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3FAF6156-2FB8-214C-82CA-B77E199871EE}"/>
                </a:ext>
              </a:extLst>
            </p:cNvPr>
            <p:cNvGrpSpPr/>
            <p:nvPr/>
          </p:nvGrpSpPr>
          <p:grpSpPr>
            <a:xfrm>
              <a:off x="5209506" y="166078"/>
              <a:ext cx="1703978" cy="1927077"/>
              <a:chOff x="5209506" y="166078"/>
              <a:chExt cx="1703978" cy="1927077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A56E2FE3-7A6D-6945-A1FB-8ECA4CD93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7268" b="99499" l="9966" r="99313">
                            <a14:foregroundMark x1="10997" y1="25063" x2="10653" y2="99248"/>
                            <a14:foregroundMark x1="10653" y1="99248" x2="13402" y2="98246"/>
                            <a14:foregroundMark x1="12371" y1="99248" x2="99313" y2="99499"/>
                            <a14:foregroundMark x1="97938" y1="99248" x2="98969" y2="28321"/>
                            <a14:foregroundMark x1="97251" y1="28321" x2="79725" y2="9273"/>
                            <a14:foregroundMark x1="79725" y1="9273" x2="77663" y2="8772"/>
                            <a14:foregroundMark x1="12371" y1="26817" x2="77320" y2="8772"/>
                            <a14:foregroundMark x1="14777" y1="26566" x2="78694" y2="726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9506" y="166078"/>
                <a:ext cx="1221194" cy="1674421"/>
              </a:xfrm>
              <a:prstGeom prst="rect">
                <a:avLst/>
              </a:prstGeom>
            </p:spPr>
          </p:pic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CB1CB98A-40E8-DA42-8D22-A0FD9641C145}"/>
                  </a:ext>
                </a:extLst>
              </p:cNvPr>
              <p:cNvSpPr/>
              <p:nvPr/>
            </p:nvSpPr>
            <p:spPr>
              <a:xfrm>
                <a:off x="6430700" y="902459"/>
                <a:ext cx="4443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>
                    <a:cs typeface="Bradley Hand Bold"/>
                  </a:rPr>
                  <a:t>5,2</a:t>
                </a:r>
                <a:endParaRPr lang="sv-SE" sz="1600" dirty="0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CF1B7ABA-5B9E-B249-8261-6039059CDD1F}"/>
                  </a:ext>
                </a:extLst>
              </p:cNvPr>
              <p:cNvSpPr/>
              <p:nvPr/>
            </p:nvSpPr>
            <p:spPr>
              <a:xfrm>
                <a:off x="6353715" y="260675"/>
                <a:ext cx="559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>
                    <a:cs typeface="Bradley Hand Bold"/>
                  </a:rPr>
                  <a:t>(cm)</a:t>
                </a:r>
                <a:endParaRPr lang="sv-SE" sz="1600" dirty="0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FB34F095-7966-0248-928D-810BF3715F43}"/>
                  </a:ext>
                </a:extLst>
              </p:cNvPr>
              <p:cNvSpPr/>
              <p:nvPr/>
            </p:nvSpPr>
            <p:spPr>
              <a:xfrm>
                <a:off x="5791035" y="1754601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>
                    <a:cs typeface="Bradley Hand Bold"/>
                  </a:rPr>
                  <a:t>4</a:t>
                </a:r>
                <a:endParaRPr lang="sv-SE" sz="1600" dirty="0"/>
              </a:p>
            </p:txBody>
          </p: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DAFD34F-ACFF-3C48-9B7D-A1405E7BD3EF}"/>
              </a:ext>
            </a:extLst>
          </p:cNvPr>
          <p:cNvGrpSpPr/>
          <p:nvPr/>
        </p:nvGrpSpPr>
        <p:grpSpPr>
          <a:xfrm>
            <a:off x="2668447" y="2109856"/>
            <a:ext cx="1582602" cy="627308"/>
            <a:chOff x="2697195" y="1773437"/>
            <a:chExt cx="1582602" cy="627308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EBC4663-D23C-334A-99B3-6FD3783A0448}"/>
                </a:ext>
              </a:extLst>
            </p:cNvPr>
            <p:cNvGrpSpPr/>
            <p:nvPr/>
          </p:nvGrpSpPr>
          <p:grpSpPr>
            <a:xfrm>
              <a:off x="2697195" y="1773437"/>
              <a:ext cx="854721" cy="627308"/>
              <a:chOff x="2697195" y="1773437"/>
              <a:chExt cx="854721" cy="627308"/>
            </a:xfrm>
          </p:grpSpPr>
          <p:sp>
            <p:nvSpPr>
              <p:cNvPr id="12" name="Rektangel 11"/>
              <p:cNvSpPr/>
              <p:nvPr/>
            </p:nvSpPr>
            <p:spPr>
              <a:xfrm>
                <a:off x="2697195" y="1773437"/>
                <a:ext cx="854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3,6</a:t>
                </a:r>
                <a:endParaRPr lang="sv-SE" dirty="0"/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F19DD74-E20C-384D-A548-DCC6ECF56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4917" y="2093155"/>
                <a:ext cx="67427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B335AC8-AF86-7C47-8EF5-9CC9F4A2B310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649436C8-3E2F-0E46-BCB8-ECBBEB9221B3}"/>
                </a:ext>
              </a:extLst>
            </p:cNvPr>
            <p:cNvSpPr/>
            <p:nvPr/>
          </p:nvSpPr>
          <p:spPr>
            <a:xfrm>
              <a:off x="3401030" y="1898217"/>
              <a:ext cx="878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  <a:r>
                <a:rPr lang="sv-SE" baseline="30000" dirty="0">
                  <a:latin typeface="Bradley Hand Bold"/>
                  <a:cs typeface="Bradley Hand Bold"/>
                </a:rPr>
                <a:t>2</a:t>
              </a:r>
              <a:r>
                <a:rPr lang="sv-SE" dirty="0">
                  <a:latin typeface="Bradley Hand Bold"/>
                  <a:cs typeface="Bradley Hand Bold"/>
                </a:rPr>
                <a:t> =</a:t>
              </a:r>
              <a:r>
                <a:rPr lang="sv-SE" baseline="30000" dirty="0">
                  <a:latin typeface="Bradley Hand Bold"/>
                  <a:cs typeface="Bradley Hand Bold"/>
                </a:rPr>
                <a:t>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64E63F00-4DA8-1640-82DD-E7D7F62458CF}"/>
              </a:ext>
            </a:extLst>
          </p:cNvPr>
          <p:cNvSpPr txBox="1"/>
          <p:nvPr/>
        </p:nvSpPr>
        <p:spPr>
          <a:xfrm>
            <a:off x="1960107" y="4196827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Prismats volym är 37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grpSp>
        <p:nvGrpSpPr>
          <p:cNvPr id="73" name="Grupp 72">
            <a:extLst>
              <a:ext uri="{FF2B5EF4-FFF2-40B4-BE49-F238E27FC236}">
                <a16:creationId xmlns:a16="http://schemas.microsoft.com/office/drawing/2014/main" id="{EB8D831A-9ED3-ED4D-ADCF-6536D2A7574D}"/>
              </a:ext>
            </a:extLst>
          </p:cNvPr>
          <p:cNvGrpSpPr/>
          <p:nvPr/>
        </p:nvGrpSpPr>
        <p:grpSpPr>
          <a:xfrm>
            <a:off x="3209824" y="1377582"/>
            <a:ext cx="1203681" cy="603514"/>
            <a:chOff x="2132763" y="1460033"/>
            <a:chExt cx="1203681" cy="603514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3905588-320E-764B-9AF2-E50DEF7B35EF}"/>
                </a:ext>
              </a:extLst>
            </p:cNvPr>
            <p:cNvSpPr/>
            <p:nvPr/>
          </p:nvSpPr>
          <p:spPr>
            <a:xfrm>
              <a:off x="2132763" y="1584205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B =</a:t>
              </a:r>
            </a:p>
          </p:txBody>
        </p:sp>
        <p:grpSp>
          <p:nvGrpSpPr>
            <p:cNvPr id="75" name="Grupp 74">
              <a:extLst>
                <a:ext uri="{FF2B5EF4-FFF2-40B4-BE49-F238E27FC236}">
                  <a16:creationId xmlns:a16="http://schemas.microsoft.com/office/drawing/2014/main" id="{5876B257-A773-F14D-8782-41752270A399}"/>
                </a:ext>
              </a:extLst>
            </p:cNvPr>
            <p:cNvGrpSpPr/>
            <p:nvPr/>
          </p:nvGrpSpPr>
          <p:grpSpPr>
            <a:xfrm>
              <a:off x="2606310" y="1460033"/>
              <a:ext cx="598241" cy="603514"/>
              <a:chOff x="2774466" y="1797231"/>
              <a:chExt cx="598241" cy="603514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E70C3C82-AE9A-814E-AB3D-A2DEC8265BEF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598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b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h</a:t>
                </a:r>
                <a:endParaRPr lang="sv-SE" dirty="0"/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11895F2F-9DF9-9E41-B221-CE25F2BEA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9444"/>
                <a:ext cx="478689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54C27DD8-684C-7642-9A9C-4B2480C7A498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30" grpId="0"/>
      <p:bldP spid="31" grpId="0"/>
      <p:bldP spid="32" grpId="0"/>
      <p:bldP spid="38" grpId="0"/>
      <p:bldP spid="28" grpId="0"/>
      <p:bldP spid="39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258546" y="2719990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 :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639880" y="2724057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18,6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48121" y="2218897"/>
            <a:ext cx="1349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385,4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470556" y="3325743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 :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695500" y="3289056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2389,48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498183" y="2233955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 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6267108" y="3275994"/>
            <a:ext cx="2262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2 400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=</a:t>
            </a:r>
            <a:endParaRPr lang="sv-SE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9870C377-864D-8E4B-AAF7-067B7B232623}"/>
              </a:ext>
            </a:extLst>
          </p:cNvPr>
          <p:cNvGrpSpPr/>
          <p:nvPr/>
        </p:nvGrpSpPr>
        <p:grpSpPr>
          <a:xfrm>
            <a:off x="1282835" y="206410"/>
            <a:ext cx="5319919" cy="1810280"/>
            <a:chOff x="1282835" y="206410"/>
            <a:chExt cx="5319919" cy="1810280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653C9E2D-B4E9-074E-BB91-5236ED158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1056" y="206410"/>
              <a:ext cx="2131698" cy="1810280"/>
            </a:xfrm>
            <a:prstGeom prst="rect">
              <a:avLst/>
            </a:prstGeom>
          </p:spPr>
        </p:pic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1282835" y="504383"/>
              <a:ext cx="4034205" cy="651612"/>
              <a:chOff x="917805" y="351677"/>
              <a:chExt cx="4034205" cy="651612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40040" y="356958"/>
                <a:ext cx="36119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stor är pyramidens volym? Avrunda till tiondels liter. 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805" y="351677"/>
                <a:ext cx="344414" cy="433487"/>
              </a:xfrm>
              <a:prstGeom prst="rect">
                <a:avLst/>
              </a:prstGeom>
            </p:spPr>
          </p:pic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DAFD34F-ACFF-3C48-9B7D-A1405E7BD3EF}"/>
              </a:ext>
            </a:extLst>
          </p:cNvPr>
          <p:cNvGrpSpPr/>
          <p:nvPr/>
        </p:nvGrpSpPr>
        <p:grpSpPr>
          <a:xfrm>
            <a:off x="2622543" y="3215210"/>
            <a:ext cx="2236612" cy="643386"/>
            <a:chOff x="2697195" y="1773437"/>
            <a:chExt cx="2236612" cy="643386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EBC4663-D23C-334A-99B3-6FD3783A0448}"/>
                </a:ext>
              </a:extLst>
            </p:cNvPr>
            <p:cNvGrpSpPr/>
            <p:nvPr/>
          </p:nvGrpSpPr>
          <p:grpSpPr>
            <a:xfrm>
              <a:off x="2697195" y="1773437"/>
              <a:ext cx="1438214" cy="643386"/>
              <a:chOff x="2697195" y="1773437"/>
              <a:chExt cx="1438214" cy="643386"/>
            </a:xfrm>
          </p:grpSpPr>
          <p:sp>
            <p:nvSpPr>
              <p:cNvPr id="12" name="Rektangel 11"/>
              <p:cNvSpPr/>
              <p:nvPr/>
            </p:nvSpPr>
            <p:spPr>
              <a:xfrm>
                <a:off x="2697195" y="1773437"/>
                <a:ext cx="1438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385,4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18,6</a:t>
                </a:r>
                <a:endParaRPr lang="sv-SE" dirty="0"/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F19DD74-E20C-384D-A548-DCC6ECF56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4917" y="2093155"/>
                <a:ext cx="1274718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B335AC8-AF86-7C47-8EF5-9CC9F4A2B310}"/>
                  </a:ext>
                </a:extLst>
              </p:cNvPr>
              <p:cNvSpPr/>
              <p:nvPr/>
            </p:nvSpPr>
            <p:spPr>
              <a:xfrm>
                <a:off x="3264803" y="2047491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649436C8-3E2F-0E46-BCB8-ECBBEB9221B3}"/>
                </a:ext>
              </a:extLst>
            </p:cNvPr>
            <p:cNvSpPr/>
            <p:nvPr/>
          </p:nvSpPr>
          <p:spPr>
            <a:xfrm>
              <a:off x="4055040" y="1883165"/>
              <a:ext cx="878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  <a:r>
                <a:rPr lang="sv-SE" baseline="30000" dirty="0">
                  <a:latin typeface="Bradley Hand Bold"/>
                  <a:cs typeface="Bradley Hand Bold"/>
                </a:rPr>
                <a:t>3</a:t>
              </a:r>
              <a:r>
                <a:rPr lang="sv-SE" dirty="0">
                  <a:latin typeface="Bradley Hand Bold"/>
                  <a:cs typeface="Bradley Hand Bold"/>
                </a:rPr>
                <a:t> =</a:t>
              </a:r>
              <a:r>
                <a:rPr lang="sv-SE" baseline="30000" dirty="0">
                  <a:latin typeface="Bradley Hand Bold"/>
                  <a:cs typeface="Bradley Hand Bold"/>
                </a:rPr>
                <a:t>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64E63F00-4DA8-1640-82DD-E7D7F62458CF}"/>
              </a:ext>
            </a:extLst>
          </p:cNvPr>
          <p:cNvSpPr txBox="1"/>
          <p:nvPr/>
        </p:nvSpPr>
        <p:spPr>
          <a:xfrm>
            <a:off x="1926583" y="4995326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Pyramidens volym är 2,4 liter.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A4926B3-41F2-C545-A483-ADD34901B152}"/>
              </a:ext>
            </a:extLst>
          </p:cNvPr>
          <p:cNvGrpSpPr/>
          <p:nvPr/>
        </p:nvGrpSpPr>
        <p:grpSpPr>
          <a:xfrm>
            <a:off x="1496699" y="1420977"/>
            <a:ext cx="1203681" cy="603514"/>
            <a:chOff x="2132763" y="1460033"/>
            <a:chExt cx="1203681" cy="603514"/>
          </a:xfrm>
        </p:grpSpPr>
        <p:sp>
          <p:nvSpPr>
            <p:cNvPr id="38" name="Rektangel 37"/>
            <p:cNvSpPr/>
            <p:nvPr/>
          </p:nvSpPr>
          <p:spPr>
            <a:xfrm>
              <a:off x="2132763" y="1584205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V =</a:t>
              </a:r>
            </a:p>
          </p:txBody>
        </p: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D20A10FE-9EBD-4E48-8CA3-D5F79A79F988}"/>
                </a:ext>
              </a:extLst>
            </p:cNvPr>
            <p:cNvGrpSpPr/>
            <p:nvPr/>
          </p:nvGrpSpPr>
          <p:grpSpPr>
            <a:xfrm>
              <a:off x="2606310" y="1460033"/>
              <a:ext cx="644728" cy="603514"/>
              <a:chOff x="2774466" y="1797231"/>
              <a:chExt cx="644728" cy="603514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44A887C8-E6C4-C946-B340-C12DCE9FF679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644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B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h</a:t>
                </a:r>
                <a:endParaRPr lang="sv-SE" dirty="0"/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769969F0-4606-E349-9090-ADA99349B4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9444"/>
                <a:ext cx="478689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7EB16A1-BD1B-6940-964B-31032E04E7E2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C331279D-FC67-FF40-B26D-6AFA30C51AE2}"/>
              </a:ext>
            </a:extLst>
          </p:cNvPr>
          <p:cNvSpPr/>
          <p:nvPr/>
        </p:nvSpPr>
        <p:spPr>
          <a:xfrm>
            <a:off x="2622543" y="2226154"/>
            <a:ext cx="2205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23,5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16,4 cm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r>
              <a:rPr lang="fi-FI" dirty="0">
                <a:latin typeface="Bradley Hand Bold"/>
                <a:cs typeface="Bradley Hand Bold"/>
              </a:rPr>
              <a:t>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E780236-E209-6D41-A1D2-AC798D47FE78}"/>
              </a:ext>
            </a:extLst>
          </p:cNvPr>
          <p:cNvSpPr/>
          <p:nvPr/>
        </p:nvSpPr>
        <p:spPr>
          <a:xfrm>
            <a:off x="2451791" y="3867130"/>
            <a:ext cx="172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= 2 400 ml =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37F4923B-B532-8A43-B9EF-B8A6EBBDE200}"/>
              </a:ext>
            </a:extLst>
          </p:cNvPr>
          <p:cNvSpPr/>
          <p:nvPr/>
        </p:nvSpPr>
        <p:spPr>
          <a:xfrm>
            <a:off x="3968289" y="3851197"/>
            <a:ext cx="107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2,4 liter </a:t>
            </a:r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77877C0-5F46-7E46-8EBC-85E1FB1ADC5F}"/>
              </a:ext>
            </a:extLst>
          </p:cNvPr>
          <p:cNvSpPr/>
          <p:nvPr/>
        </p:nvSpPr>
        <p:spPr>
          <a:xfrm>
            <a:off x="2874265" y="1501717"/>
            <a:ext cx="120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B=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9498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30" grpId="0"/>
      <p:bldP spid="32" grpId="0"/>
      <p:bldP spid="28" grpId="0"/>
      <p:bldP spid="39" grpId="0"/>
      <p:bldP spid="53" grpId="0"/>
      <p:bldP spid="42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207</Words>
  <Application>Microsoft Macintosh PowerPoint</Application>
  <PresentationFormat>Bildspel på skärmen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54</cp:revision>
  <dcterms:created xsi:type="dcterms:W3CDTF">2017-04-14T14:34:39Z</dcterms:created>
  <dcterms:modified xsi:type="dcterms:W3CDTF">2018-08-11T12:26:34Z</dcterms:modified>
</cp:coreProperties>
</file>