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1" r:id="rId3"/>
    <p:sldId id="280" r:id="rId4"/>
    <p:sldId id="267" r:id="rId5"/>
    <p:sldId id="279" r:id="rId6"/>
    <p:sldId id="272" r:id="rId7"/>
    <p:sldId id="274" r:id="rId8"/>
    <p:sldId id="278" r:id="rId9"/>
    <p:sldId id="275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6"/>
    <p:restoredTop sz="99512" autoAdjust="0"/>
  </p:normalViewPr>
  <p:slideViewPr>
    <p:cSldViewPr snapToGrid="0" snapToObjects="1">
      <p:cViewPr>
        <p:scale>
          <a:sx n="128" d="100"/>
          <a:sy n="128" d="100"/>
        </p:scale>
        <p:origin x="3080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1258" y="191960"/>
            <a:ext cx="880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3.1						 Omkrets och area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393427" y="1132705"/>
            <a:ext cx="333075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Geometri i två dimensioner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2205821" y="1726663"/>
            <a:ext cx="513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980002"/>
                </a:solidFill>
              </a:rPr>
              <a:t>sträcka</a:t>
            </a:r>
            <a:r>
              <a:rPr lang="sv-SE" i="1" dirty="0"/>
              <a:t> </a:t>
            </a:r>
            <a:r>
              <a:rPr lang="sv-SE" dirty="0"/>
              <a:t>har </a:t>
            </a:r>
            <a:r>
              <a:rPr lang="sv-SE" b="1" dirty="0">
                <a:solidFill>
                  <a:srgbClr val="980002"/>
                </a:solidFill>
              </a:rPr>
              <a:t>en</a:t>
            </a:r>
            <a:r>
              <a:rPr lang="sv-SE" dirty="0"/>
              <a:t> </a:t>
            </a:r>
            <a:r>
              <a:rPr lang="sv-SE" i="1" dirty="0">
                <a:solidFill>
                  <a:srgbClr val="980002"/>
                </a:solidFill>
              </a:rPr>
              <a:t>dimension</a:t>
            </a:r>
            <a:r>
              <a:rPr lang="sv-SE" i="1" dirty="0"/>
              <a:t> </a:t>
            </a:r>
            <a:r>
              <a:rPr lang="sv-SE" dirty="0"/>
              <a:t>– den har en viss </a:t>
            </a:r>
            <a:r>
              <a:rPr lang="sv-SE" i="1" dirty="0"/>
              <a:t>längd</a:t>
            </a:r>
            <a:r>
              <a:rPr lang="sv-SE" dirty="0"/>
              <a:t>. 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E35B3E-4569-DB40-A6DA-170BEEE9BCC7}"/>
              </a:ext>
            </a:extLst>
          </p:cNvPr>
          <p:cNvSpPr txBox="1"/>
          <p:nvPr/>
        </p:nvSpPr>
        <p:spPr>
          <a:xfrm>
            <a:off x="3070515" y="2327388"/>
            <a:ext cx="365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här sträckan har längden 3 cm. 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CFC40F35-05AA-F742-B3CA-C7ABC6643830}"/>
              </a:ext>
            </a:extLst>
          </p:cNvPr>
          <p:cNvGrpSpPr/>
          <p:nvPr/>
        </p:nvGrpSpPr>
        <p:grpSpPr>
          <a:xfrm>
            <a:off x="4161959" y="2785836"/>
            <a:ext cx="1394213" cy="439848"/>
            <a:chOff x="3813407" y="2857598"/>
            <a:chExt cx="1394213" cy="439848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27E5DE9D-F882-C34C-937E-5D90B0694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3407" y="2857598"/>
              <a:ext cx="1394213" cy="141033"/>
            </a:xfrm>
            <a:prstGeom prst="rect">
              <a:avLst/>
            </a:prstGeom>
          </p:spPr>
        </p:pic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D9134BDA-F4EB-9842-9CE3-9A7DCBE1E43A}"/>
                </a:ext>
              </a:extLst>
            </p:cNvPr>
            <p:cNvSpPr txBox="1"/>
            <p:nvPr/>
          </p:nvSpPr>
          <p:spPr>
            <a:xfrm>
              <a:off x="4224192" y="2928114"/>
              <a:ext cx="983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 cm</a:t>
              </a:r>
            </a:p>
          </p:txBody>
        </p:sp>
      </p:grpSp>
      <p:sp>
        <p:nvSpPr>
          <p:cNvPr id="29" name="textruta 28">
            <a:extLst>
              <a:ext uri="{FF2B5EF4-FFF2-40B4-BE49-F238E27FC236}">
                <a16:creationId xmlns:a16="http://schemas.microsoft.com/office/drawing/2014/main" id="{DB3002E7-E1EE-E54C-B3C7-6BC424D2BA3F}"/>
              </a:ext>
            </a:extLst>
          </p:cNvPr>
          <p:cNvSpPr txBox="1"/>
          <p:nvPr/>
        </p:nvSpPr>
        <p:spPr>
          <a:xfrm>
            <a:off x="1275311" y="3879925"/>
            <a:ext cx="756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plan och begränsad </a:t>
            </a:r>
            <a:r>
              <a:rPr lang="sv-SE" i="1" dirty="0">
                <a:solidFill>
                  <a:srgbClr val="980002"/>
                </a:solidFill>
              </a:rPr>
              <a:t>yta</a:t>
            </a:r>
            <a:r>
              <a:rPr lang="sv-SE" dirty="0"/>
              <a:t>, som till exempel en </a:t>
            </a:r>
            <a:r>
              <a:rPr lang="sv-SE" i="1" dirty="0"/>
              <a:t>kvadrat</a:t>
            </a:r>
            <a:r>
              <a:rPr lang="sv-SE" dirty="0"/>
              <a:t>, har </a:t>
            </a:r>
            <a:r>
              <a:rPr lang="sv-SE" b="1" dirty="0">
                <a:solidFill>
                  <a:srgbClr val="980002"/>
                </a:solidFill>
              </a:rPr>
              <a:t>två</a:t>
            </a:r>
            <a:r>
              <a:rPr lang="sv-SE" dirty="0"/>
              <a:t> </a:t>
            </a:r>
            <a:r>
              <a:rPr lang="sv-SE" dirty="0">
                <a:solidFill>
                  <a:srgbClr val="980002"/>
                </a:solidFill>
              </a:rPr>
              <a:t>dimensioner.</a:t>
            </a:r>
            <a:r>
              <a:rPr lang="sv-SE" dirty="0"/>
              <a:t> 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EB2726A-AED4-1342-8B49-F6C00564D77A}"/>
              </a:ext>
            </a:extLst>
          </p:cNvPr>
          <p:cNvSpPr txBox="1"/>
          <p:nvPr/>
        </p:nvSpPr>
        <p:spPr>
          <a:xfrm>
            <a:off x="1275311" y="4197912"/>
            <a:ext cx="195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har en </a:t>
            </a:r>
            <a:r>
              <a:rPr lang="sv-SE" i="1" dirty="0">
                <a:solidFill>
                  <a:srgbClr val="980002"/>
                </a:solidFill>
              </a:rPr>
              <a:t>area</a:t>
            </a:r>
            <a:r>
              <a:rPr lang="sv-SE" dirty="0"/>
              <a:t>.  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9722124-E64F-5A4D-A3C5-499864422AB4}"/>
              </a:ext>
            </a:extLst>
          </p:cNvPr>
          <p:cNvSpPr txBox="1"/>
          <p:nvPr/>
        </p:nvSpPr>
        <p:spPr>
          <a:xfrm>
            <a:off x="211258" y="4805988"/>
            <a:ext cx="3168006" cy="1200329"/>
          </a:xfrm>
          <a:prstGeom prst="rect">
            <a:avLst/>
          </a:prstGeom>
          <a:noFill/>
          <a:ln>
            <a:solidFill>
              <a:srgbClr val="98000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Eftersom en yta breder ut sig i två dimensioner blir enheten för area lika med längdenheten i kvadrat, alltså upphöjt till två. 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2ABCA65-338F-114E-9028-860AB36C68B2}"/>
              </a:ext>
            </a:extLst>
          </p:cNvPr>
          <p:cNvGrpSpPr/>
          <p:nvPr/>
        </p:nvGrpSpPr>
        <p:grpSpPr>
          <a:xfrm>
            <a:off x="3589317" y="4796412"/>
            <a:ext cx="2253177" cy="1537915"/>
            <a:chOff x="4224192" y="4759132"/>
            <a:chExt cx="2253177" cy="1537915"/>
          </a:xfrm>
        </p:grpSpPr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1CFB4CC-B071-CC4D-B125-27A96274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4192" y="4759132"/>
              <a:ext cx="1273078" cy="1247185"/>
            </a:xfrm>
            <a:prstGeom prst="rect">
              <a:avLst/>
            </a:prstGeom>
          </p:spPr>
        </p:pic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BB031A38-5B49-2A4B-9183-9989CF667C1E}"/>
                </a:ext>
              </a:extLst>
            </p:cNvPr>
            <p:cNvSpPr txBox="1"/>
            <p:nvPr/>
          </p:nvSpPr>
          <p:spPr>
            <a:xfrm>
              <a:off x="4510513" y="5927715"/>
              <a:ext cx="983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 cm</a:t>
              </a: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900FF113-25F2-1D4D-9E81-FDD5C152AFE7}"/>
                </a:ext>
              </a:extLst>
            </p:cNvPr>
            <p:cNvSpPr txBox="1"/>
            <p:nvPr/>
          </p:nvSpPr>
          <p:spPr>
            <a:xfrm>
              <a:off x="5493941" y="5198058"/>
              <a:ext cx="983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 cm</a:t>
              </a:r>
            </a:p>
          </p:txBody>
        </p:sp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1CF2E2FA-CE95-5741-85E0-14E6EE634D85}"/>
              </a:ext>
            </a:extLst>
          </p:cNvPr>
          <p:cNvSpPr txBox="1"/>
          <p:nvPr/>
        </p:nvSpPr>
        <p:spPr>
          <a:xfrm>
            <a:off x="5601612" y="4688183"/>
            <a:ext cx="30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här kvadraten har arean:  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6FE3E9C4-C222-C541-8416-D11289CE631B}"/>
              </a:ext>
            </a:extLst>
          </p:cNvPr>
          <p:cNvSpPr txBox="1"/>
          <p:nvPr/>
        </p:nvSpPr>
        <p:spPr>
          <a:xfrm>
            <a:off x="5691345" y="5127109"/>
            <a:ext cx="150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 cm </a:t>
            </a:r>
            <a:r>
              <a:rPr lang="is-IS" dirty="0">
                <a:cs typeface="Bradley Hand Bold"/>
              </a:rPr>
              <a:t>∙ 3 cm =</a:t>
            </a:r>
            <a:endParaRPr lang="sv-SE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095CCB56-9496-9042-8E4C-EC9C74CC0238}"/>
              </a:ext>
            </a:extLst>
          </p:cNvPr>
          <p:cNvSpPr txBox="1"/>
          <p:nvPr/>
        </p:nvSpPr>
        <p:spPr>
          <a:xfrm>
            <a:off x="7019401" y="5123422"/>
            <a:ext cx="182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 </a:t>
            </a:r>
            <a:r>
              <a:rPr lang="is-IS" dirty="0">
                <a:cs typeface="Bradley Hand Bold"/>
              </a:rPr>
              <a:t>∙ 3 ∙ cm ∙ </a:t>
            </a:r>
            <a:r>
              <a:rPr lang="sv-SE" dirty="0"/>
              <a:t>cm</a:t>
            </a:r>
            <a:r>
              <a:rPr lang="is-IS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E8E33F30-FA77-D048-8AEA-95735EE03D7C}"/>
              </a:ext>
            </a:extLst>
          </p:cNvPr>
          <p:cNvSpPr txBox="1"/>
          <p:nvPr/>
        </p:nvSpPr>
        <p:spPr>
          <a:xfrm>
            <a:off x="5687598" y="5470007"/>
            <a:ext cx="133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  <a:r>
              <a:rPr lang="sv-SE" baseline="30000" dirty="0"/>
              <a:t>2</a:t>
            </a:r>
            <a:r>
              <a:rPr lang="sv-SE" dirty="0"/>
              <a:t> cm</a:t>
            </a:r>
            <a:r>
              <a:rPr lang="sv-SE" baseline="30000" dirty="0"/>
              <a:t>2</a:t>
            </a:r>
            <a:r>
              <a:rPr lang="sv-SE" dirty="0"/>
              <a:t> =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891F0BA7-E776-544D-9821-91B88EA8B66D}"/>
              </a:ext>
            </a:extLst>
          </p:cNvPr>
          <p:cNvSpPr txBox="1"/>
          <p:nvPr/>
        </p:nvSpPr>
        <p:spPr>
          <a:xfrm>
            <a:off x="6541954" y="5439229"/>
            <a:ext cx="98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980002"/>
                </a:solidFill>
              </a:rPr>
              <a:t>9 cm</a:t>
            </a:r>
            <a:r>
              <a:rPr lang="sv-SE" sz="2000" b="1" baseline="30000" dirty="0">
                <a:solidFill>
                  <a:srgbClr val="98000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2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7" grpId="0"/>
      <p:bldP spid="29" grpId="0"/>
      <p:bldP spid="30" grpId="0"/>
      <p:bldP spid="31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6955C43-3720-044C-AB04-F9B559F9B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79" y="1041244"/>
            <a:ext cx="3914078" cy="3898878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C42E9BC-0D8D-E440-9979-0754CBF435ED}"/>
              </a:ext>
            </a:extLst>
          </p:cNvPr>
          <p:cNvSpPr/>
          <p:nvPr/>
        </p:nvSpPr>
        <p:spPr>
          <a:xfrm>
            <a:off x="211259" y="191960"/>
            <a:ext cx="859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						          </a:t>
            </a:r>
            <a:r>
              <a:rPr lang="sv-SE" b="1" dirty="0">
                <a:solidFill>
                  <a:srgbClr val="800000"/>
                </a:solidFill>
              </a:rPr>
              <a:t>Enheter för area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8D4E897-629E-0A4D-A275-BBB09B5AE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747" y="1041244"/>
            <a:ext cx="505213" cy="50521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200031F-DDAF-3040-A464-97BA99BCD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672" y="1041244"/>
            <a:ext cx="620723" cy="4076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154BA34-F21C-6042-A065-0698C180D056}"/>
              </a:ext>
            </a:extLst>
          </p:cNvPr>
          <p:cNvSpPr txBox="1"/>
          <p:nvPr/>
        </p:nvSpPr>
        <p:spPr>
          <a:xfrm>
            <a:off x="4739270" y="1928835"/>
            <a:ext cx="38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stora kvadraten har sidan 1 dm. </a:t>
            </a:r>
            <a:r>
              <a:rPr lang="sv-SE" dirty="0">
                <a:solidFill>
                  <a:srgbClr val="980002"/>
                </a:solidFill>
              </a:rPr>
              <a:t>Arean är 1 dm</a:t>
            </a:r>
            <a:r>
              <a:rPr lang="sv-SE" baseline="30000" dirty="0">
                <a:solidFill>
                  <a:srgbClr val="980002"/>
                </a:solidFill>
              </a:rPr>
              <a:t>2</a:t>
            </a:r>
            <a:r>
              <a:rPr lang="sv-SE" dirty="0"/>
              <a:t>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BABCF0A-1A21-C942-92AB-1B50308DEA61}"/>
              </a:ext>
            </a:extLst>
          </p:cNvPr>
          <p:cNvSpPr txBox="1"/>
          <p:nvPr/>
        </p:nvSpPr>
        <p:spPr>
          <a:xfrm>
            <a:off x="4739270" y="2575166"/>
            <a:ext cx="38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Kvadraten har delats in i </a:t>
            </a:r>
            <a:r>
              <a:rPr lang="sv-SE" dirty="0">
                <a:solidFill>
                  <a:srgbClr val="980002"/>
                </a:solidFill>
              </a:rPr>
              <a:t>hundra rutor</a:t>
            </a:r>
            <a:r>
              <a:rPr lang="sv-SE" dirty="0"/>
              <a:t>. Varje ruta har arean </a:t>
            </a:r>
            <a:r>
              <a:rPr lang="sv-SE" dirty="0">
                <a:solidFill>
                  <a:srgbClr val="980002"/>
                </a:solidFill>
              </a:rPr>
              <a:t>1 cm</a:t>
            </a:r>
            <a:r>
              <a:rPr lang="sv-SE" baseline="30000" dirty="0">
                <a:solidFill>
                  <a:srgbClr val="980002"/>
                </a:solidFill>
              </a:rPr>
              <a:t>2</a:t>
            </a:r>
            <a:r>
              <a:rPr lang="sv-SE" dirty="0"/>
              <a:t>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18CC98-7F06-1640-A162-CAC9A358A112}"/>
              </a:ext>
            </a:extLst>
          </p:cNvPr>
          <p:cNvSpPr txBox="1"/>
          <p:nvPr/>
        </p:nvSpPr>
        <p:spPr>
          <a:xfrm>
            <a:off x="4779152" y="3544662"/>
            <a:ext cx="38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ser alltså att </a:t>
            </a:r>
          </a:p>
          <a:p>
            <a:r>
              <a:rPr lang="sv-SE" dirty="0">
                <a:solidFill>
                  <a:srgbClr val="980002"/>
                </a:solidFill>
              </a:rPr>
              <a:t>1 dm</a:t>
            </a:r>
            <a:r>
              <a:rPr lang="sv-SE" baseline="30000" dirty="0">
                <a:solidFill>
                  <a:srgbClr val="980002"/>
                </a:solidFill>
              </a:rPr>
              <a:t>2 </a:t>
            </a:r>
            <a:r>
              <a:rPr lang="sv-SE" dirty="0"/>
              <a:t>är lika mycket som </a:t>
            </a:r>
            <a:r>
              <a:rPr lang="sv-SE" dirty="0">
                <a:solidFill>
                  <a:srgbClr val="980002"/>
                </a:solidFill>
              </a:rPr>
              <a:t>100 cm</a:t>
            </a:r>
            <a:r>
              <a:rPr lang="sv-SE" baseline="30000" dirty="0">
                <a:solidFill>
                  <a:srgbClr val="980002"/>
                </a:solidFill>
              </a:rPr>
              <a:t>2</a:t>
            </a:r>
            <a:r>
              <a:rPr lang="sv-SE" dirty="0">
                <a:solidFill>
                  <a:srgbClr val="980002"/>
                </a:solidFill>
              </a:rPr>
              <a:t>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7907947-0BAA-2E4E-BFB3-E0A2E6A8F270}"/>
              </a:ext>
            </a:extLst>
          </p:cNvPr>
          <p:cNvSpPr txBox="1"/>
          <p:nvPr/>
        </p:nvSpPr>
        <p:spPr>
          <a:xfrm>
            <a:off x="1954176" y="6020201"/>
            <a:ext cx="50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m</a:t>
            </a:r>
            <a:r>
              <a:rPr lang="sv-SE" baseline="30000" dirty="0"/>
              <a:t>2 </a:t>
            </a:r>
            <a:r>
              <a:rPr lang="sv-SE" dirty="0"/>
              <a:t>= 100 dm</a:t>
            </a:r>
            <a:r>
              <a:rPr lang="sv-SE" baseline="30000" dirty="0"/>
              <a:t>2 </a:t>
            </a:r>
            <a:r>
              <a:rPr lang="sv-SE" dirty="0"/>
              <a:t>= 10 000 cm</a:t>
            </a:r>
            <a:r>
              <a:rPr lang="sv-SE" baseline="30000" dirty="0"/>
              <a:t>2 </a:t>
            </a:r>
            <a:r>
              <a:rPr lang="sv-SE" dirty="0"/>
              <a:t>= 1 000 000 mm</a:t>
            </a:r>
            <a:r>
              <a:rPr lang="sv-SE" baseline="30000" dirty="0"/>
              <a:t>2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F780B63-B391-DE41-9B4E-B56E0F44A82F}"/>
              </a:ext>
            </a:extLst>
          </p:cNvPr>
          <p:cNvSpPr txBox="1"/>
          <p:nvPr/>
        </p:nvSpPr>
        <p:spPr>
          <a:xfrm>
            <a:off x="1954176" y="5604702"/>
            <a:ext cx="346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dm</a:t>
            </a:r>
            <a:r>
              <a:rPr lang="sv-SE" baseline="30000" dirty="0"/>
              <a:t>2 </a:t>
            </a:r>
            <a:r>
              <a:rPr lang="sv-SE" dirty="0"/>
              <a:t>= 100 cm</a:t>
            </a:r>
            <a:r>
              <a:rPr lang="sv-SE" baseline="30000" dirty="0"/>
              <a:t>2 </a:t>
            </a:r>
            <a:r>
              <a:rPr lang="sv-SE" dirty="0"/>
              <a:t>= 10 000 mm</a:t>
            </a:r>
            <a:r>
              <a:rPr lang="sv-SE" baseline="30000" dirty="0"/>
              <a:t>2</a:t>
            </a: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816804E-01F2-D54B-B3C7-9326D7EC8D1A}"/>
              </a:ext>
            </a:extLst>
          </p:cNvPr>
          <p:cNvSpPr txBox="1"/>
          <p:nvPr/>
        </p:nvSpPr>
        <p:spPr>
          <a:xfrm>
            <a:off x="1954176" y="5235408"/>
            <a:ext cx="185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cm</a:t>
            </a:r>
            <a:r>
              <a:rPr lang="sv-SE" baseline="30000" dirty="0"/>
              <a:t>2 </a:t>
            </a:r>
            <a:r>
              <a:rPr lang="sv-SE" dirty="0"/>
              <a:t>= 100 mm</a:t>
            </a:r>
            <a:r>
              <a:rPr lang="sv-SE" baseline="30000" dirty="0"/>
              <a:t>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0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7A59557-163D-2648-A2E0-AFDC719ED1A8}"/>
              </a:ext>
            </a:extLst>
          </p:cNvPr>
          <p:cNvSpPr/>
          <p:nvPr/>
        </p:nvSpPr>
        <p:spPr>
          <a:xfrm>
            <a:off x="211259" y="191960"/>
            <a:ext cx="859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		</a:t>
            </a:r>
            <a:r>
              <a:rPr lang="sv-SE" sz="2400" b="1" dirty="0">
                <a:solidFill>
                  <a:srgbClr val="800000"/>
                </a:solidFill>
              </a:rPr>
              <a:t>Omkrets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220A76-2DDC-E349-8DBC-B9FE48949272}"/>
              </a:ext>
            </a:extLst>
          </p:cNvPr>
          <p:cNvSpPr txBox="1"/>
          <p:nvPr/>
        </p:nvSpPr>
        <p:spPr>
          <a:xfrm>
            <a:off x="765487" y="962084"/>
            <a:ext cx="837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 </a:t>
            </a:r>
            <a:r>
              <a:rPr lang="sv-SE" i="1" dirty="0">
                <a:solidFill>
                  <a:srgbClr val="980002"/>
                </a:solidFill>
              </a:rPr>
              <a:t>omkrets</a:t>
            </a:r>
            <a:r>
              <a:rPr lang="sv-SE" i="1" dirty="0"/>
              <a:t> </a:t>
            </a:r>
            <a:r>
              <a:rPr lang="sv-SE" dirty="0"/>
              <a:t>menas </a:t>
            </a:r>
            <a:r>
              <a:rPr lang="sv-SE" dirty="0">
                <a:solidFill>
                  <a:srgbClr val="980002"/>
                </a:solidFill>
              </a:rPr>
              <a:t>hur långt det är runt om </a:t>
            </a:r>
            <a:r>
              <a:rPr lang="sv-SE" dirty="0"/>
              <a:t>till exempel en sjö eller en fotbollsplan.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B8AA866-8FDF-CE46-BD6B-977A83C27563}"/>
              </a:ext>
            </a:extLst>
          </p:cNvPr>
          <p:cNvSpPr txBox="1"/>
          <p:nvPr/>
        </p:nvSpPr>
        <p:spPr>
          <a:xfrm>
            <a:off x="765487" y="1639875"/>
            <a:ext cx="2842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figuren är en </a:t>
            </a:r>
            <a:r>
              <a:rPr lang="sv-SE" i="1" dirty="0"/>
              <a:t>månghörning </a:t>
            </a:r>
            <a:r>
              <a:rPr lang="sv-SE" dirty="0"/>
              <a:t>– en </a:t>
            </a:r>
            <a:r>
              <a:rPr lang="sv-SE" i="1" dirty="0"/>
              <a:t>polygon </a:t>
            </a:r>
            <a:r>
              <a:rPr lang="sv-SE" dirty="0"/>
              <a:t>– får vi omkretsen genom att addera sidornas längder. 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872126F3-55D9-594D-941F-D544ABD8C390}"/>
              </a:ext>
            </a:extLst>
          </p:cNvPr>
          <p:cNvGrpSpPr/>
          <p:nvPr/>
        </p:nvGrpSpPr>
        <p:grpSpPr>
          <a:xfrm>
            <a:off x="3603516" y="1356944"/>
            <a:ext cx="2269477" cy="1828150"/>
            <a:chOff x="5073278" y="1331416"/>
            <a:chExt cx="2269477" cy="1828150"/>
          </a:xfrm>
        </p:grpSpPr>
        <p:sp>
          <p:nvSpPr>
            <p:cNvPr id="7" name="Rektangel med klippt hörn 6">
              <a:extLst>
                <a:ext uri="{FF2B5EF4-FFF2-40B4-BE49-F238E27FC236}">
                  <a16:creationId xmlns:a16="http://schemas.microsoft.com/office/drawing/2014/main" id="{5A0B5F84-DE92-0C4F-B630-96743F8A56E4}"/>
                </a:ext>
              </a:extLst>
            </p:cNvPr>
            <p:cNvSpPr/>
            <p:nvPr/>
          </p:nvSpPr>
          <p:spPr>
            <a:xfrm>
              <a:off x="5408023" y="1639875"/>
              <a:ext cx="1384663" cy="1188720"/>
            </a:xfrm>
            <a:prstGeom prst="snip1Rect">
              <a:avLst>
                <a:gd name="adj" fmla="val 50000"/>
              </a:avLst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C9EBA48C-05AC-464B-89D0-8794C890B310}"/>
                </a:ext>
              </a:extLst>
            </p:cNvPr>
            <p:cNvGrpSpPr/>
            <p:nvPr/>
          </p:nvGrpSpPr>
          <p:grpSpPr>
            <a:xfrm>
              <a:off x="5073278" y="1331416"/>
              <a:ext cx="2269477" cy="1828150"/>
              <a:chOff x="5073278" y="1331416"/>
              <a:chExt cx="2269477" cy="1828150"/>
            </a:xfrm>
          </p:grpSpPr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D49D1507-0205-A949-B517-9A140E83022A}"/>
                  </a:ext>
                </a:extLst>
              </p:cNvPr>
              <p:cNvSpPr txBox="1"/>
              <p:nvPr/>
            </p:nvSpPr>
            <p:spPr>
              <a:xfrm>
                <a:off x="5073278" y="2049569"/>
                <a:ext cx="334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9" name="textruta 8">
                <a:extLst>
                  <a:ext uri="{FF2B5EF4-FFF2-40B4-BE49-F238E27FC236}">
                    <a16:creationId xmlns:a16="http://schemas.microsoft.com/office/drawing/2014/main" id="{F370D5AF-1B45-D948-88EE-5AA590D8785A}"/>
                  </a:ext>
                </a:extLst>
              </p:cNvPr>
              <p:cNvSpPr txBox="1"/>
              <p:nvPr/>
            </p:nvSpPr>
            <p:spPr>
              <a:xfrm>
                <a:off x="6690147" y="1472096"/>
                <a:ext cx="652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(cm)</a:t>
                </a:r>
              </a:p>
            </p:txBody>
          </p:sp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79853622-873C-8F40-93A0-93BCCDE23D08}"/>
                  </a:ext>
                </a:extLst>
              </p:cNvPr>
              <p:cNvSpPr txBox="1"/>
              <p:nvPr/>
            </p:nvSpPr>
            <p:spPr>
              <a:xfrm>
                <a:off x="6457941" y="1575767"/>
                <a:ext cx="334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F05B622B-F730-CB42-ADCA-58DFDAA74A3C}"/>
                  </a:ext>
                </a:extLst>
              </p:cNvPr>
              <p:cNvSpPr txBox="1"/>
              <p:nvPr/>
            </p:nvSpPr>
            <p:spPr>
              <a:xfrm>
                <a:off x="5932981" y="2790234"/>
                <a:ext cx="334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AD15D4AB-1664-B04A-A366-FF8FC0773A7F}"/>
                  </a:ext>
                </a:extLst>
              </p:cNvPr>
              <p:cNvSpPr txBox="1"/>
              <p:nvPr/>
            </p:nvSpPr>
            <p:spPr>
              <a:xfrm>
                <a:off x="6792686" y="2378539"/>
                <a:ext cx="334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582A548A-DD51-E147-AD7F-3192CF8B9C51}"/>
                  </a:ext>
                </a:extLst>
              </p:cNvPr>
              <p:cNvSpPr txBox="1"/>
              <p:nvPr/>
            </p:nvSpPr>
            <p:spPr>
              <a:xfrm>
                <a:off x="5631788" y="1331416"/>
                <a:ext cx="334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</p:grp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27F51429-A4D8-4C45-90A9-C70F1263A157}"/>
              </a:ext>
            </a:extLst>
          </p:cNvPr>
          <p:cNvSpPr txBox="1"/>
          <p:nvPr/>
        </p:nvSpPr>
        <p:spPr>
          <a:xfrm>
            <a:off x="6223630" y="1428766"/>
            <a:ext cx="175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här figurens omkrets är:  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44985AA-F573-2E4C-8265-7512C333DB50}"/>
              </a:ext>
            </a:extLst>
          </p:cNvPr>
          <p:cNvSpPr txBox="1"/>
          <p:nvPr/>
        </p:nvSpPr>
        <p:spPr>
          <a:xfrm>
            <a:off x="5880293" y="2075097"/>
            <a:ext cx="232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(4 + 5 + 2 + 3 + 3) cm =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4B2B2B8-2E14-3543-8F47-E5CAB7464EFD}"/>
              </a:ext>
            </a:extLst>
          </p:cNvPr>
          <p:cNvSpPr txBox="1"/>
          <p:nvPr/>
        </p:nvSpPr>
        <p:spPr>
          <a:xfrm>
            <a:off x="8105982" y="2088318"/>
            <a:ext cx="94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17 cm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70B157C-93A8-C041-8FE8-4D227C47415F}"/>
              </a:ext>
            </a:extLst>
          </p:cNvPr>
          <p:cNvSpPr txBox="1"/>
          <p:nvPr/>
        </p:nvSpPr>
        <p:spPr>
          <a:xfrm>
            <a:off x="334233" y="3583885"/>
            <a:ext cx="608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cirkels </a:t>
            </a:r>
            <a:r>
              <a:rPr lang="sv-SE" dirty="0"/>
              <a:t>omkrets beräknas med formeln: 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C2E71D54-EFA0-6F4B-9C35-C52630AAB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1" t="26771" r="2308" b="19999"/>
          <a:stretch/>
        </p:blipFill>
        <p:spPr>
          <a:xfrm>
            <a:off x="4364181" y="3583885"/>
            <a:ext cx="4547533" cy="404209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8F05CCA8-7C04-F44D-BD8B-7F35EDE1D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0" t="14119" r="12011" b="13012"/>
          <a:stretch/>
        </p:blipFill>
        <p:spPr>
          <a:xfrm>
            <a:off x="235054" y="4755323"/>
            <a:ext cx="1755824" cy="660459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2D990CC3-C22C-5742-A468-DA44DEB38A94}"/>
              </a:ext>
            </a:extLst>
          </p:cNvPr>
          <p:cNvSpPr txBox="1"/>
          <p:nvPr/>
        </p:nvSpPr>
        <p:spPr>
          <a:xfrm>
            <a:off x="4244698" y="4471870"/>
            <a:ext cx="203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diametern = 4 cm 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33FA03E-0387-EC45-A63A-8886D3CE4D6E}"/>
              </a:ext>
            </a:extLst>
          </p:cNvPr>
          <p:cNvSpPr txBox="1"/>
          <p:nvPr/>
        </p:nvSpPr>
        <p:spPr>
          <a:xfrm>
            <a:off x="4250571" y="4921926"/>
            <a:ext cx="151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Omkretsen =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817C95E-0ABD-A649-A31A-E5A50F34488B}"/>
              </a:ext>
            </a:extLst>
          </p:cNvPr>
          <p:cNvSpPr txBox="1"/>
          <p:nvPr/>
        </p:nvSpPr>
        <p:spPr>
          <a:xfrm>
            <a:off x="5523249" y="4892542"/>
            <a:ext cx="126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π </a:t>
            </a:r>
            <a:r>
              <a:rPr lang="is-IS" dirty="0">
                <a:cs typeface="Bradley Hand Bold"/>
              </a:rPr>
              <a:t>∙ </a:t>
            </a:r>
            <a:r>
              <a:rPr lang="sv-SE" dirty="0"/>
              <a:t>4 cm = 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3A2DD44-BD45-D742-9D1C-5EA6A0E7A963}"/>
              </a:ext>
            </a:extLst>
          </p:cNvPr>
          <p:cNvSpPr txBox="1"/>
          <p:nvPr/>
        </p:nvSpPr>
        <p:spPr>
          <a:xfrm>
            <a:off x="6473686" y="4880763"/>
            <a:ext cx="163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12,566… cm </a:t>
            </a:r>
            <a:r>
              <a:rPr lang="is-IS" dirty="0">
                <a:cs typeface="Bradley Hand Bold"/>
              </a:rPr>
              <a:t>≈ </a:t>
            </a:r>
            <a:r>
              <a:rPr lang="sv-SE" dirty="0"/>
              <a:t>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0D2E05A-B465-2A47-A568-D3351CEC8379}"/>
              </a:ext>
            </a:extLst>
          </p:cNvPr>
          <p:cNvSpPr/>
          <p:nvPr/>
        </p:nvSpPr>
        <p:spPr>
          <a:xfrm>
            <a:off x="7827504" y="4880763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cs typeface="Bradley Hand Bold"/>
              </a:rPr>
              <a:t>13 cm</a:t>
            </a:r>
            <a:endParaRPr lang="sv-SE" dirty="0"/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519301-ED7C-6A4E-82AB-124C10C3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213" y="4083833"/>
            <a:ext cx="2072612" cy="21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9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7241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998663" y="1276107"/>
            <a:ext cx="2363029" cy="2067229"/>
            <a:chOff x="1051762" y="1445881"/>
            <a:chExt cx="2363029" cy="2067229"/>
          </a:xfrm>
        </p:grpSpPr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2"/>
            <a:srcRect t="22950" b="36339"/>
            <a:stretch/>
          </p:blipFill>
          <p:spPr>
            <a:xfrm>
              <a:off x="1051762" y="1754575"/>
              <a:ext cx="2285611" cy="1146493"/>
            </a:xfrm>
            <a:prstGeom prst="rect">
              <a:avLst/>
            </a:prstGeom>
          </p:spPr>
        </p:pic>
        <p:sp>
          <p:nvSpPr>
            <p:cNvPr id="2" name="textruta 1"/>
            <p:cNvSpPr txBox="1"/>
            <p:nvPr/>
          </p:nvSpPr>
          <p:spPr>
            <a:xfrm>
              <a:off x="1475672" y="1445881"/>
              <a:ext cx="193911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Parallellogram</a:t>
              </a:r>
            </a:p>
          </p:txBody>
        </p:sp>
        <p:sp>
          <p:nvSpPr>
            <p:cNvPr id="3" name="textruta 2"/>
            <p:cNvSpPr txBox="1"/>
            <p:nvPr/>
          </p:nvSpPr>
          <p:spPr>
            <a:xfrm>
              <a:off x="1398253" y="3143778"/>
              <a:ext cx="10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i="1" dirty="0"/>
                <a:t>A = b </a:t>
              </a:r>
              <a:r>
                <a:rPr lang="is-IS" i="1" dirty="0">
                  <a:cs typeface="Bradley Hand Bold"/>
                </a:rPr>
                <a:t>∙ h</a:t>
              </a:r>
              <a:endParaRPr lang="sv-SE" i="1" dirty="0"/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3651417" y="1249974"/>
            <a:ext cx="1576273" cy="2119496"/>
            <a:chOff x="6869576" y="1150905"/>
            <a:chExt cx="1576273" cy="2119496"/>
          </a:xfrm>
        </p:grpSpPr>
        <p:sp>
          <p:nvSpPr>
            <p:cNvPr id="17" name="textruta 16"/>
            <p:cNvSpPr txBox="1"/>
            <p:nvPr/>
          </p:nvSpPr>
          <p:spPr>
            <a:xfrm>
              <a:off x="7475279" y="1150905"/>
              <a:ext cx="96682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Romb</a:t>
              </a:r>
            </a:p>
          </p:txBody>
        </p:sp>
        <p:pic>
          <p:nvPicPr>
            <p:cNvPr id="12" name="Bildobjekt 11"/>
            <p:cNvPicPr>
              <a:picLocks noChangeAspect="1"/>
            </p:cNvPicPr>
            <p:nvPr/>
          </p:nvPicPr>
          <p:blipFill rotWithShape="1">
            <a:blip r:embed="rId3"/>
            <a:srcRect t="25776" b="19215"/>
            <a:stretch/>
          </p:blipFill>
          <p:spPr>
            <a:xfrm>
              <a:off x="6869576" y="1477577"/>
              <a:ext cx="1576273" cy="1324166"/>
            </a:xfrm>
            <a:prstGeom prst="rect">
              <a:avLst/>
            </a:prstGeom>
          </p:spPr>
        </p:pic>
        <p:sp>
          <p:nvSpPr>
            <p:cNvPr id="18" name="textruta 17"/>
            <p:cNvSpPr txBox="1"/>
            <p:nvPr/>
          </p:nvSpPr>
          <p:spPr>
            <a:xfrm>
              <a:off x="6969226" y="2901069"/>
              <a:ext cx="10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i="1" dirty="0"/>
                <a:t>A = b </a:t>
              </a:r>
              <a:r>
                <a:rPr lang="is-IS" i="1" dirty="0">
                  <a:cs typeface="Bradley Hand Bold"/>
                </a:rPr>
                <a:t>∙ h</a:t>
              </a:r>
              <a:endParaRPr lang="sv-SE" i="1" dirty="0"/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6119368" y="1249974"/>
            <a:ext cx="2716082" cy="2066717"/>
            <a:chOff x="3297548" y="2524020"/>
            <a:chExt cx="2716082" cy="2066717"/>
          </a:xfrm>
        </p:grpSpPr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4"/>
            <a:srcRect t="20629" b="26492"/>
            <a:stretch/>
          </p:blipFill>
          <p:spPr>
            <a:xfrm>
              <a:off x="3297548" y="2797913"/>
              <a:ext cx="2716082" cy="1456361"/>
            </a:xfrm>
            <a:prstGeom prst="rect">
              <a:avLst/>
            </a:prstGeom>
          </p:spPr>
        </p:pic>
        <p:grpSp>
          <p:nvGrpSpPr>
            <p:cNvPr id="19" name="Grupp 18"/>
            <p:cNvGrpSpPr/>
            <p:nvPr/>
          </p:nvGrpSpPr>
          <p:grpSpPr>
            <a:xfrm>
              <a:off x="3704881" y="2524020"/>
              <a:ext cx="1174564" cy="2066717"/>
              <a:chOff x="6969226" y="1203684"/>
              <a:chExt cx="1174564" cy="2066717"/>
            </a:xfrm>
          </p:grpSpPr>
          <p:sp>
            <p:nvSpPr>
              <p:cNvPr id="21" name="textruta 20"/>
              <p:cNvSpPr txBox="1"/>
              <p:nvPr/>
            </p:nvSpPr>
            <p:spPr>
              <a:xfrm>
                <a:off x="6969226" y="1203684"/>
                <a:ext cx="117456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solidFill>
                      <a:srgbClr val="800000"/>
                    </a:solidFill>
                  </a:rPr>
                  <a:t>Rektangel</a:t>
                </a:r>
              </a:p>
            </p:txBody>
          </p:sp>
          <p:sp>
            <p:nvSpPr>
              <p:cNvPr id="22" name="textruta 21"/>
              <p:cNvSpPr txBox="1"/>
              <p:nvPr/>
            </p:nvSpPr>
            <p:spPr>
              <a:xfrm>
                <a:off x="6969226" y="2901069"/>
                <a:ext cx="1095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i="1" dirty="0"/>
                  <a:t>A = b </a:t>
                </a:r>
                <a:r>
                  <a:rPr lang="is-IS" i="1" dirty="0">
                    <a:cs typeface="Bradley Hand Bold"/>
                  </a:rPr>
                  <a:t>∙ h</a:t>
                </a:r>
                <a:endParaRPr lang="sv-SE" i="1" dirty="0"/>
              </a:p>
            </p:txBody>
          </p:sp>
        </p:grpSp>
      </p:grpSp>
      <p:grpSp>
        <p:nvGrpSpPr>
          <p:cNvPr id="8" name="Grupp 7"/>
          <p:cNvGrpSpPr/>
          <p:nvPr/>
        </p:nvGrpSpPr>
        <p:grpSpPr>
          <a:xfrm>
            <a:off x="5315440" y="3656964"/>
            <a:ext cx="1711053" cy="2161857"/>
            <a:chOff x="3950839" y="1267970"/>
            <a:chExt cx="1711053" cy="2161857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5"/>
            <a:srcRect t="22178" b="25023"/>
            <a:stretch/>
          </p:blipFill>
          <p:spPr>
            <a:xfrm>
              <a:off x="3950839" y="1517809"/>
              <a:ext cx="1684339" cy="1549568"/>
            </a:xfrm>
            <a:prstGeom prst="rect">
              <a:avLst/>
            </a:prstGeom>
          </p:spPr>
        </p:pic>
        <p:grpSp>
          <p:nvGrpSpPr>
            <p:cNvPr id="23" name="Grupp 22"/>
            <p:cNvGrpSpPr/>
            <p:nvPr/>
          </p:nvGrpSpPr>
          <p:grpSpPr>
            <a:xfrm>
              <a:off x="4356911" y="1267970"/>
              <a:ext cx="1304981" cy="2161857"/>
              <a:chOff x="7353774" y="1111450"/>
              <a:chExt cx="1304981" cy="2161857"/>
            </a:xfrm>
          </p:grpSpPr>
          <p:sp>
            <p:nvSpPr>
              <p:cNvPr id="25" name="textruta 24"/>
              <p:cNvSpPr txBox="1"/>
              <p:nvPr/>
            </p:nvSpPr>
            <p:spPr>
              <a:xfrm>
                <a:off x="7353774" y="1111450"/>
                <a:ext cx="1304981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solidFill>
                      <a:srgbClr val="800000"/>
                    </a:solidFill>
                  </a:rPr>
                  <a:t>Kvadrat</a:t>
                </a:r>
              </a:p>
            </p:txBody>
          </p:sp>
          <p:sp>
            <p:nvSpPr>
              <p:cNvPr id="26" name="textruta 25"/>
              <p:cNvSpPr txBox="1"/>
              <p:nvPr/>
            </p:nvSpPr>
            <p:spPr>
              <a:xfrm>
                <a:off x="7458616" y="2903975"/>
                <a:ext cx="1095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i="1" dirty="0"/>
                  <a:t>A = s </a:t>
                </a:r>
                <a:r>
                  <a:rPr lang="is-IS" i="1" dirty="0">
                    <a:cs typeface="Bradley Hand Bold"/>
                  </a:rPr>
                  <a:t>∙ s</a:t>
                </a:r>
                <a:endParaRPr lang="sv-SE" i="1" dirty="0"/>
              </a:p>
            </p:txBody>
          </p:sp>
        </p:grp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06F2DC26-61C6-1D44-80B2-B64D5A088878}"/>
              </a:ext>
            </a:extLst>
          </p:cNvPr>
          <p:cNvGrpSpPr/>
          <p:nvPr/>
        </p:nvGrpSpPr>
        <p:grpSpPr>
          <a:xfrm>
            <a:off x="1537236" y="3656964"/>
            <a:ext cx="2499624" cy="2285027"/>
            <a:chOff x="1617032" y="3123241"/>
            <a:chExt cx="2499624" cy="2285027"/>
          </a:xfrm>
        </p:grpSpPr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CAB1A92D-8966-8640-A163-5607FE0D4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7116" b="38804"/>
            <a:stretch/>
          </p:blipFill>
          <p:spPr>
            <a:xfrm>
              <a:off x="1617032" y="3297013"/>
              <a:ext cx="2499624" cy="1459039"/>
            </a:xfrm>
            <a:prstGeom prst="rect">
              <a:avLst/>
            </a:prstGeom>
          </p:spPr>
        </p:pic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6BC9CF5F-5F42-384E-AC29-F8E20E8E3481}"/>
                </a:ext>
              </a:extLst>
            </p:cNvPr>
            <p:cNvSpPr txBox="1"/>
            <p:nvPr/>
          </p:nvSpPr>
          <p:spPr>
            <a:xfrm>
              <a:off x="2217137" y="3123241"/>
              <a:ext cx="96682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Triangel</a:t>
              </a:r>
            </a:p>
          </p:txBody>
        </p: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760CC235-77EC-7440-8023-2C674761FBAD}"/>
                </a:ext>
              </a:extLst>
            </p:cNvPr>
            <p:cNvGrpSpPr/>
            <p:nvPr/>
          </p:nvGrpSpPr>
          <p:grpSpPr>
            <a:xfrm>
              <a:off x="2000869" y="4792596"/>
              <a:ext cx="1023685" cy="615672"/>
              <a:chOff x="1352751" y="5278603"/>
              <a:chExt cx="1023685" cy="615672"/>
            </a:xfrm>
          </p:grpSpPr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78C515EC-4F0D-B349-8751-EBD744B0D94E}"/>
                  </a:ext>
                </a:extLst>
              </p:cNvPr>
              <p:cNvSpPr txBox="1"/>
              <p:nvPr/>
            </p:nvSpPr>
            <p:spPr>
              <a:xfrm>
                <a:off x="1766116" y="5278603"/>
                <a:ext cx="61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i="1" dirty="0"/>
                  <a:t>b </a:t>
                </a:r>
                <a:r>
                  <a:rPr lang="is-IS" i="1" dirty="0">
                    <a:cs typeface="Bradley Hand Bold"/>
                  </a:rPr>
                  <a:t>∙ h</a:t>
                </a:r>
                <a:endParaRPr lang="sv-SE" i="1" dirty="0"/>
              </a:p>
            </p:txBody>
          </p:sp>
          <p:cxnSp>
            <p:nvCxnSpPr>
              <p:cNvPr id="29" name="Rak 28">
                <a:extLst>
                  <a:ext uri="{FF2B5EF4-FFF2-40B4-BE49-F238E27FC236}">
                    <a16:creationId xmlns:a16="http://schemas.microsoft.com/office/drawing/2014/main" id="{CE159F40-F490-214A-9BFB-B17E9A8BC08E}"/>
                  </a:ext>
                </a:extLst>
              </p:cNvPr>
              <p:cNvCxnSpPr/>
              <p:nvPr/>
            </p:nvCxnSpPr>
            <p:spPr bwMode="auto">
              <a:xfrm>
                <a:off x="1796696" y="5598031"/>
                <a:ext cx="51146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F27539E3-0A23-4F4E-89B3-F61528AA766E}"/>
                  </a:ext>
                </a:extLst>
              </p:cNvPr>
              <p:cNvSpPr txBox="1"/>
              <p:nvPr/>
            </p:nvSpPr>
            <p:spPr>
              <a:xfrm>
                <a:off x="1352751" y="5401773"/>
                <a:ext cx="5182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i="1" dirty="0"/>
                  <a:t>A </a:t>
                </a:r>
                <a:r>
                  <a:rPr lang="sv-SE" dirty="0"/>
                  <a:t>=</a:t>
                </a:r>
                <a:r>
                  <a:rPr lang="sv-SE" i="1" dirty="0"/>
                  <a:t> </a:t>
                </a:r>
              </a:p>
            </p:txBody>
          </p:sp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940691F0-B1FD-3243-95D3-346A4A1F0CD2}"/>
                  </a:ext>
                </a:extLst>
              </p:cNvPr>
              <p:cNvSpPr txBox="1"/>
              <p:nvPr/>
            </p:nvSpPr>
            <p:spPr>
              <a:xfrm>
                <a:off x="1886252" y="5524943"/>
                <a:ext cx="27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</p:grp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AF72BF32-941D-5342-BC5C-B8EAC9D4F7EC}"/>
              </a:ext>
            </a:extLst>
          </p:cNvPr>
          <p:cNvSpPr/>
          <p:nvPr/>
        </p:nvSpPr>
        <p:spPr>
          <a:xfrm>
            <a:off x="4016365" y="32005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Polygoners area</a:t>
            </a:r>
          </a:p>
        </p:txBody>
      </p:sp>
    </p:spTree>
    <p:extLst>
      <p:ext uri="{BB962C8B-B14F-4D97-AF65-F5344CB8AC3E}">
        <p14:creationId xmlns:p14="http://schemas.microsoft.com/office/powerpoint/2010/main" val="10600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46099" y="445080"/>
            <a:ext cx="8449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pool har formen av en kvartscirkel med radien 3 m. Hur lång omkrets har  poolen?</a:t>
            </a:r>
          </a:p>
          <a:p>
            <a:r>
              <a:rPr lang="sv-SE" dirty="0"/>
              <a:t>Avrunda till hela meter.</a:t>
            </a:r>
          </a:p>
        </p:txBody>
      </p:sp>
      <p:sp>
        <p:nvSpPr>
          <p:cNvPr id="7" name="Rektangel 6"/>
          <p:cNvSpPr/>
          <p:nvPr/>
        </p:nvSpPr>
        <p:spPr>
          <a:xfrm>
            <a:off x="721636" y="3793307"/>
            <a:ext cx="690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skolgård är en kvadrat med sidan 80 m. Vad kostar det att sätta ett staket runt skolgården, om priset är 65 kr per meter?</a:t>
            </a:r>
          </a:p>
        </p:txBody>
      </p:sp>
      <p:grpSp>
        <p:nvGrpSpPr>
          <p:cNvPr id="47" name="Grupp 46"/>
          <p:cNvGrpSpPr/>
          <p:nvPr/>
        </p:nvGrpSpPr>
        <p:grpSpPr>
          <a:xfrm>
            <a:off x="992174" y="1027148"/>
            <a:ext cx="1248472" cy="1338383"/>
            <a:chOff x="2886492" y="1062322"/>
            <a:chExt cx="1248472" cy="1338383"/>
          </a:xfrm>
        </p:grpSpPr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6492" y="1069916"/>
              <a:ext cx="1248472" cy="1330789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3081426" y="1062322"/>
              <a:ext cx="81136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   3 m </a:t>
              </a:r>
            </a:p>
          </p:txBody>
        </p:sp>
      </p:grpSp>
      <p:sp>
        <p:nvSpPr>
          <p:cNvPr id="10" name="Rektangel 9"/>
          <p:cNvSpPr/>
          <p:nvPr/>
        </p:nvSpPr>
        <p:spPr>
          <a:xfrm>
            <a:off x="2423123" y="1266737"/>
            <a:ext cx="1141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 = 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d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480657" y="163606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r = 3 m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457352" y="1996199"/>
            <a:ext cx="103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d = 6 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553484" y="2605243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grpSp>
        <p:nvGrpSpPr>
          <p:cNvPr id="30" name="Grupp 29"/>
          <p:cNvGrpSpPr/>
          <p:nvPr/>
        </p:nvGrpSpPr>
        <p:grpSpPr>
          <a:xfrm>
            <a:off x="2826473" y="2524766"/>
            <a:ext cx="2063688" cy="596373"/>
            <a:chOff x="2906047" y="2524766"/>
            <a:chExt cx="2063688" cy="596373"/>
          </a:xfrm>
        </p:grpSpPr>
        <p:grpSp>
          <p:nvGrpSpPr>
            <p:cNvPr id="20" name="Grupp 19"/>
            <p:cNvGrpSpPr/>
            <p:nvPr/>
          </p:nvGrpSpPr>
          <p:grpSpPr>
            <a:xfrm>
              <a:off x="3080804" y="2524766"/>
              <a:ext cx="1888931" cy="596373"/>
              <a:chOff x="1847935" y="5133259"/>
              <a:chExt cx="1888931" cy="596373"/>
            </a:xfrm>
          </p:grpSpPr>
          <p:grpSp>
            <p:nvGrpSpPr>
              <p:cNvPr id="21" name="Grupp 20"/>
              <p:cNvGrpSpPr/>
              <p:nvPr/>
            </p:nvGrpSpPr>
            <p:grpSpPr>
              <a:xfrm>
                <a:off x="1847935" y="5133259"/>
                <a:ext cx="1888931" cy="596373"/>
                <a:chOff x="2631174" y="3447112"/>
                <a:chExt cx="1888931" cy="596373"/>
              </a:xfrm>
            </p:grpSpPr>
            <p:grpSp>
              <p:nvGrpSpPr>
                <p:cNvPr id="23" name="Grupp 22"/>
                <p:cNvGrpSpPr>
                  <a:grpSpLocks/>
                </p:cNvGrpSpPr>
                <p:nvPr/>
              </p:nvGrpSpPr>
              <p:grpSpPr bwMode="auto">
                <a:xfrm>
                  <a:off x="2631174" y="3447112"/>
                  <a:ext cx="658925" cy="596373"/>
                  <a:chOff x="4035817" y="1904670"/>
                  <a:chExt cx="658618" cy="596541"/>
                </a:xfrm>
              </p:grpSpPr>
              <p:sp>
                <p:nvSpPr>
                  <p:cNvPr id="25" name="textruta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5817" y="1904670"/>
                    <a:ext cx="658618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l-GR" sz="1800" dirty="0">
                        <a:latin typeface="Bradley Hand Bold"/>
                        <a:cs typeface="Bradley Hand Bold"/>
                      </a:rPr>
                      <a:t>π</a:t>
                    </a:r>
                    <a:r>
                      <a:rPr lang="sv-SE" sz="1800" dirty="0">
                        <a:latin typeface="Bradley Hand Bold"/>
                        <a:cs typeface="Bradley Hand Bold"/>
                      </a:rPr>
                      <a:t> </a:t>
                    </a:r>
                    <a:r>
                      <a:rPr lang="is-IS" sz="1800" dirty="0">
                        <a:latin typeface="Bradley Hand Bold"/>
                        <a:cs typeface="Bradley Hand Bold"/>
                      </a:rPr>
                      <a:t>∙ </a:t>
                    </a:r>
                    <a:r>
                      <a:rPr lang="sv-SE" sz="1800" dirty="0">
                        <a:latin typeface="Bradley Hand Bold"/>
                        <a:cs typeface="Bradley Hand Bold"/>
                      </a:rPr>
                      <a:t>6</a:t>
                    </a:r>
                  </a:p>
                </p:txBody>
              </p:sp>
              <p:sp>
                <p:nvSpPr>
                  <p:cNvPr id="26" name="textruta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0391" y="2131775"/>
                    <a:ext cx="3294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4</a:t>
                    </a:r>
                  </a:p>
                </p:txBody>
              </p:sp>
              <p:cxnSp>
                <p:nvCxnSpPr>
                  <p:cNvPr id="27" name="Rak 26"/>
                  <p:cNvCxnSpPr/>
                  <p:nvPr/>
                </p:nvCxnSpPr>
                <p:spPr>
                  <a:xfrm>
                    <a:off x="4082369" y="2203748"/>
                    <a:ext cx="550448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ruta 23"/>
                <p:cNvSpPr txBox="1"/>
                <p:nvPr/>
              </p:nvSpPr>
              <p:spPr>
                <a:xfrm>
                  <a:off x="4264635" y="3507253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22" name="textruta 21"/>
              <p:cNvSpPr txBox="1"/>
              <p:nvPr/>
            </p:nvSpPr>
            <p:spPr>
              <a:xfrm>
                <a:off x="2382797" y="5213736"/>
                <a:ext cx="1232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+ 2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3)m</a:t>
                </a:r>
              </a:p>
            </p:txBody>
          </p:sp>
        </p:grpSp>
        <p:sp>
          <p:nvSpPr>
            <p:cNvPr id="29" name="Rektangel 28"/>
            <p:cNvSpPr/>
            <p:nvPr/>
          </p:nvSpPr>
          <p:spPr>
            <a:xfrm>
              <a:off x="2906047" y="2604327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</a:t>
              </a:r>
            </a:p>
          </p:txBody>
        </p:sp>
      </p:grpSp>
      <p:sp>
        <p:nvSpPr>
          <p:cNvPr id="31" name="textruta 30"/>
          <p:cNvSpPr txBox="1"/>
          <p:nvPr/>
        </p:nvSpPr>
        <p:spPr>
          <a:xfrm>
            <a:off x="4847025" y="2574458"/>
            <a:ext cx="17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10,71... m 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2" name="Rektangel 31"/>
          <p:cNvSpPr/>
          <p:nvPr/>
        </p:nvSpPr>
        <p:spPr>
          <a:xfrm>
            <a:off x="6130217" y="2584907"/>
            <a:ext cx="69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11 m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1639792" y="3134839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Poolens omkrets är ca 11 m.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992174" y="4572949"/>
            <a:ext cx="1295236" cy="1269603"/>
            <a:chOff x="2905238" y="936735"/>
            <a:chExt cx="1295236" cy="1269603"/>
          </a:xfrm>
        </p:grpSpPr>
        <p:sp>
          <p:nvSpPr>
            <p:cNvPr id="35" name="Rektangel 34"/>
            <p:cNvSpPr/>
            <p:nvPr/>
          </p:nvSpPr>
          <p:spPr>
            <a:xfrm>
              <a:off x="2905238" y="1121401"/>
              <a:ext cx="772030" cy="810488"/>
            </a:xfrm>
            <a:prstGeom prst="rect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Rektangel 35"/>
            <p:cNvSpPr/>
            <p:nvPr/>
          </p:nvSpPr>
          <p:spPr>
            <a:xfrm>
              <a:off x="3081454" y="1837006"/>
              <a:ext cx="455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80</a:t>
              </a:r>
            </a:p>
          </p:txBody>
        </p:sp>
        <p:sp>
          <p:nvSpPr>
            <p:cNvPr id="37" name="Rektangel 36"/>
            <p:cNvSpPr/>
            <p:nvPr/>
          </p:nvSpPr>
          <p:spPr>
            <a:xfrm>
              <a:off x="3732869" y="1335516"/>
              <a:ext cx="440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80</a:t>
              </a:r>
            </a:p>
          </p:txBody>
        </p:sp>
        <p:sp>
          <p:nvSpPr>
            <p:cNvPr id="38" name="Rektangel 37"/>
            <p:cNvSpPr/>
            <p:nvPr/>
          </p:nvSpPr>
          <p:spPr>
            <a:xfrm>
              <a:off x="3614856" y="936735"/>
              <a:ext cx="5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(m)</a:t>
              </a:r>
            </a:p>
          </p:txBody>
        </p:sp>
      </p:grpSp>
      <p:sp>
        <p:nvSpPr>
          <p:cNvPr id="39" name="textruta 38"/>
          <p:cNvSpPr txBox="1"/>
          <p:nvPr/>
        </p:nvSpPr>
        <p:spPr>
          <a:xfrm>
            <a:off x="2584398" y="4789943"/>
            <a:ext cx="1777676" cy="366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sp>
        <p:nvSpPr>
          <p:cNvPr id="40" name="Rektangel 39"/>
          <p:cNvSpPr/>
          <p:nvPr/>
        </p:nvSpPr>
        <p:spPr>
          <a:xfrm>
            <a:off x="3861430" y="4787064"/>
            <a:ext cx="134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80  m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41" name="Rektangel 40"/>
          <p:cNvSpPr/>
          <p:nvPr/>
        </p:nvSpPr>
        <p:spPr>
          <a:xfrm>
            <a:off x="5069308" y="4789943"/>
            <a:ext cx="860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320 m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2976947" y="5198771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Pris/m : 65 kr/m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2709553" y="5657886"/>
            <a:ext cx="134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totalt :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3975378" y="5666193"/>
            <a:ext cx="16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65 ∙ 320 kr 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5" name="Rektangel 44"/>
          <p:cNvSpPr/>
          <p:nvPr/>
        </p:nvSpPr>
        <p:spPr>
          <a:xfrm>
            <a:off x="5499345" y="566619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20 800 kr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1878616" y="6292424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Staketet skulle kosta 20 800 kr.</a:t>
            </a:r>
          </a:p>
        </p:txBody>
      </p:sp>
    </p:spTree>
    <p:extLst>
      <p:ext uri="{BB962C8B-B14F-4D97-AF65-F5344CB8AC3E}">
        <p14:creationId xmlns:p14="http://schemas.microsoft.com/office/powerpoint/2010/main" val="31670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31" grpId="0"/>
      <p:bldP spid="32" grpId="0"/>
      <p:bldP spid="3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652271" y="0"/>
            <a:ext cx="7045020" cy="1667217"/>
            <a:chOff x="804671" y="-341373"/>
            <a:chExt cx="7045020" cy="1667217"/>
          </a:xfrm>
        </p:grpSpPr>
        <p:sp>
          <p:nvSpPr>
            <p:cNvPr id="3" name="Rektangel 2"/>
            <p:cNvSpPr/>
            <p:nvPr/>
          </p:nvSpPr>
          <p:spPr>
            <a:xfrm>
              <a:off x="804671" y="194850"/>
              <a:ext cx="39518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Beräkna triangelns omkrets och area.</a:t>
              </a:r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7122" y="-341373"/>
              <a:ext cx="3102569" cy="1667217"/>
            </a:xfrm>
            <a:prstGeom prst="rect">
              <a:avLst/>
            </a:prstGeom>
          </p:spPr>
        </p:pic>
      </p:grpSp>
      <p:sp>
        <p:nvSpPr>
          <p:cNvPr id="7" name="textruta 6"/>
          <p:cNvSpPr txBox="1"/>
          <p:nvPr/>
        </p:nvSpPr>
        <p:spPr>
          <a:xfrm>
            <a:off x="1629032" y="2752420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 : </a:t>
            </a:r>
          </a:p>
        </p:txBody>
      </p:sp>
      <p:sp>
        <p:nvSpPr>
          <p:cNvPr id="8" name="Rektangel 7"/>
          <p:cNvSpPr/>
          <p:nvPr/>
        </p:nvSpPr>
        <p:spPr>
          <a:xfrm>
            <a:off x="2724476" y="2752420"/>
            <a:ext cx="26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(6,0 + 4,5 + 2,9) cm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5276914" y="274628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13,4 cm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2724869" y="4055152"/>
            <a:ext cx="1879271" cy="584879"/>
            <a:chOff x="2906047" y="2536264"/>
            <a:chExt cx="1879271" cy="584879"/>
          </a:xfrm>
        </p:grpSpPr>
        <p:grpSp>
          <p:nvGrpSpPr>
            <p:cNvPr id="11" name="Grupp 10"/>
            <p:cNvGrpSpPr/>
            <p:nvPr/>
          </p:nvGrpSpPr>
          <p:grpSpPr>
            <a:xfrm>
              <a:off x="3090516" y="2536264"/>
              <a:ext cx="1694802" cy="584879"/>
              <a:chOff x="1857647" y="5144757"/>
              <a:chExt cx="1694802" cy="584879"/>
            </a:xfrm>
          </p:grpSpPr>
          <p:grpSp>
            <p:nvGrpSpPr>
              <p:cNvPr id="13" name="Grupp 12"/>
              <p:cNvGrpSpPr/>
              <p:nvPr/>
            </p:nvGrpSpPr>
            <p:grpSpPr>
              <a:xfrm>
                <a:off x="1857647" y="5144757"/>
                <a:ext cx="1694802" cy="584879"/>
                <a:chOff x="2640886" y="3458610"/>
                <a:chExt cx="1694802" cy="584879"/>
              </a:xfrm>
            </p:grpSpPr>
            <p:grpSp>
              <p:nvGrpSpPr>
                <p:cNvPr id="15" name="Grupp 14"/>
                <p:cNvGrpSpPr>
                  <a:grpSpLocks/>
                </p:cNvGrpSpPr>
                <p:nvPr/>
              </p:nvGrpSpPr>
              <p:grpSpPr bwMode="auto">
                <a:xfrm>
                  <a:off x="2640886" y="3458610"/>
                  <a:ext cx="1044271" cy="584879"/>
                  <a:chOff x="4045523" y="1916168"/>
                  <a:chExt cx="1043784" cy="585043"/>
                </a:xfrm>
              </p:grpSpPr>
              <p:sp>
                <p:nvSpPr>
                  <p:cNvPr id="17" name="textruta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5523" y="1916168"/>
                    <a:ext cx="1043784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4,5 </a:t>
                    </a:r>
                    <a:r>
                      <a:rPr lang="is-IS" sz="1800" dirty="0">
                        <a:latin typeface="Bradley Hand Bold"/>
                        <a:cs typeface="Bradley Hand Bold"/>
                      </a:rPr>
                      <a:t>∙ </a:t>
                    </a:r>
                    <a:r>
                      <a:rPr lang="sv-SE" sz="1800" dirty="0">
                        <a:latin typeface="Bradley Hand Bold"/>
                        <a:cs typeface="Bradley Hand Bold"/>
                      </a:rPr>
                      <a:t>2,8 </a:t>
                    </a:r>
                  </a:p>
                </p:txBody>
              </p:sp>
              <p:sp>
                <p:nvSpPr>
                  <p:cNvPr id="18" name="textruta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07646" y="2131775"/>
                    <a:ext cx="3294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19" name="Rak 18"/>
                  <p:cNvCxnSpPr/>
                  <p:nvPr/>
                </p:nvCxnSpPr>
                <p:spPr>
                  <a:xfrm>
                    <a:off x="4082369" y="2203748"/>
                    <a:ext cx="952905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ruta 15"/>
                <p:cNvSpPr txBox="1"/>
                <p:nvPr/>
              </p:nvSpPr>
              <p:spPr>
                <a:xfrm>
                  <a:off x="4080218" y="3526673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14" name="textruta 13"/>
              <p:cNvSpPr txBox="1"/>
              <p:nvPr/>
            </p:nvSpPr>
            <p:spPr>
              <a:xfrm>
                <a:off x="2827759" y="5247590"/>
                <a:ext cx="639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cm</a:t>
                </a:r>
                <a:r>
                  <a:rPr lang="sv-SE" b="1" baseline="30000" dirty="0">
                    <a:latin typeface="Bradley Hand Bold"/>
                    <a:cs typeface="Bradley Hand Bold"/>
                  </a:rPr>
                  <a:t>2 </a:t>
                </a:r>
              </a:p>
            </p:txBody>
          </p:sp>
        </p:grpSp>
        <p:sp>
          <p:nvSpPr>
            <p:cNvPr id="12" name="Rektangel 11"/>
            <p:cNvSpPr/>
            <p:nvPr/>
          </p:nvSpPr>
          <p:spPr>
            <a:xfrm>
              <a:off x="2906047" y="2604327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0" name="textruta 29"/>
          <p:cNvSpPr txBox="1"/>
          <p:nvPr/>
        </p:nvSpPr>
        <p:spPr>
          <a:xfrm>
            <a:off x="1901749" y="4108977"/>
            <a:ext cx="9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Arean : </a:t>
            </a:r>
          </a:p>
        </p:txBody>
      </p:sp>
      <p:sp>
        <p:nvSpPr>
          <p:cNvPr id="33" name="Rektangel 32"/>
          <p:cNvSpPr/>
          <p:nvPr/>
        </p:nvSpPr>
        <p:spPr>
          <a:xfrm>
            <a:off x="4519021" y="41400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6,3 cm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1615614" y="5148738"/>
            <a:ext cx="584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Triangelns omkrets är 13,4 cm och area 6,3 cm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grpSp>
        <p:nvGrpSpPr>
          <p:cNvPr id="47" name="Grupp 46"/>
          <p:cNvGrpSpPr/>
          <p:nvPr/>
        </p:nvGrpSpPr>
        <p:grpSpPr>
          <a:xfrm>
            <a:off x="2301484" y="3395487"/>
            <a:ext cx="1121392" cy="589974"/>
            <a:chOff x="1645393" y="3395034"/>
            <a:chExt cx="1121392" cy="589974"/>
          </a:xfrm>
        </p:grpSpPr>
        <p:sp>
          <p:nvSpPr>
            <p:cNvPr id="35" name="Rektangel 34"/>
            <p:cNvSpPr/>
            <p:nvPr/>
          </p:nvSpPr>
          <p:spPr>
            <a:xfrm>
              <a:off x="1645393" y="3513288"/>
              <a:ext cx="6164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 =</a:t>
              </a:r>
              <a:endParaRPr lang="sv-SE" dirty="0"/>
            </a:p>
          </p:txBody>
        </p:sp>
        <p:grpSp>
          <p:nvGrpSpPr>
            <p:cNvPr id="36" name="Grupp 35"/>
            <p:cNvGrpSpPr/>
            <p:nvPr/>
          </p:nvGrpSpPr>
          <p:grpSpPr>
            <a:xfrm>
              <a:off x="1991682" y="3395034"/>
              <a:ext cx="775103" cy="589974"/>
              <a:chOff x="2906047" y="2531166"/>
              <a:chExt cx="775103" cy="589974"/>
            </a:xfrm>
          </p:grpSpPr>
          <p:grpSp>
            <p:nvGrpSpPr>
              <p:cNvPr id="41" name="Grupp 40"/>
              <p:cNvGrpSpPr>
                <a:grpSpLocks/>
              </p:cNvGrpSpPr>
              <p:nvPr/>
            </p:nvGrpSpPr>
            <p:grpSpPr bwMode="auto">
              <a:xfrm>
                <a:off x="3083768" y="2531166"/>
                <a:ext cx="597382" cy="589974"/>
                <a:chOff x="4038782" y="1911071"/>
                <a:chExt cx="597104" cy="590140"/>
              </a:xfrm>
            </p:grpSpPr>
            <p:sp>
              <p:nvSpPr>
                <p:cNvPr id="43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38782" y="1911071"/>
                  <a:ext cx="59710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b </a:t>
                  </a:r>
                  <a:r>
                    <a:rPr lang="is-IS" sz="1800" dirty="0">
                      <a:latin typeface="Bradley Hand Bold"/>
                      <a:cs typeface="Bradley Hand Bold"/>
                    </a:rPr>
                    <a:t>∙ </a:t>
                  </a:r>
                  <a:r>
                    <a:rPr lang="sv-SE" sz="1800" dirty="0">
                      <a:latin typeface="Bradley Hand Bold"/>
                      <a:cs typeface="Bradley Hand Bold"/>
                    </a:rPr>
                    <a:t>h </a:t>
                  </a:r>
                </a:p>
              </p:txBody>
            </p:sp>
            <p:sp>
              <p:nvSpPr>
                <p:cNvPr id="44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79976" y="2131775"/>
                  <a:ext cx="32947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cxnSp>
              <p:nvCxnSpPr>
                <p:cNvPr id="45" name="Rak 44"/>
                <p:cNvCxnSpPr/>
                <p:nvPr/>
              </p:nvCxnSpPr>
              <p:spPr>
                <a:xfrm>
                  <a:off x="4082369" y="2203748"/>
                  <a:ext cx="511228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ktangel 37"/>
              <p:cNvSpPr/>
              <p:nvPr/>
            </p:nvSpPr>
            <p:spPr>
              <a:xfrm>
                <a:off x="2906047" y="2604327"/>
                <a:ext cx="184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2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06881" y="810157"/>
            <a:ext cx="7542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vägg är 12 m lång och 3,5 m hög. Väggen ska målas två gånger med en färg där varje burk räcker till 15 m</a:t>
            </a:r>
            <a:r>
              <a:rPr lang="sv-SE" baseline="30000" dirty="0"/>
              <a:t>2</a:t>
            </a:r>
            <a:r>
              <a:rPr lang="sv-SE" dirty="0"/>
              <a:t>. På väggen finns fönster på sammanlagt 10 m</a:t>
            </a:r>
            <a:r>
              <a:rPr lang="sv-SE" baseline="30000" dirty="0"/>
              <a:t>2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Hur många burkar måste man köpa?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469337" y="2420853"/>
            <a:ext cx="2923309" cy="1309248"/>
            <a:chOff x="2298463" y="850537"/>
            <a:chExt cx="2923309" cy="1309248"/>
          </a:xfrm>
        </p:grpSpPr>
        <p:sp>
          <p:nvSpPr>
            <p:cNvPr id="5" name="Rektangel 4"/>
            <p:cNvSpPr/>
            <p:nvPr/>
          </p:nvSpPr>
          <p:spPr>
            <a:xfrm>
              <a:off x="2298463" y="1121401"/>
              <a:ext cx="2316705" cy="669052"/>
            </a:xfrm>
            <a:prstGeom prst="rect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3165165" y="1790453"/>
              <a:ext cx="449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12</a:t>
              </a:r>
            </a:p>
          </p:txBody>
        </p:sp>
        <p:sp>
          <p:nvSpPr>
            <p:cNvPr id="7" name="Rektangel 6"/>
            <p:cNvSpPr/>
            <p:nvPr/>
          </p:nvSpPr>
          <p:spPr>
            <a:xfrm>
              <a:off x="4615168" y="1219869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3,5</a:t>
              </a:r>
            </a:p>
          </p:txBody>
        </p:sp>
        <p:sp>
          <p:nvSpPr>
            <p:cNvPr id="8" name="Rektangel 7"/>
            <p:cNvSpPr/>
            <p:nvPr/>
          </p:nvSpPr>
          <p:spPr>
            <a:xfrm>
              <a:off x="4636154" y="850537"/>
              <a:ext cx="5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(m)</a:t>
              </a: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4797785" y="2814081"/>
            <a:ext cx="1107591" cy="371481"/>
            <a:chOff x="1601839" y="3468195"/>
            <a:chExt cx="1107591" cy="371481"/>
          </a:xfrm>
        </p:grpSpPr>
        <p:sp>
          <p:nvSpPr>
            <p:cNvPr id="10" name="Rektangel 9"/>
            <p:cNvSpPr/>
            <p:nvPr/>
          </p:nvSpPr>
          <p:spPr>
            <a:xfrm>
              <a:off x="1601839" y="3470344"/>
              <a:ext cx="6164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 =</a:t>
              </a:r>
              <a:endParaRPr lang="sv-SE" dirty="0"/>
            </a:p>
          </p:txBody>
        </p:sp>
        <p:grpSp>
          <p:nvGrpSpPr>
            <p:cNvPr id="11" name="Grupp 10"/>
            <p:cNvGrpSpPr/>
            <p:nvPr/>
          </p:nvGrpSpPr>
          <p:grpSpPr>
            <a:xfrm>
              <a:off x="1991682" y="3468195"/>
              <a:ext cx="717748" cy="371481"/>
              <a:chOff x="2906047" y="2604327"/>
              <a:chExt cx="717748" cy="371481"/>
            </a:xfrm>
          </p:grpSpPr>
          <p:sp>
            <p:nvSpPr>
              <p:cNvPr id="14" name="textruta 29"/>
              <p:cNvSpPr txBox="1">
                <a:spLocks noChangeArrowheads="1"/>
              </p:cNvSpPr>
              <p:nvPr/>
            </p:nvSpPr>
            <p:spPr bwMode="auto">
              <a:xfrm>
                <a:off x="3026413" y="2606476"/>
                <a:ext cx="5973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b </a:t>
                </a:r>
                <a:r>
                  <a:rPr lang="is-IS" sz="1800" dirty="0">
                    <a:latin typeface="Bradley Hand Bold"/>
                    <a:cs typeface="Bradley Hand Bold"/>
                  </a:rPr>
                  <a:t>∙ </a:t>
                </a:r>
                <a:r>
                  <a:rPr lang="sv-SE" sz="1800" dirty="0">
                    <a:latin typeface="Bradley Hand Bold"/>
                    <a:cs typeface="Bradley Hand Bold"/>
                  </a:rPr>
                  <a:t>h </a:t>
                </a:r>
              </a:p>
            </p:txBody>
          </p:sp>
          <p:sp>
            <p:nvSpPr>
              <p:cNvPr id="13" name="Rektangel 12"/>
              <p:cNvSpPr/>
              <p:nvPr/>
            </p:nvSpPr>
            <p:spPr>
              <a:xfrm>
                <a:off x="2906047" y="2604327"/>
                <a:ext cx="184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sp>
        <p:nvSpPr>
          <p:cNvPr id="17" name="textruta 16"/>
          <p:cNvSpPr txBox="1"/>
          <p:nvPr/>
        </p:nvSpPr>
        <p:spPr>
          <a:xfrm>
            <a:off x="1681348" y="3924311"/>
            <a:ext cx="9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  Area : </a:t>
            </a:r>
          </a:p>
        </p:txBody>
      </p:sp>
      <p:sp>
        <p:nvSpPr>
          <p:cNvPr id="18" name="textruta 29"/>
          <p:cNvSpPr txBox="1">
            <a:spLocks noChangeArrowheads="1"/>
          </p:cNvSpPr>
          <p:nvPr/>
        </p:nvSpPr>
        <p:spPr bwMode="auto">
          <a:xfrm>
            <a:off x="2496648" y="3924311"/>
            <a:ext cx="2301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(12 </a:t>
            </a:r>
            <a:r>
              <a:rPr lang="is-IS" sz="1800" dirty="0">
                <a:latin typeface="Bradley Hand Bold"/>
                <a:cs typeface="Bradley Hand Bold"/>
              </a:rPr>
              <a:t>∙ </a:t>
            </a:r>
            <a:r>
              <a:rPr lang="sv-SE" sz="1800" dirty="0">
                <a:latin typeface="Bradley Hand Bold"/>
                <a:cs typeface="Bradley Hand Bold"/>
              </a:rPr>
              <a:t>3,5 – 10) m</a:t>
            </a:r>
            <a:r>
              <a:rPr lang="sv-SE" sz="1800" b="1" baseline="30000" dirty="0">
                <a:latin typeface="Bradley Hand Bold"/>
                <a:cs typeface="Bradley Hand Bold"/>
              </a:rPr>
              <a:t>2</a:t>
            </a:r>
            <a:r>
              <a:rPr lang="sv-SE" sz="1800" dirty="0">
                <a:latin typeface="Bradley Hand Bold"/>
                <a:cs typeface="Bradley Hand Bold"/>
              </a:rPr>
              <a:t> =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4544848" y="3924311"/>
            <a:ext cx="1738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(42 – 10) m</a:t>
            </a:r>
            <a:r>
              <a:rPr lang="sv-SE" b="1" baseline="30000" dirty="0">
                <a:latin typeface="Bradley Hand Bold"/>
                <a:cs typeface="Bradley Hand Bold"/>
              </a:rPr>
              <a:t>2 </a:t>
            </a:r>
            <a:r>
              <a:rPr lang="sv-SE" dirty="0">
                <a:latin typeface="Bradley Hand Bold"/>
                <a:cs typeface="Bradley Hand Bold"/>
              </a:rPr>
              <a:t>=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1680305" y="4924720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burk :  15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1286025" y="4362076"/>
            <a:ext cx="155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 totalt : </a:t>
            </a:r>
          </a:p>
        </p:txBody>
      </p:sp>
      <p:sp>
        <p:nvSpPr>
          <p:cNvPr id="22" name="textruta 29"/>
          <p:cNvSpPr txBox="1">
            <a:spLocks noChangeArrowheads="1"/>
          </p:cNvSpPr>
          <p:nvPr/>
        </p:nvSpPr>
        <p:spPr bwMode="auto">
          <a:xfrm>
            <a:off x="2623865" y="4362076"/>
            <a:ext cx="1402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 </a:t>
            </a:r>
            <a:r>
              <a:rPr lang="is-IS" sz="1800" dirty="0">
                <a:latin typeface="Bradley Hand Bold"/>
                <a:cs typeface="Bradley Hand Bold"/>
              </a:rPr>
              <a:t>∙ </a:t>
            </a:r>
            <a:r>
              <a:rPr lang="sv-SE" sz="1800" dirty="0">
                <a:latin typeface="Bradley Hand Bold"/>
                <a:cs typeface="Bradley Hand Bold"/>
              </a:rPr>
              <a:t>32</a:t>
            </a:r>
            <a:r>
              <a:rPr lang="sv-SE" sz="1800" b="1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latin typeface="Bradley Hand Bold"/>
                <a:cs typeface="Bradley Hand Bold"/>
              </a:rPr>
              <a:t>m</a:t>
            </a:r>
            <a:r>
              <a:rPr lang="sv-SE" sz="1800" b="1" baseline="30000" dirty="0">
                <a:latin typeface="Bradley Hand Bold"/>
                <a:cs typeface="Bradley Hand Bold"/>
              </a:rPr>
              <a:t>2</a:t>
            </a:r>
            <a:r>
              <a:rPr lang="sv-SE" sz="1800" dirty="0">
                <a:latin typeface="Bradley Hand Bold"/>
                <a:cs typeface="Bradley Hand Bold"/>
              </a:rPr>
              <a:t> =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3857215" y="4373907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64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1003643" y="5394318"/>
            <a:ext cx="167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burkar :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2704231" y="5363381"/>
            <a:ext cx="964329" cy="584933"/>
            <a:chOff x="1853789" y="5161747"/>
            <a:chExt cx="964329" cy="584933"/>
          </a:xfrm>
        </p:grpSpPr>
        <p:grpSp>
          <p:nvGrpSpPr>
            <p:cNvPr id="26" name="Grupp 25"/>
            <p:cNvGrpSpPr/>
            <p:nvPr/>
          </p:nvGrpSpPr>
          <p:grpSpPr>
            <a:xfrm>
              <a:off x="1853789" y="5161747"/>
              <a:ext cx="964329" cy="584933"/>
              <a:chOff x="2637028" y="3475600"/>
              <a:chExt cx="964329" cy="584933"/>
            </a:xfrm>
          </p:grpSpPr>
          <p:grpSp>
            <p:nvGrpSpPr>
              <p:cNvPr id="28" name="Grupp 27"/>
              <p:cNvGrpSpPr>
                <a:grpSpLocks/>
              </p:cNvGrpSpPr>
              <p:nvPr/>
            </p:nvGrpSpPr>
            <p:grpSpPr bwMode="auto">
              <a:xfrm>
                <a:off x="2637028" y="3475600"/>
                <a:ext cx="476432" cy="584933"/>
                <a:chOff x="4041669" y="1933167"/>
                <a:chExt cx="476210" cy="585098"/>
              </a:xfrm>
            </p:grpSpPr>
            <p:sp>
              <p:nvSpPr>
                <p:cNvPr id="30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41669" y="1933167"/>
                  <a:ext cx="47621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64</a:t>
                  </a:r>
                </a:p>
              </p:txBody>
            </p:sp>
            <p:sp>
              <p:nvSpPr>
                <p:cNvPr id="31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051302" y="2148829"/>
                  <a:ext cx="46657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15</a:t>
                  </a:r>
                </a:p>
              </p:txBody>
            </p:sp>
            <p:cxnSp>
              <p:nvCxnSpPr>
                <p:cNvPr id="32" name="Rak 31"/>
                <p:cNvCxnSpPr>
                  <a:cxnSpLocks/>
                </p:cNvCxnSpPr>
                <p:nvPr/>
              </p:nvCxnSpPr>
              <p:spPr>
                <a:xfrm>
                  <a:off x="4090125" y="2203748"/>
                  <a:ext cx="379297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ruta 28"/>
              <p:cNvSpPr txBox="1"/>
              <p:nvPr/>
            </p:nvSpPr>
            <p:spPr>
              <a:xfrm>
                <a:off x="3345887" y="3547712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7" name="textruta 26"/>
            <p:cNvSpPr txBox="1"/>
            <p:nvPr/>
          </p:nvSpPr>
          <p:spPr>
            <a:xfrm>
              <a:off x="2272067" y="523107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3" name="textruta 32"/>
          <p:cNvSpPr txBox="1"/>
          <p:nvPr/>
        </p:nvSpPr>
        <p:spPr>
          <a:xfrm>
            <a:off x="3602915" y="5423125"/>
            <a:ext cx="133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4,26... st 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4" name="Rektangel 33"/>
          <p:cNvSpPr/>
          <p:nvPr/>
        </p:nvSpPr>
        <p:spPr>
          <a:xfrm>
            <a:off x="4789253" y="542312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 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1038328" y="6303230"/>
            <a:ext cx="584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Man måste köpa 5 burkar målarfärg.</a:t>
            </a:r>
          </a:p>
        </p:txBody>
      </p:sp>
      <p:sp>
        <p:nvSpPr>
          <p:cNvPr id="36" name="Rektangel 35"/>
          <p:cNvSpPr/>
          <p:nvPr/>
        </p:nvSpPr>
        <p:spPr>
          <a:xfrm>
            <a:off x="6173602" y="392431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32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77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480157" y="0"/>
            <a:ext cx="7152648" cy="1391320"/>
            <a:chOff x="596900" y="322385"/>
            <a:chExt cx="7152648" cy="1391320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5601" y="322385"/>
              <a:ext cx="2103947" cy="1391320"/>
            </a:xfrm>
            <a:prstGeom prst="rect">
              <a:avLst/>
            </a:prstGeom>
          </p:spPr>
        </p:pic>
        <p:sp>
          <p:nvSpPr>
            <p:cNvPr id="3" name="Rektangel 2"/>
            <p:cNvSpPr/>
            <p:nvPr/>
          </p:nvSpPr>
          <p:spPr>
            <a:xfrm>
              <a:off x="596900" y="565870"/>
              <a:ext cx="6121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En tomt ser ut som bilden visar. Vad kostar tomten,</a:t>
              </a:r>
            </a:p>
            <a:p>
              <a:r>
                <a:rPr lang="sv-SE" dirty="0"/>
                <a:t>om priset är 120 kr per kvadratmeter?</a:t>
              </a:r>
            </a:p>
          </p:txBody>
        </p:sp>
      </p:grpSp>
      <p:sp>
        <p:nvSpPr>
          <p:cNvPr id="23" name="textruta 22"/>
          <p:cNvSpPr txBox="1"/>
          <p:nvPr/>
        </p:nvSpPr>
        <p:spPr>
          <a:xfrm>
            <a:off x="1278836" y="3136056"/>
            <a:ext cx="194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Area rektangel :  </a:t>
            </a:r>
          </a:p>
        </p:txBody>
      </p:sp>
      <p:sp>
        <p:nvSpPr>
          <p:cNvPr id="24" name="textruta 29"/>
          <p:cNvSpPr txBox="1">
            <a:spLocks noChangeArrowheads="1"/>
          </p:cNvSpPr>
          <p:nvPr/>
        </p:nvSpPr>
        <p:spPr bwMode="auto">
          <a:xfrm>
            <a:off x="3045774" y="3136056"/>
            <a:ext cx="1473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25</a:t>
            </a:r>
            <a:r>
              <a:rPr lang="is-IS" sz="1800" dirty="0">
                <a:latin typeface="Bradley Hand Bold"/>
                <a:cs typeface="Bradley Hand Bold"/>
              </a:rPr>
              <a:t>∙ </a:t>
            </a:r>
            <a:r>
              <a:rPr lang="sv-SE" sz="1800" dirty="0">
                <a:latin typeface="Bradley Hand Bold"/>
                <a:cs typeface="Bradley Hand Bold"/>
              </a:rPr>
              <a:t>60</a:t>
            </a:r>
            <a:r>
              <a:rPr lang="sv-SE" sz="1800" b="1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latin typeface="Bradley Hand Bold"/>
                <a:cs typeface="Bradley Hand Bold"/>
              </a:rPr>
              <a:t>m</a:t>
            </a:r>
            <a:r>
              <a:rPr lang="sv-SE" sz="1800" b="1" baseline="30000" dirty="0">
                <a:latin typeface="Bradley Hand Bold"/>
                <a:cs typeface="Bradley Hand Bold"/>
              </a:rPr>
              <a:t>2</a:t>
            </a:r>
            <a:r>
              <a:rPr lang="sv-SE" sz="1800" dirty="0">
                <a:latin typeface="Bradley Hand Bold"/>
                <a:cs typeface="Bradley Hand Bold"/>
              </a:rPr>
              <a:t> = </a:t>
            </a:r>
          </a:p>
        </p:txBody>
      </p:sp>
      <p:sp>
        <p:nvSpPr>
          <p:cNvPr id="25" name="Rektangel 24"/>
          <p:cNvSpPr/>
          <p:nvPr/>
        </p:nvSpPr>
        <p:spPr>
          <a:xfrm>
            <a:off x="4433239" y="313605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1 500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432118" y="3605957"/>
            <a:ext cx="179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Area triangel :  </a:t>
            </a:r>
          </a:p>
        </p:txBody>
      </p:sp>
      <p:grpSp>
        <p:nvGrpSpPr>
          <p:cNvPr id="27" name="Grupp 26"/>
          <p:cNvGrpSpPr/>
          <p:nvPr/>
        </p:nvGrpSpPr>
        <p:grpSpPr>
          <a:xfrm>
            <a:off x="3045774" y="3577076"/>
            <a:ext cx="1608539" cy="566278"/>
            <a:chOff x="2906047" y="2538262"/>
            <a:chExt cx="1608539" cy="566278"/>
          </a:xfrm>
        </p:grpSpPr>
        <p:grpSp>
          <p:nvGrpSpPr>
            <p:cNvPr id="28" name="Grupp 27"/>
            <p:cNvGrpSpPr/>
            <p:nvPr/>
          </p:nvGrpSpPr>
          <p:grpSpPr>
            <a:xfrm>
              <a:off x="3081427" y="2538262"/>
              <a:ext cx="1433159" cy="566278"/>
              <a:chOff x="1848558" y="5146755"/>
              <a:chExt cx="1433159" cy="566278"/>
            </a:xfrm>
          </p:grpSpPr>
          <p:grpSp>
            <p:nvGrpSpPr>
              <p:cNvPr id="30" name="Grupp 29"/>
              <p:cNvGrpSpPr/>
              <p:nvPr/>
            </p:nvGrpSpPr>
            <p:grpSpPr>
              <a:xfrm>
                <a:off x="1848558" y="5146755"/>
                <a:ext cx="1433159" cy="566278"/>
                <a:chOff x="2631797" y="3460608"/>
                <a:chExt cx="1433159" cy="566278"/>
              </a:xfrm>
            </p:grpSpPr>
            <p:grpSp>
              <p:nvGrpSpPr>
                <p:cNvPr id="32" name="Grupp 31"/>
                <p:cNvGrpSpPr>
                  <a:grpSpLocks/>
                </p:cNvGrpSpPr>
                <p:nvPr/>
              </p:nvGrpSpPr>
              <p:grpSpPr bwMode="auto">
                <a:xfrm>
                  <a:off x="2631797" y="3460608"/>
                  <a:ext cx="928459" cy="566278"/>
                  <a:chOff x="4036442" y="1918168"/>
                  <a:chExt cx="928027" cy="566437"/>
                </a:xfrm>
              </p:grpSpPr>
              <p:sp>
                <p:nvSpPr>
                  <p:cNvPr id="34" name="textruta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6442" y="1918168"/>
                    <a:ext cx="928027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60 </a:t>
                    </a:r>
                    <a:r>
                      <a:rPr lang="is-IS" sz="1800" dirty="0">
                        <a:latin typeface="Bradley Hand Bold"/>
                        <a:cs typeface="Bradley Hand Bold"/>
                      </a:rPr>
                      <a:t>∙ </a:t>
                    </a:r>
                    <a:r>
                      <a:rPr lang="sv-SE" sz="1800" dirty="0">
                        <a:latin typeface="Bradley Hand Bold"/>
                        <a:cs typeface="Bradley Hand Bold"/>
                      </a:rPr>
                      <a:t>15 </a:t>
                    </a:r>
                  </a:p>
                </p:txBody>
              </p:sp>
              <p:sp>
                <p:nvSpPr>
                  <p:cNvPr id="35" name="textruta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6443" y="2115169"/>
                    <a:ext cx="3294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36" name="Rak 35"/>
                  <p:cNvCxnSpPr/>
                  <p:nvPr/>
                </p:nvCxnSpPr>
                <p:spPr>
                  <a:xfrm>
                    <a:off x="4082369" y="2203748"/>
                    <a:ext cx="797025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textruta 32"/>
                <p:cNvSpPr txBox="1"/>
                <p:nvPr/>
              </p:nvSpPr>
              <p:spPr>
                <a:xfrm>
                  <a:off x="3809486" y="3561442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31" name="textruta 30"/>
              <p:cNvSpPr txBox="1"/>
              <p:nvPr/>
            </p:nvSpPr>
            <p:spPr>
              <a:xfrm>
                <a:off x="2665171" y="5210371"/>
                <a:ext cx="511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m</a:t>
                </a:r>
                <a:r>
                  <a:rPr lang="sv-SE" b="1" baseline="300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</p:grpSp>
        <p:sp>
          <p:nvSpPr>
            <p:cNvPr id="29" name="Rektangel 28"/>
            <p:cNvSpPr/>
            <p:nvPr/>
          </p:nvSpPr>
          <p:spPr>
            <a:xfrm>
              <a:off x="2906047" y="2604327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8" name="Rektangel 37"/>
          <p:cNvSpPr/>
          <p:nvPr/>
        </p:nvSpPr>
        <p:spPr>
          <a:xfrm>
            <a:off x="4654313" y="367791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450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1760125" y="4087201"/>
            <a:ext cx="147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 totalt : </a:t>
            </a:r>
          </a:p>
        </p:txBody>
      </p:sp>
      <p:sp>
        <p:nvSpPr>
          <p:cNvPr id="40" name="textruta 29"/>
          <p:cNvSpPr txBox="1">
            <a:spLocks noChangeArrowheads="1"/>
          </p:cNvSpPr>
          <p:nvPr/>
        </p:nvSpPr>
        <p:spPr bwMode="auto">
          <a:xfrm>
            <a:off x="3007161" y="4087201"/>
            <a:ext cx="2284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(1 500 + 450) m</a:t>
            </a:r>
            <a:r>
              <a:rPr lang="sv-SE" sz="1800" b="1" baseline="30000" dirty="0">
                <a:latin typeface="Bradley Hand Bold"/>
                <a:cs typeface="Bradley Hand Bold"/>
              </a:rPr>
              <a:t>2</a:t>
            </a:r>
            <a:r>
              <a:rPr lang="sv-SE" sz="1800" dirty="0">
                <a:latin typeface="Bradley Hand Bold"/>
                <a:cs typeface="Bradley Hand Bold"/>
              </a:rPr>
              <a:t> = </a:t>
            </a:r>
          </a:p>
        </p:txBody>
      </p:sp>
      <p:sp>
        <p:nvSpPr>
          <p:cNvPr id="41" name="Rektangel 40"/>
          <p:cNvSpPr/>
          <p:nvPr/>
        </p:nvSpPr>
        <p:spPr>
          <a:xfrm>
            <a:off x="5223680" y="4087201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1 950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1432118" y="6215307"/>
            <a:ext cx="38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Tomten kostar 234 000 kr.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2011348" y="4856335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Pris/m</a:t>
            </a:r>
            <a:r>
              <a:rPr lang="sv-SE" b="1" baseline="30000" dirty="0">
                <a:latin typeface="Bradley Hand Bold"/>
                <a:cs typeface="Bradley Hand Bold"/>
              </a:rPr>
              <a:t>2 </a:t>
            </a:r>
            <a:r>
              <a:rPr lang="sv-SE" dirty="0">
                <a:latin typeface="Bradley Hand Bold"/>
                <a:cs typeface="Bradley Hand Bold"/>
              </a:rPr>
              <a:t>:  120 kr/m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4" name="textruta 43"/>
          <p:cNvSpPr txBox="1"/>
          <p:nvPr/>
        </p:nvSpPr>
        <p:spPr>
          <a:xfrm>
            <a:off x="1760125" y="5374190"/>
            <a:ext cx="130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totalt :</a:t>
            </a:r>
          </a:p>
        </p:txBody>
      </p:sp>
      <p:sp>
        <p:nvSpPr>
          <p:cNvPr id="45" name="textruta 29"/>
          <p:cNvSpPr txBox="1">
            <a:spLocks noChangeArrowheads="1"/>
          </p:cNvSpPr>
          <p:nvPr/>
        </p:nvSpPr>
        <p:spPr bwMode="auto">
          <a:xfrm>
            <a:off x="2987183" y="5387060"/>
            <a:ext cx="1869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120 </a:t>
            </a:r>
            <a:r>
              <a:rPr lang="is-IS" sz="1800" dirty="0">
                <a:latin typeface="Bradley Hand Bold"/>
                <a:cs typeface="Bradley Hand Bold"/>
              </a:rPr>
              <a:t>∙ </a:t>
            </a:r>
            <a:r>
              <a:rPr lang="sv-SE" sz="1800" dirty="0">
                <a:latin typeface="Bradley Hand Bold"/>
                <a:cs typeface="Bradley Hand Bold"/>
              </a:rPr>
              <a:t>1 950 kr = </a:t>
            </a:r>
          </a:p>
        </p:txBody>
      </p:sp>
      <p:sp>
        <p:nvSpPr>
          <p:cNvPr id="46" name="Rektangel 45"/>
          <p:cNvSpPr/>
          <p:nvPr/>
        </p:nvSpPr>
        <p:spPr>
          <a:xfrm>
            <a:off x="4815670" y="537419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234 000 kr</a:t>
            </a:r>
            <a:endParaRPr lang="sv-SE" b="1" baseline="30000" dirty="0">
              <a:latin typeface="Bradley Hand Bold"/>
              <a:cs typeface="Bradley Hand Bold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DD9C04DE-08F4-F54F-B917-7A03FB366735}"/>
              </a:ext>
            </a:extLst>
          </p:cNvPr>
          <p:cNvGrpSpPr/>
          <p:nvPr/>
        </p:nvGrpSpPr>
        <p:grpSpPr>
          <a:xfrm>
            <a:off x="1086935" y="1237195"/>
            <a:ext cx="3311765" cy="1770947"/>
            <a:chOff x="1086935" y="1237195"/>
            <a:chExt cx="3311765" cy="1770947"/>
          </a:xfrm>
        </p:grpSpPr>
        <p:grpSp>
          <p:nvGrpSpPr>
            <p:cNvPr id="49" name="Grupp 48"/>
            <p:cNvGrpSpPr/>
            <p:nvPr/>
          </p:nvGrpSpPr>
          <p:grpSpPr>
            <a:xfrm>
              <a:off x="1086935" y="1237195"/>
              <a:ext cx="3311765" cy="1770947"/>
              <a:chOff x="1086935" y="1237195"/>
              <a:chExt cx="3311765" cy="1770947"/>
            </a:xfrm>
          </p:grpSpPr>
          <p:sp>
            <p:nvSpPr>
              <p:cNvPr id="48" name="textruta 47"/>
              <p:cNvSpPr txBox="1"/>
              <p:nvPr/>
            </p:nvSpPr>
            <p:spPr>
              <a:xfrm>
                <a:off x="4031113" y="1879101"/>
                <a:ext cx="3675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radley Hand Bold"/>
                    <a:cs typeface="Bradley Hand Bold"/>
                  </a:rPr>
                  <a:t>40</a:t>
                </a:r>
              </a:p>
            </p:txBody>
          </p:sp>
          <p:grpSp>
            <p:nvGrpSpPr>
              <p:cNvPr id="22" name="Grupp 21"/>
              <p:cNvGrpSpPr/>
              <p:nvPr/>
            </p:nvGrpSpPr>
            <p:grpSpPr>
              <a:xfrm>
                <a:off x="1086935" y="1237195"/>
                <a:ext cx="2977563" cy="1770947"/>
                <a:chOff x="1294810" y="2098586"/>
                <a:chExt cx="4191018" cy="2603500"/>
              </a:xfrm>
            </p:grpSpPr>
            <p:pic>
              <p:nvPicPr>
                <p:cNvPr id="7" name="Bildobjekt 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94810" y="2098586"/>
                  <a:ext cx="3937000" cy="2603500"/>
                </a:xfrm>
                <a:prstGeom prst="rect">
                  <a:avLst/>
                </a:prstGeom>
              </p:spPr>
            </p:pic>
            <p:sp>
              <p:nvSpPr>
                <p:cNvPr id="4" name="textruta 3"/>
                <p:cNvSpPr txBox="1"/>
                <p:nvPr/>
              </p:nvSpPr>
              <p:spPr>
                <a:xfrm>
                  <a:off x="2857408" y="4358788"/>
                  <a:ext cx="517391" cy="3284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dirty="0">
                      <a:latin typeface="Bradley Hand Bold"/>
                      <a:cs typeface="Bradley Hand Bold"/>
                    </a:rPr>
                    <a:t>60</a:t>
                  </a:r>
                </a:p>
              </p:txBody>
            </p:sp>
            <p:sp>
              <p:nvSpPr>
                <p:cNvPr id="9" name="textruta 8"/>
                <p:cNvSpPr txBox="1"/>
                <p:nvPr/>
              </p:nvSpPr>
              <p:spPr>
                <a:xfrm>
                  <a:off x="4761410" y="3393723"/>
                  <a:ext cx="724418" cy="407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dirty="0">
                      <a:latin typeface="Bradley Hand Bold"/>
                      <a:cs typeface="Bradley Hand Bold"/>
                    </a:rPr>
                    <a:t>25</a:t>
                  </a:r>
                </a:p>
              </p:txBody>
            </p:sp>
            <p:sp>
              <p:nvSpPr>
                <p:cNvPr id="10" name="textruta 9"/>
                <p:cNvSpPr txBox="1"/>
                <p:nvPr/>
              </p:nvSpPr>
              <p:spPr>
                <a:xfrm>
                  <a:off x="3633028" y="3144402"/>
                  <a:ext cx="51739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solidFill>
                        <a:schemeClr val="bg1"/>
                      </a:solidFill>
                      <a:latin typeface="Bradley Hand Bold"/>
                      <a:cs typeface="Bradley Hand Bold"/>
                    </a:rPr>
                    <a:t>60</a:t>
                  </a:r>
                </a:p>
              </p:txBody>
            </p:sp>
            <p:cxnSp>
              <p:nvCxnSpPr>
                <p:cNvPr id="11" name="Rak 10"/>
                <p:cNvCxnSpPr/>
                <p:nvPr/>
              </p:nvCxnSpPr>
              <p:spPr>
                <a:xfrm flipV="1">
                  <a:off x="1434584" y="2963079"/>
                  <a:ext cx="3263017" cy="24596"/>
                </a:xfrm>
                <a:prstGeom prst="line">
                  <a:avLst/>
                </a:prstGeom>
                <a:ln w="6350" cmpd="sng"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ruta 17"/>
                <p:cNvSpPr txBox="1"/>
                <p:nvPr/>
              </p:nvSpPr>
              <p:spPr>
                <a:xfrm>
                  <a:off x="3474738" y="2389974"/>
                  <a:ext cx="635631" cy="37419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dirty="0">
                      <a:latin typeface="Bradley Hand Bold"/>
                      <a:cs typeface="Bradley Hand Bold"/>
                    </a:rPr>
                    <a:t>  15</a:t>
                  </a:r>
                </a:p>
              </p:txBody>
            </p:sp>
            <p:sp>
              <p:nvSpPr>
                <p:cNvPr id="20" name="textruta 19"/>
                <p:cNvSpPr txBox="1"/>
                <p:nvPr/>
              </p:nvSpPr>
              <p:spPr>
                <a:xfrm>
                  <a:off x="4550684" y="2141172"/>
                  <a:ext cx="776087" cy="4524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400" dirty="0">
                      <a:latin typeface="Bradley Hand Bold"/>
                      <a:cs typeface="Bradley Hand Bold"/>
                    </a:rPr>
                    <a:t>(m)</a:t>
                  </a:r>
                </a:p>
              </p:txBody>
            </p:sp>
          </p:grpSp>
          <p:sp>
            <p:nvSpPr>
              <p:cNvPr id="47" name="Höger klammerparentes 46"/>
              <p:cNvSpPr/>
              <p:nvPr/>
            </p:nvSpPr>
            <p:spPr>
              <a:xfrm>
                <a:off x="3863726" y="1265579"/>
                <a:ext cx="221074" cy="1479887"/>
              </a:xfrm>
              <a:prstGeom prst="rightBrace">
                <a:avLst>
                  <a:gd name="adj1" fmla="val 8333"/>
                  <a:gd name="adj2" fmla="val 50514"/>
                </a:avLst>
              </a:prstGeom>
              <a:ln w="6350" cmpd="sng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1" name="Höger klammerparentes 50">
              <a:extLst>
                <a:ext uri="{FF2B5EF4-FFF2-40B4-BE49-F238E27FC236}">
                  <a16:creationId xmlns:a16="http://schemas.microsoft.com/office/drawing/2014/main" id="{A1597592-903A-1E42-9DF0-458F2B825573}"/>
                </a:ext>
              </a:extLst>
            </p:cNvPr>
            <p:cNvSpPr/>
            <p:nvPr/>
          </p:nvSpPr>
          <p:spPr>
            <a:xfrm rot="10800000">
              <a:off x="3007161" y="1297326"/>
              <a:ext cx="133265" cy="534613"/>
            </a:xfrm>
            <a:prstGeom prst="rightBrace">
              <a:avLst>
                <a:gd name="adj1" fmla="val 8333"/>
                <a:gd name="adj2" fmla="val 50514"/>
              </a:avLst>
            </a:prstGeom>
            <a:ln w="9525" cmpd="sng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n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4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683</Words>
  <Application>Microsoft Macintosh PowerPoint</Application>
  <PresentationFormat>Bildspel på skärmen (4:3)</PresentationFormat>
  <Paragraphs>144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37</cp:revision>
  <dcterms:created xsi:type="dcterms:W3CDTF">2017-04-14T14:34:39Z</dcterms:created>
  <dcterms:modified xsi:type="dcterms:W3CDTF">2018-08-11T12:12:42Z</dcterms:modified>
</cp:coreProperties>
</file>