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4" r:id="rId3"/>
    <p:sldId id="275" r:id="rId4"/>
    <p:sldId id="270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1"/>
    <p:restoredTop sz="99448" autoAdjust="0"/>
  </p:normalViewPr>
  <p:slideViewPr>
    <p:cSldViewPr snapToGrid="0" snapToObjects="1">
      <p:cViewPr>
        <p:scale>
          <a:sx n="209" d="100"/>
          <a:sy n="209" d="100"/>
        </p:scale>
        <p:origin x="14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02675" y="160464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noProof="1"/>
              <a:t>Y 2.5				              	    Ränta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F31A70B0-F603-7149-B5AC-30A5BD15442A}"/>
              </a:ext>
            </a:extLst>
          </p:cNvPr>
          <p:cNvGrpSpPr/>
          <p:nvPr/>
        </p:nvGrpSpPr>
        <p:grpSpPr>
          <a:xfrm>
            <a:off x="533801" y="617915"/>
            <a:ext cx="8379622" cy="1102237"/>
            <a:chOff x="533801" y="617915"/>
            <a:chExt cx="8379622" cy="1102237"/>
          </a:xfrm>
        </p:grpSpPr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9ECD4612-54E0-1447-9131-783C9B17F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72462" y="737773"/>
              <a:ext cx="1040961" cy="982379"/>
            </a:xfrm>
            <a:prstGeom prst="rect">
              <a:avLst/>
            </a:prstGeom>
          </p:spPr>
        </p:pic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AAA30B2D-02F6-5940-A6D8-C1896DBB1611}"/>
                </a:ext>
              </a:extLst>
            </p:cNvPr>
            <p:cNvSpPr/>
            <p:nvPr/>
          </p:nvSpPr>
          <p:spPr>
            <a:xfrm>
              <a:off x="533801" y="617915"/>
              <a:ext cx="805751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När man lånar eller sätter in pengar på ett sparkonto kan banken använda pengarna och betalar därför för att låna dem. Det banken betalar kallas för </a:t>
              </a:r>
              <a:r>
                <a:rPr lang="sv-SE" i="1" dirty="0">
                  <a:solidFill>
                    <a:srgbClr val="9A0002"/>
                  </a:solidFill>
                </a:rPr>
                <a:t>ränta</a:t>
              </a:r>
              <a:r>
                <a:rPr lang="sv-SE" dirty="0"/>
                <a:t>. </a:t>
              </a:r>
            </a:p>
          </p:txBody>
        </p: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3B85B65E-5F27-E948-8645-7CE33D5DE1FF}"/>
              </a:ext>
            </a:extLst>
          </p:cNvPr>
          <p:cNvGrpSpPr/>
          <p:nvPr/>
        </p:nvGrpSpPr>
        <p:grpSpPr>
          <a:xfrm>
            <a:off x="3232444" y="3319209"/>
            <a:ext cx="3003386" cy="461665"/>
            <a:chOff x="3584739" y="2555132"/>
            <a:chExt cx="3003386" cy="461665"/>
          </a:xfrm>
        </p:grpSpPr>
        <p:sp>
          <p:nvSpPr>
            <p:cNvPr id="15" name="textruta 29">
              <a:extLst>
                <a:ext uri="{FF2B5EF4-FFF2-40B4-BE49-F238E27FC236}">
                  <a16:creationId xmlns:a16="http://schemas.microsoft.com/office/drawing/2014/main" id="{4C44CBE1-268A-6C48-82E3-A41A23DEE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4739" y="2579302"/>
              <a:ext cx="910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b="1" noProof="1">
                  <a:solidFill>
                    <a:srgbClr val="800000"/>
                  </a:solidFill>
                </a:rPr>
                <a:t>Delen =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D2F94F09-F32E-9442-A2F1-380100B63E50}"/>
                </a:ext>
              </a:extLst>
            </p:cNvPr>
            <p:cNvSpPr/>
            <p:nvPr/>
          </p:nvSpPr>
          <p:spPr>
            <a:xfrm>
              <a:off x="4362639" y="2555132"/>
              <a:ext cx="22254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noProof="1">
                  <a:solidFill>
                    <a:srgbClr val="800000"/>
                  </a:solidFill>
                </a:rPr>
                <a:t>Andelen </a:t>
              </a:r>
              <a:r>
                <a:rPr lang="sv-SE" sz="2400" noProof="1">
                  <a:solidFill>
                    <a:srgbClr val="9A0002"/>
                  </a:solidFill>
                  <a:latin typeface="Bradley Hand Bold"/>
                  <a:cs typeface="Bradley Hand Bold"/>
                </a:rPr>
                <a:t>∙</a:t>
              </a:r>
              <a:r>
                <a:rPr lang="sv-SE" b="1" noProof="1">
                  <a:solidFill>
                    <a:srgbClr val="800000"/>
                  </a:solidFill>
                </a:rPr>
                <a:t> Det hela</a:t>
              </a:r>
            </a:p>
          </p:txBody>
        </p:sp>
      </p:grpSp>
      <p:sp>
        <p:nvSpPr>
          <p:cNvPr id="19" name="Rektangel 18">
            <a:extLst>
              <a:ext uri="{FF2B5EF4-FFF2-40B4-BE49-F238E27FC236}">
                <a16:creationId xmlns:a16="http://schemas.microsoft.com/office/drawing/2014/main" id="{7468A75B-41CF-E749-B59D-8DE469406228}"/>
              </a:ext>
            </a:extLst>
          </p:cNvPr>
          <p:cNvSpPr/>
          <p:nvPr/>
        </p:nvSpPr>
        <p:spPr>
          <a:xfrm>
            <a:off x="640563" y="5157442"/>
            <a:ext cx="8311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antar att vi sätter in kapitalet </a:t>
            </a:r>
            <a:r>
              <a:rPr lang="sv-SE" dirty="0">
                <a:solidFill>
                  <a:srgbClr val="00B050"/>
                </a:solidFill>
              </a:rPr>
              <a:t>5 000 kr</a:t>
            </a:r>
            <a:r>
              <a:rPr lang="sv-SE" dirty="0"/>
              <a:t> på ett bankkonto i </a:t>
            </a:r>
            <a:r>
              <a:rPr lang="sv-SE" b="1" dirty="0"/>
              <a:t>ett år </a:t>
            </a:r>
            <a:r>
              <a:rPr lang="sv-SE" dirty="0"/>
              <a:t>med räntesatsen </a:t>
            </a:r>
            <a:r>
              <a:rPr lang="sv-SE" dirty="0">
                <a:solidFill>
                  <a:srgbClr val="0070C0"/>
                </a:solidFill>
              </a:rPr>
              <a:t>4 %</a:t>
            </a:r>
            <a:r>
              <a:rPr lang="sv-SE" dirty="0"/>
              <a:t>.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885C0CB-4601-AC47-9DBE-CE4D1B19CD67}"/>
              </a:ext>
            </a:extLst>
          </p:cNvPr>
          <p:cNvSpPr/>
          <p:nvPr/>
        </p:nvSpPr>
        <p:spPr>
          <a:xfrm>
            <a:off x="2529861" y="1384858"/>
            <a:ext cx="4065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Hur stor räntan blir beror på tre saker: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168653A4-5ECF-044B-A0D5-84E18FBC640F}"/>
              </a:ext>
            </a:extLst>
          </p:cNvPr>
          <p:cNvSpPr/>
          <p:nvPr/>
        </p:nvSpPr>
        <p:spPr>
          <a:xfrm>
            <a:off x="2758456" y="5534376"/>
            <a:ext cx="106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noProof="1"/>
              <a:t>Räntan =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7C4D34C-70F1-8646-A751-E66A12067FB6}"/>
              </a:ext>
            </a:extLst>
          </p:cNvPr>
          <p:cNvSpPr/>
          <p:nvPr/>
        </p:nvSpPr>
        <p:spPr>
          <a:xfrm>
            <a:off x="3667924" y="5533364"/>
            <a:ext cx="1789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noProof="1">
                <a:cs typeface="Bradley Hand Bold"/>
              </a:rPr>
              <a:t>0,04 ∙ 5 000 kr  =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53A8278-85ED-BA4D-A510-984C6A1C39BB}"/>
              </a:ext>
            </a:extLst>
          </p:cNvPr>
          <p:cNvSpPr/>
          <p:nvPr/>
        </p:nvSpPr>
        <p:spPr>
          <a:xfrm>
            <a:off x="5265082" y="5533364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noProof="1">
                <a:cs typeface="Bradley Hand Bold"/>
              </a:rPr>
              <a:t>200 kr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C49BAC76-1D26-E84F-B3DF-91DCC25E0A44}"/>
              </a:ext>
            </a:extLst>
          </p:cNvPr>
          <p:cNvSpPr/>
          <p:nvPr/>
        </p:nvSpPr>
        <p:spPr>
          <a:xfrm>
            <a:off x="848047" y="1693730"/>
            <a:ext cx="6903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• </a:t>
            </a:r>
            <a:r>
              <a:rPr lang="sv-SE" b="1" i="1" dirty="0">
                <a:solidFill>
                  <a:srgbClr val="9A0002"/>
                </a:solidFill>
              </a:rPr>
              <a:t>kapitalet</a:t>
            </a:r>
            <a:r>
              <a:rPr lang="sv-SE" dirty="0"/>
              <a:t>, det vill säga hur mycket pengar som satts in på kontot. 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E57EDE51-BE84-114F-AADC-802D159638CD}"/>
              </a:ext>
            </a:extLst>
          </p:cNvPr>
          <p:cNvSpPr/>
          <p:nvPr/>
        </p:nvSpPr>
        <p:spPr>
          <a:xfrm>
            <a:off x="848047" y="2372309"/>
            <a:ext cx="7024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• </a:t>
            </a:r>
            <a:r>
              <a:rPr lang="sv-SE" b="1" i="1" dirty="0">
                <a:solidFill>
                  <a:srgbClr val="9A0002"/>
                </a:solidFill>
              </a:rPr>
              <a:t>tiden</a:t>
            </a:r>
            <a:r>
              <a:rPr lang="sv-SE" dirty="0"/>
              <a:t>, det vill säga hur lång tid pengarna är insatta på kontot.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E7650EF6-17CE-D848-9DE8-015256851E49}"/>
              </a:ext>
            </a:extLst>
          </p:cNvPr>
          <p:cNvSpPr/>
          <p:nvPr/>
        </p:nvSpPr>
        <p:spPr>
          <a:xfrm>
            <a:off x="848047" y="2056026"/>
            <a:ext cx="81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• </a:t>
            </a:r>
            <a:r>
              <a:rPr lang="sv-SE" b="1" i="1" dirty="0">
                <a:solidFill>
                  <a:srgbClr val="9A0002"/>
                </a:solidFill>
              </a:rPr>
              <a:t>räntesatsen</a:t>
            </a:r>
            <a:r>
              <a:rPr lang="sv-SE" dirty="0"/>
              <a:t>, det vill säga hur stor andel i procent som banken kommer att betala.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D1354EF0-87FE-054D-952A-80374AECD8DE}"/>
              </a:ext>
            </a:extLst>
          </p:cNvPr>
          <p:cNvSpPr/>
          <p:nvPr/>
        </p:nvSpPr>
        <p:spPr>
          <a:xfrm>
            <a:off x="641054" y="3839664"/>
            <a:ext cx="7950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det gäller beräkningar med ränta så motsvaras </a:t>
            </a:r>
            <a:r>
              <a:rPr lang="sv-SE" dirty="0">
                <a:solidFill>
                  <a:srgbClr val="9A0002"/>
                </a:solidFill>
              </a:rPr>
              <a:t>delen</a:t>
            </a:r>
            <a:r>
              <a:rPr lang="sv-SE" dirty="0"/>
              <a:t> av </a:t>
            </a:r>
            <a:r>
              <a:rPr lang="sv-SE" b="1" dirty="0">
                <a:solidFill>
                  <a:srgbClr val="9A0002"/>
                </a:solidFill>
              </a:rPr>
              <a:t>räntan</a:t>
            </a:r>
            <a:r>
              <a:rPr lang="sv-SE" dirty="0"/>
              <a:t>, </a:t>
            </a:r>
            <a:r>
              <a:rPr lang="sv-SE" dirty="0">
                <a:solidFill>
                  <a:srgbClr val="0070C0"/>
                </a:solidFill>
              </a:rPr>
              <a:t>andelen</a:t>
            </a:r>
            <a:r>
              <a:rPr lang="sv-SE" dirty="0"/>
              <a:t> av </a:t>
            </a:r>
            <a:r>
              <a:rPr lang="sv-SE" b="1" dirty="0">
                <a:solidFill>
                  <a:srgbClr val="0070C0"/>
                </a:solidFill>
              </a:rPr>
              <a:t>räntesatsen</a:t>
            </a:r>
            <a:r>
              <a:rPr lang="sv-SE" dirty="0"/>
              <a:t> och </a:t>
            </a:r>
            <a:r>
              <a:rPr lang="sv-SE" dirty="0">
                <a:solidFill>
                  <a:srgbClr val="00B050"/>
                </a:solidFill>
              </a:rPr>
              <a:t>det hela </a:t>
            </a:r>
            <a:r>
              <a:rPr lang="sv-SE" dirty="0"/>
              <a:t>av </a:t>
            </a:r>
            <a:r>
              <a:rPr lang="sv-SE" b="1" dirty="0">
                <a:solidFill>
                  <a:srgbClr val="00B050"/>
                </a:solidFill>
              </a:rPr>
              <a:t>kapitalet</a:t>
            </a:r>
            <a:r>
              <a:rPr lang="sv-SE" dirty="0"/>
              <a:t>s storlek. 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DC738187-E685-F644-9693-573301CD6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644" y="2874564"/>
            <a:ext cx="2185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noProof="1">
                <a:solidFill>
                  <a:srgbClr val="800000"/>
                </a:solidFill>
              </a:rPr>
              <a:t>Hur beräknas ränta?</a:t>
            </a: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CB628DE7-B1F2-1B4F-BF66-B0A212FEA517}"/>
              </a:ext>
            </a:extLst>
          </p:cNvPr>
          <p:cNvGrpSpPr/>
          <p:nvPr/>
        </p:nvGrpSpPr>
        <p:grpSpPr>
          <a:xfrm>
            <a:off x="2861813" y="4558833"/>
            <a:ext cx="3601289" cy="461665"/>
            <a:chOff x="3494440" y="2556764"/>
            <a:chExt cx="3601289" cy="461665"/>
          </a:xfrm>
        </p:grpSpPr>
        <p:sp>
          <p:nvSpPr>
            <p:cNvPr id="32" name="textruta 29">
              <a:extLst>
                <a:ext uri="{FF2B5EF4-FFF2-40B4-BE49-F238E27FC236}">
                  <a16:creationId xmlns:a16="http://schemas.microsoft.com/office/drawing/2014/main" id="{A18D53EF-BBA9-7642-A5E8-C6534F167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4440" y="2590307"/>
              <a:ext cx="10331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b="1" noProof="1">
                  <a:solidFill>
                    <a:srgbClr val="800000"/>
                  </a:solidFill>
                </a:rPr>
                <a:t>Räntan </a:t>
              </a:r>
              <a:r>
                <a:rPr lang="sv-SE" sz="1800" b="1" noProof="1"/>
                <a:t>=</a:t>
              </a:r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4888BB59-E387-0740-B81E-6AB34DBFF47B}"/>
                </a:ext>
              </a:extLst>
            </p:cNvPr>
            <p:cNvSpPr/>
            <p:nvPr/>
          </p:nvSpPr>
          <p:spPr>
            <a:xfrm>
              <a:off x="4389875" y="2556764"/>
              <a:ext cx="270585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noProof="1">
                  <a:solidFill>
                    <a:srgbClr val="0070C0"/>
                  </a:solidFill>
                </a:rPr>
                <a:t>Räntesatsen </a:t>
              </a:r>
              <a:r>
                <a:rPr lang="sv-SE" sz="2400" noProof="1">
                  <a:latin typeface="Bradley Hand Bold"/>
                  <a:cs typeface="Bradley Hand Bold"/>
                </a:rPr>
                <a:t>∙</a:t>
              </a:r>
              <a:r>
                <a:rPr lang="sv-SE" b="1" noProof="1">
                  <a:solidFill>
                    <a:srgbClr val="800000"/>
                  </a:solidFill>
                </a:rPr>
                <a:t> </a:t>
              </a:r>
              <a:r>
                <a:rPr lang="sv-SE" b="1" noProof="1">
                  <a:solidFill>
                    <a:srgbClr val="00B050"/>
                  </a:solidFill>
                </a:rPr>
                <a:t>Kapitalet</a:t>
              </a:r>
            </a:p>
          </p:txBody>
        </p:sp>
      </p:grpSp>
      <p:sp>
        <p:nvSpPr>
          <p:cNvPr id="34" name="textruta 29">
            <a:extLst>
              <a:ext uri="{FF2B5EF4-FFF2-40B4-BE49-F238E27FC236}">
                <a16:creationId xmlns:a16="http://schemas.microsoft.com/office/drawing/2014/main" id="{E00C4D5E-7EA9-1E48-BAC8-9BE0AF3C7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137" y="4120904"/>
            <a:ext cx="38159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noProof="1"/>
              <a:t>Om tiden är </a:t>
            </a:r>
            <a:r>
              <a:rPr lang="sv-SE" sz="1800" b="1" noProof="1"/>
              <a:t>ett år </a:t>
            </a:r>
            <a:r>
              <a:rPr lang="sv-SE" sz="1800" noProof="1"/>
              <a:t>så beräknas  räntan: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13EBF71F-916E-C84C-BD8F-42FC6265F44E}"/>
              </a:ext>
            </a:extLst>
          </p:cNvPr>
          <p:cNvSpPr/>
          <p:nvPr/>
        </p:nvSpPr>
        <p:spPr>
          <a:xfrm>
            <a:off x="1639229" y="6133888"/>
            <a:ext cx="5516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Är tiden istället </a:t>
            </a:r>
            <a:r>
              <a:rPr lang="sv-SE" b="1" dirty="0"/>
              <a:t>ett halvår </a:t>
            </a:r>
            <a:r>
              <a:rPr lang="sv-SE" dirty="0"/>
              <a:t>blir räntan 200/2 kr = 100 kr. </a:t>
            </a:r>
          </a:p>
        </p:txBody>
      </p:sp>
    </p:spTree>
    <p:extLst>
      <p:ext uri="{BB962C8B-B14F-4D97-AF65-F5344CB8AC3E}">
        <p14:creationId xmlns:p14="http://schemas.microsoft.com/office/powerpoint/2010/main" val="34687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9" grpId="0"/>
      <p:bldP spid="30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FDA74B7-1BF7-904E-BE70-7D28E5B21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150" y="270261"/>
            <a:ext cx="2958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noProof="1">
                <a:solidFill>
                  <a:srgbClr val="800000"/>
                </a:solidFill>
              </a:rPr>
              <a:t>Procent - procentenheter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B05CE83-A304-0441-8526-BB8D39F1B776}"/>
              </a:ext>
            </a:extLst>
          </p:cNvPr>
          <p:cNvSpPr/>
          <p:nvPr/>
        </p:nvSpPr>
        <p:spPr>
          <a:xfrm>
            <a:off x="2124135" y="842840"/>
            <a:ext cx="5202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Vad är det för skillnad på </a:t>
            </a:r>
            <a:r>
              <a:rPr lang="sv-SE" b="1" i="1" dirty="0">
                <a:solidFill>
                  <a:srgbClr val="9A0002"/>
                </a:solidFill>
              </a:rPr>
              <a:t>procentenhet </a:t>
            </a:r>
            <a:r>
              <a:rPr lang="sv-SE" dirty="0"/>
              <a:t>och </a:t>
            </a:r>
            <a:r>
              <a:rPr lang="sv-SE" b="1" i="1" dirty="0">
                <a:solidFill>
                  <a:srgbClr val="9A0002"/>
                </a:solidFill>
              </a:rPr>
              <a:t>procent</a:t>
            </a:r>
            <a:r>
              <a:rPr lang="sv-SE" dirty="0"/>
              <a:t>? </a:t>
            </a:r>
          </a:p>
          <a:p>
            <a:r>
              <a:rPr lang="sv-SE" dirty="0"/>
              <a:t>Och när ska man använda de olika begreppen?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4BC859-1539-5E4E-B4F1-9E79FF9353FE}"/>
              </a:ext>
            </a:extLst>
          </p:cNvPr>
          <p:cNvSpPr/>
          <p:nvPr/>
        </p:nvSpPr>
        <p:spPr>
          <a:xfrm>
            <a:off x="2124135" y="2196935"/>
            <a:ext cx="6416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räntesatsen är </a:t>
            </a:r>
            <a:r>
              <a:rPr lang="sv-SE" dirty="0">
                <a:solidFill>
                  <a:srgbClr val="9A0002"/>
                </a:solidFill>
              </a:rPr>
              <a:t>2 % </a:t>
            </a:r>
            <a:r>
              <a:rPr lang="sv-SE" dirty="0"/>
              <a:t>så är </a:t>
            </a:r>
            <a:r>
              <a:rPr lang="sv-SE" dirty="0">
                <a:solidFill>
                  <a:srgbClr val="9A0002"/>
                </a:solidFill>
              </a:rPr>
              <a:t>räntan</a:t>
            </a:r>
            <a:r>
              <a:rPr lang="sv-SE" dirty="0"/>
              <a:t> på ett år </a:t>
            </a:r>
            <a:r>
              <a:rPr lang="sv-SE" dirty="0">
                <a:solidFill>
                  <a:srgbClr val="9A0002"/>
                </a:solidFill>
              </a:rPr>
              <a:t>2 000 kr</a:t>
            </a:r>
            <a:r>
              <a:rPr lang="sv-SE" dirty="0"/>
              <a:t>. 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8DCAEC1-526C-CF4B-8EEB-369D3EDB1F5C}"/>
              </a:ext>
            </a:extLst>
          </p:cNvPr>
          <p:cNvSpPr/>
          <p:nvPr/>
        </p:nvSpPr>
        <p:spPr>
          <a:xfrm>
            <a:off x="2124135" y="2585651"/>
            <a:ext cx="541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räntesatsen är </a:t>
            </a:r>
            <a:r>
              <a:rPr lang="sv-SE" dirty="0">
                <a:solidFill>
                  <a:srgbClr val="9A0002"/>
                </a:solidFill>
              </a:rPr>
              <a:t>3 % </a:t>
            </a:r>
            <a:r>
              <a:rPr lang="sv-SE" dirty="0"/>
              <a:t>så är </a:t>
            </a:r>
            <a:r>
              <a:rPr lang="sv-SE" dirty="0">
                <a:solidFill>
                  <a:srgbClr val="9A0002"/>
                </a:solidFill>
              </a:rPr>
              <a:t>räntan</a:t>
            </a:r>
            <a:r>
              <a:rPr lang="sv-SE" dirty="0"/>
              <a:t> på ett år </a:t>
            </a:r>
            <a:r>
              <a:rPr lang="sv-SE" dirty="0">
                <a:solidFill>
                  <a:srgbClr val="9A0002"/>
                </a:solidFill>
              </a:rPr>
              <a:t>3 000 kr</a:t>
            </a:r>
            <a:r>
              <a:rPr lang="sv-SE" dirty="0"/>
              <a:t>. 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7A15995-DD1D-0245-A999-08D9F05CB785}"/>
              </a:ext>
            </a:extLst>
          </p:cNvPr>
          <p:cNvSpPr/>
          <p:nvPr/>
        </p:nvSpPr>
        <p:spPr>
          <a:xfrm>
            <a:off x="2124135" y="2981635"/>
            <a:ext cx="304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Räntan </a:t>
            </a:r>
            <a:r>
              <a:rPr lang="sv-SE" dirty="0">
                <a:solidFill>
                  <a:srgbClr val="9A0002"/>
                </a:solidFill>
              </a:rPr>
              <a:t>ökar med 1 000 kr</a:t>
            </a:r>
            <a:r>
              <a:rPr lang="sv-SE" dirty="0"/>
              <a:t>. 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01E8A82-F472-1940-8456-07D69F4D1D21}"/>
              </a:ext>
            </a:extLst>
          </p:cNvPr>
          <p:cNvSpPr/>
          <p:nvPr/>
        </p:nvSpPr>
        <p:spPr>
          <a:xfrm>
            <a:off x="3178363" y="3474071"/>
            <a:ext cx="3636202" cy="369332"/>
          </a:xfrm>
          <a:prstGeom prst="rect">
            <a:avLst/>
          </a:prstGeom>
          <a:ln>
            <a:solidFill>
              <a:srgbClr val="9A0002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Ökningen kan beskrivas på två sätt: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EFF72B0-F55B-A846-A94B-FCE73E5390B6}"/>
              </a:ext>
            </a:extLst>
          </p:cNvPr>
          <p:cNvSpPr txBox="1"/>
          <p:nvPr/>
        </p:nvSpPr>
        <p:spPr>
          <a:xfrm>
            <a:off x="1060488" y="4114249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2DF48BA0-C921-3847-8436-41C9A9CECEDF}"/>
              </a:ext>
            </a:extLst>
          </p:cNvPr>
          <p:cNvGrpSpPr/>
          <p:nvPr/>
        </p:nvGrpSpPr>
        <p:grpSpPr>
          <a:xfrm>
            <a:off x="2882901" y="4027992"/>
            <a:ext cx="910497" cy="668998"/>
            <a:chOff x="6293306" y="2897246"/>
            <a:chExt cx="910497" cy="668998"/>
          </a:xfrm>
        </p:grpSpPr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AF148B01-5179-6E4B-A166-483859326818}"/>
                </a:ext>
              </a:extLst>
            </p:cNvPr>
            <p:cNvSpPr txBox="1"/>
            <p:nvPr/>
          </p:nvSpPr>
          <p:spPr>
            <a:xfrm>
              <a:off x="6904172" y="304707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EEDD328A-E663-B044-BEFA-8995BE0826B5}"/>
                </a:ext>
              </a:extLst>
            </p:cNvPr>
            <p:cNvGrpSpPr/>
            <p:nvPr/>
          </p:nvGrpSpPr>
          <p:grpSpPr>
            <a:xfrm>
              <a:off x="6293306" y="2897246"/>
              <a:ext cx="710776" cy="668998"/>
              <a:chOff x="3782644" y="1849163"/>
              <a:chExt cx="710776" cy="668998"/>
            </a:xfrm>
          </p:grpSpPr>
          <p:sp>
            <p:nvSpPr>
              <p:cNvPr id="16" name="textruta 15">
                <a:extLst>
                  <a:ext uri="{FF2B5EF4-FFF2-40B4-BE49-F238E27FC236}">
                    <a16:creationId xmlns:a16="http://schemas.microsoft.com/office/drawing/2014/main" id="{E0E96408-C247-BD4F-B642-6B6274A0AE7C}"/>
                  </a:ext>
                </a:extLst>
              </p:cNvPr>
              <p:cNvSpPr txBox="1"/>
              <p:nvPr/>
            </p:nvSpPr>
            <p:spPr>
              <a:xfrm>
                <a:off x="3840677" y="184916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1000</a:t>
                </a:r>
              </a:p>
            </p:txBody>
          </p:sp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139A96A4-D454-B44D-9280-8DE15A081C97}"/>
                  </a:ext>
                </a:extLst>
              </p:cNvPr>
              <p:cNvSpPr txBox="1"/>
              <p:nvPr/>
            </p:nvSpPr>
            <p:spPr>
              <a:xfrm>
                <a:off x="3782644" y="2148829"/>
                <a:ext cx="705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2000</a:t>
                </a:r>
              </a:p>
            </p:txBody>
          </p:sp>
          <p:cxnSp>
            <p:nvCxnSpPr>
              <p:cNvPr id="18" name="Rak 17">
                <a:extLst>
                  <a:ext uri="{FF2B5EF4-FFF2-40B4-BE49-F238E27FC236}">
                    <a16:creationId xmlns:a16="http://schemas.microsoft.com/office/drawing/2014/main" id="{C21C6821-C02A-BC4D-8518-9000CDDD0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7419" y="2183662"/>
                <a:ext cx="55944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ruta 18">
            <a:extLst>
              <a:ext uri="{FF2B5EF4-FFF2-40B4-BE49-F238E27FC236}">
                <a16:creationId xmlns:a16="http://schemas.microsoft.com/office/drawing/2014/main" id="{BFEB85F7-61B3-6B48-B96F-8C56EE46CFE8}"/>
              </a:ext>
            </a:extLst>
          </p:cNvPr>
          <p:cNvSpPr txBox="1"/>
          <p:nvPr/>
        </p:nvSpPr>
        <p:spPr>
          <a:xfrm>
            <a:off x="1585030" y="4158442"/>
            <a:ext cx="143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 </a:t>
            </a:r>
            <a:r>
              <a:rPr lang="sv-SE" b="1" dirty="0">
                <a:solidFill>
                  <a:srgbClr val="9A0002"/>
                </a:solidFill>
              </a:rPr>
              <a:t>(%)</a:t>
            </a:r>
            <a:r>
              <a:rPr lang="sv-SE" dirty="0"/>
              <a:t> :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7288F3A3-D52C-344E-941B-B3862222A3E8}"/>
              </a:ext>
            </a:extLst>
          </p:cNvPr>
          <p:cNvSpPr txBox="1"/>
          <p:nvPr/>
        </p:nvSpPr>
        <p:spPr>
          <a:xfrm>
            <a:off x="3696270" y="418781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50 %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7C44ACE-D3BD-634A-9DC6-0DFCB8701151}"/>
              </a:ext>
            </a:extLst>
          </p:cNvPr>
          <p:cNvSpPr txBox="1"/>
          <p:nvPr/>
        </p:nvSpPr>
        <p:spPr>
          <a:xfrm>
            <a:off x="1060487" y="4692093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0A39266-1257-BE4F-BE52-01129DA009DB}"/>
              </a:ext>
            </a:extLst>
          </p:cNvPr>
          <p:cNvSpPr txBox="1"/>
          <p:nvPr/>
        </p:nvSpPr>
        <p:spPr>
          <a:xfrm>
            <a:off x="1590958" y="4726363"/>
            <a:ext cx="274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 </a:t>
            </a:r>
            <a:r>
              <a:rPr lang="sv-SE" b="1" dirty="0">
                <a:solidFill>
                  <a:srgbClr val="9A0002"/>
                </a:solidFill>
              </a:rPr>
              <a:t>(procentenheter) </a:t>
            </a:r>
            <a:r>
              <a:rPr lang="sv-SE" dirty="0"/>
              <a:t>: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98D3CF-049A-AB45-9BE2-1CA94B22C27F}"/>
              </a:ext>
            </a:extLst>
          </p:cNvPr>
          <p:cNvSpPr txBox="1"/>
          <p:nvPr/>
        </p:nvSpPr>
        <p:spPr>
          <a:xfrm>
            <a:off x="4093284" y="4726363"/>
            <a:ext cx="252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(2 – 1 ) procentenheter =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45B2664D-87AD-8849-BCEC-89141CECBAB8}"/>
              </a:ext>
            </a:extLst>
          </p:cNvPr>
          <p:cNvSpPr txBox="1"/>
          <p:nvPr/>
        </p:nvSpPr>
        <p:spPr>
          <a:xfrm>
            <a:off x="6512541" y="4729413"/>
            <a:ext cx="163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 procentenhet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FD2F7217-822D-2B41-B22F-3CBF8C5BC933}"/>
              </a:ext>
            </a:extLst>
          </p:cNvPr>
          <p:cNvSpPr txBox="1"/>
          <p:nvPr/>
        </p:nvSpPr>
        <p:spPr>
          <a:xfrm>
            <a:off x="967877" y="5587368"/>
            <a:ext cx="4449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Ökningen i procent kan också beräknas genom att </a:t>
            </a:r>
            <a:r>
              <a:rPr lang="sv-SE" dirty="0">
                <a:solidFill>
                  <a:srgbClr val="9A0002"/>
                </a:solidFill>
              </a:rPr>
              <a:t>förändringen i procentenheter </a:t>
            </a:r>
            <a:r>
              <a:rPr lang="sv-SE" dirty="0"/>
              <a:t>divideras med </a:t>
            </a:r>
            <a:r>
              <a:rPr lang="sv-SE" dirty="0">
                <a:solidFill>
                  <a:srgbClr val="9A0002"/>
                </a:solidFill>
              </a:rPr>
              <a:t>räntesatsen från början</a:t>
            </a:r>
            <a:r>
              <a:rPr lang="sv-SE" dirty="0"/>
              <a:t>. 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8326349-3157-2641-8E48-3693710FC348}"/>
              </a:ext>
            </a:extLst>
          </p:cNvPr>
          <p:cNvSpPr txBox="1"/>
          <p:nvPr/>
        </p:nvSpPr>
        <p:spPr>
          <a:xfrm>
            <a:off x="5249443" y="5771940"/>
            <a:ext cx="143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 (%) :</a:t>
            </a:r>
          </a:p>
        </p:txBody>
      </p:sp>
      <p:grpSp>
        <p:nvGrpSpPr>
          <p:cNvPr id="27" name="Grupp 26">
            <a:extLst>
              <a:ext uri="{FF2B5EF4-FFF2-40B4-BE49-F238E27FC236}">
                <a16:creationId xmlns:a16="http://schemas.microsoft.com/office/drawing/2014/main" id="{BDCB5181-8FCF-A94A-8345-D83DAB843A63}"/>
              </a:ext>
            </a:extLst>
          </p:cNvPr>
          <p:cNvGrpSpPr/>
          <p:nvPr/>
        </p:nvGrpSpPr>
        <p:grpSpPr>
          <a:xfrm>
            <a:off x="6454508" y="5640261"/>
            <a:ext cx="624370" cy="668998"/>
            <a:chOff x="6293306" y="2897246"/>
            <a:chExt cx="624370" cy="668998"/>
          </a:xfrm>
        </p:grpSpPr>
        <p:sp>
          <p:nvSpPr>
            <p:cNvPr id="28" name="textruta 27">
              <a:extLst>
                <a:ext uri="{FF2B5EF4-FFF2-40B4-BE49-F238E27FC236}">
                  <a16:creationId xmlns:a16="http://schemas.microsoft.com/office/drawing/2014/main" id="{D84F4234-BC99-D047-8A36-C54E81076321}"/>
                </a:ext>
              </a:extLst>
            </p:cNvPr>
            <p:cNvSpPr txBox="1"/>
            <p:nvPr/>
          </p:nvSpPr>
          <p:spPr>
            <a:xfrm>
              <a:off x="6618045" y="304707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29" name="Grupp 28">
              <a:extLst>
                <a:ext uri="{FF2B5EF4-FFF2-40B4-BE49-F238E27FC236}">
                  <a16:creationId xmlns:a16="http://schemas.microsoft.com/office/drawing/2014/main" id="{38F365DA-6467-AA47-A595-EAAAB3B950E7}"/>
                </a:ext>
              </a:extLst>
            </p:cNvPr>
            <p:cNvGrpSpPr/>
            <p:nvPr/>
          </p:nvGrpSpPr>
          <p:grpSpPr>
            <a:xfrm>
              <a:off x="6293306" y="2897246"/>
              <a:ext cx="359719" cy="668998"/>
              <a:chOff x="3782644" y="1849163"/>
              <a:chExt cx="359719" cy="668998"/>
            </a:xfrm>
          </p:grpSpPr>
          <p:sp>
            <p:nvSpPr>
              <p:cNvPr id="30" name="textruta 29">
                <a:extLst>
                  <a:ext uri="{FF2B5EF4-FFF2-40B4-BE49-F238E27FC236}">
                    <a16:creationId xmlns:a16="http://schemas.microsoft.com/office/drawing/2014/main" id="{9E43B6D1-EE26-D241-A438-9FD9B70223F8}"/>
                  </a:ext>
                </a:extLst>
              </p:cNvPr>
              <p:cNvSpPr txBox="1"/>
              <p:nvPr/>
            </p:nvSpPr>
            <p:spPr>
              <a:xfrm>
                <a:off x="3840677" y="184916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31" name="textruta 30">
                <a:extLst>
                  <a:ext uri="{FF2B5EF4-FFF2-40B4-BE49-F238E27FC236}">
                    <a16:creationId xmlns:a16="http://schemas.microsoft.com/office/drawing/2014/main" id="{CA4331F8-8C66-5D4A-977A-A014951448BC}"/>
                  </a:ext>
                </a:extLst>
              </p:cNvPr>
              <p:cNvSpPr txBox="1"/>
              <p:nvPr/>
            </p:nvSpPr>
            <p:spPr>
              <a:xfrm>
                <a:off x="3782644" y="2148829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2</a:t>
                </a:r>
              </a:p>
            </p:txBody>
          </p:sp>
          <p:cxnSp>
            <p:nvCxnSpPr>
              <p:cNvPr id="32" name="Rak 31">
                <a:extLst>
                  <a:ext uri="{FF2B5EF4-FFF2-40B4-BE49-F238E27FC236}">
                    <a16:creationId xmlns:a16="http://schemas.microsoft.com/office/drawing/2014/main" id="{41D60F4C-496B-8740-B0D7-89787F026F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8347" y="2183662"/>
                <a:ext cx="20903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ruta 33">
            <a:extLst>
              <a:ext uri="{FF2B5EF4-FFF2-40B4-BE49-F238E27FC236}">
                <a16:creationId xmlns:a16="http://schemas.microsoft.com/office/drawing/2014/main" id="{49A8157D-10AF-734A-B2E3-BE1B7D1DDA2F}"/>
              </a:ext>
            </a:extLst>
          </p:cNvPr>
          <p:cNvSpPr txBox="1"/>
          <p:nvPr/>
        </p:nvSpPr>
        <p:spPr>
          <a:xfrm>
            <a:off x="6940435" y="579289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50 %</a:t>
            </a:r>
          </a:p>
        </p:txBody>
      </p:sp>
      <p:grpSp>
        <p:nvGrpSpPr>
          <p:cNvPr id="36" name="Grupp 35">
            <a:extLst>
              <a:ext uri="{FF2B5EF4-FFF2-40B4-BE49-F238E27FC236}">
                <a16:creationId xmlns:a16="http://schemas.microsoft.com/office/drawing/2014/main" id="{882CB7E3-C3F7-E64B-B7F1-355341C2FB70}"/>
              </a:ext>
            </a:extLst>
          </p:cNvPr>
          <p:cNvGrpSpPr/>
          <p:nvPr/>
        </p:nvGrpSpPr>
        <p:grpSpPr>
          <a:xfrm>
            <a:off x="1793590" y="1660746"/>
            <a:ext cx="6906356" cy="1294237"/>
            <a:chOff x="1793590" y="1660746"/>
            <a:chExt cx="6906356" cy="1294237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DF44830-687F-454F-9267-E240F1C8833D}"/>
                </a:ext>
              </a:extLst>
            </p:cNvPr>
            <p:cNvSpPr/>
            <p:nvPr/>
          </p:nvSpPr>
          <p:spPr>
            <a:xfrm>
              <a:off x="1793590" y="1792771"/>
              <a:ext cx="641605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 err="1"/>
                <a:t>Nour</a:t>
              </a:r>
              <a:r>
                <a:rPr lang="sv-SE" dirty="0"/>
                <a:t> har lånat 100 000 kronor för att köpa en motorcykel. </a:t>
              </a:r>
            </a:p>
          </p:txBody>
        </p:sp>
        <p:pic>
          <p:nvPicPr>
            <p:cNvPr id="35" name="Bildobjekt 34">
              <a:extLst>
                <a:ext uri="{FF2B5EF4-FFF2-40B4-BE49-F238E27FC236}">
                  <a16:creationId xmlns:a16="http://schemas.microsoft.com/office/drawing/2014/main" id="{A68378F1-111F-E541-AE94-676203158B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" b="5748"/>
            <a:stretch/>
          </p:blipFill>
          <p:spPr>
            <a:xfrm>
              <a:off x="7326775" y="1660746"/>
              <a:ext cx="1373171" cy="1294237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178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 animBg="1"/>
      <p:bldP spid="12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10319" y="1509581"/>
            <a:ext cx="362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 			Kapital :  12 000 kr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099782" y="1795873"/>
            <a:ext cx="165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Räntesats :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834956" y="2165876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Ränta (1 år) :</a:t>
            </a:r>
          </a:p>
        </p:txBody>
      </p:sp>
      <p:sp>
        <p:nvSpPr>
          <p:cNvPr id="10" name="Rektangel 9"/>
          <p:cNvSpPr/>
          <p:nvPr/>
        </p:nvSpPr>
        <p:spPr>
          <a:xfrm>
            <a:off x="3977759" y="1790093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0,06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340814" y="2159198"/>
            <a:ext cx="237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0,06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nb-NO" dirty="0">
                <a:latin typeface="Bradley Hand Bold"/>
                <a:cs typeface="Bradley Hand Bold"/>
              </a:rPr>
              <a:t>12 000 kr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5176077" y="2159198"/>
            <a:ext cx="904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720 kr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2025748" y="2562597"/>
            <a:ext cx="147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 månader :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1566295" y="3079406"/>
            <a:ext cx="201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Ränta (3 mån) :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439751" y="3101114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180 kr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1109724" y="3907118"/>
            <a:ext cx="303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		  Att betala :</a:t>
            </a:r>
          </a:p>
        </p:txBody>
      </p:sp>
      <p:sp>
        <p:nvSpPr>
          <p:cNvPr id="27" name="Rektangel 26"/>
          <p:cNvSpPr/>
          <p:nvPr/>
        </p:nvSpPr>
        <p:spPr>
          <a:xfrm>
            <a:off x="3293989" y="3914241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(12 000 + 180) kr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r>
              <a:rPr lang="is-IS" dirty="0">
                <a:cs typeface="Bradley Hand Bold"/>
              </a:rPr>
              <a:t>=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8" name="Rektangel 27"/>
          <p:cNvSpPr/>
          <p:nvPr/>
        </p:nvSpPr>
        <p:spPr>
          <a:xfrm>
            <a:off x="5430764" y="3901312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12 180 kr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1299793" y="4751710"/>
            <a:ext cx="6461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a)  Räntan på 3 månader är 180 kr.</a:t>
            </a:r>
          </a:p>
          <a:p>
            <a:r>
              <a:rPr lang="sv-SE" dirty="0">
                <a:latin typeface="Bradley Hand Bold"/>
                <a:cs typeface="Bradley Hand Bold"/>
              </a:rPr>
              <a:t>	    b)  Patricia ska betala 12 180 kr sammanlagt.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7A1844F-89EF-954E-B41F-D0F562B233E1}"/>
              </a:ext>
            </a:extLst>
          </p:cNvPr>
          <p:cNvSpPr/>
          <p:nvPr/>
        </p:nvSpPr>
        <p:spPr>
          <a:xfrm>
            <a:off x="3340814" y="1787650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6 </a:t>
            </a:r>
            <a:r>
              <a:rPr lang="sv-SE" dirty="0"/>
              <a:t>% 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1A6BC48E-9015-9849-850F-E61BD470906B}"/>
              </a:ext>
            </a:extLst>
          </p:cNvPr>
          <p:cNvGrpSpPr/>
          <p:nvPr/>
        </p:nvGrpSpPr>
        <p:grpSpPr>
          <a:xfrm>
            <a:off x="355200" y="154543"/>
            <a:ext cx="8794759" cy="1203879"/>
            <a:chOff x="355200" y="154543"/>
            <a:chExt cx="8794759" cy="1203879"/>
          </a:xfrm>
        </p:grpSpPr>
        <p:grpSp>
          <p:nvGrpSpPr>
            <p:cNvPr id="2" name="Grupp 1"/>
            <p:cNvGrpSpPr/>
            <p:nvPr/>
          </p:nvGrpSpPr>
          <p:grpSpPr>
            <a:xfrm>
              <a:off x="355200" y="154543"/>
              <a:ext cx="8794759" cy="1203879"/>
              <a:chOff x="349241" y="518643"/>
              <a:chExt cx="8794759" cy="1203879"/>
            </a:xfrm>
          </p:grpSpPr>
          <p:sp>
            <p:nvSpPr>
              <p:cNvPr id="3" name="Rektangel 2"/>
              <p:cNvSpPr/>
              <p:nvPr/>
            </p:nvSpPr>
            <p:spPr>
              <a:xfrm>
                <a:off x="762000" y="522193"/>
                <a:ext cx="83820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Patricia lånar 12 000 kr för att köpa en elbas. Räntesatsen är 6 %. </a:t>
                </a:r>
              </a:p>
              <a:p>
                <a:r>
                  <a:rPr lang="sv-SE" dirty="0"/>
                  <a:t>Hon betalar tillbaka lånet efter tre månader.</a:t>
                </a:r>
              </a:p>
              <a:p>
                <a:r>
                  <a:rPr lang="sv-SE" dirty="0"/>
                  <a:t>a) Hur stor blir räntan? </a:t>
                </a:r>
              </a:p>
              <a:p>
                <a:r>
                  <a:rPr lang="sv-SE" dirty="0"/>
                  <a:t>b) Hur mycket ska Patricia betala tillbaka sammanlagt?  </a:t>
                </a:r>
              </a:p>
            </p:txBody>
          </p:sp>
          <p:pic>
            <p:nvPicPr>
              <p:cNvPr id="15" name="Bildobjekt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9241" y="518643"/>
                <a:ext cx="419100" cy="520700"/>
              </a:xfrm>
              <a:prstGeom prst="rect">
                <a:avLst/>
              </a:prstGeom>
            </p:spPr>
          </p:pic>
        </p:grp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6100E589-FCF2-374D-B1FD-5AFA863E6A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82205" y="242179"/>
              <a:ext cx="1264766" cy="831002"/>
            </a:xfrm>
            <a:prstGeom prst="rect">
              <a:avLst/>
            </a:prstGeom>
          </p:spPr>
        </p:pic>
      </p:grpSp>
      <p:grpSp>
        <p:nvGrpSpPr>
          <p:cNvPr id="34" name="Grupp 33">
            <a:extLst>
              <a:ext uri="{FF2B5EF4-FFF2-40B4-BE49-F238E27FC236}">
                <a16:creationId xmlns:a16="http://schemas.microsoft.com/office/drawing/2014/main" id="{BAED3693-89EE-664B-B516-1552ECE30452}"/>
              </a:ext>
            </a:extLst>
          </p:cNvPr>
          <p:cNvGrpSpPr/>
          <p:nvPr/>
        </p:nvGrpSpPr>
        <p:grpSpPr>
          <a:xfrm>
            <a:off x="3380394" y="2471494"/>
            <a:ext cx="937271" cy="600341"/>
            <a:chOff x="6248558" y="2933901"/>
            <a:chExt cx="937271" cy="600341"/>
          </a:xfrm>
        </p:grpSpPr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98040A61-3906-2E43-A14F-BBB5D541E1A3}"/>
                </a:ext>
              </a:extLst>
            </p:cNvPr>
            <p:cNvSpPr txBox="1"/>
            <p:nvPr/>
          </p:nvSpPr>
          <p:spPr>
            <a:xfrm>
              <a:off x="6618045" y="3047079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år </a:t>
              </a:r>
              <a:r>
                <a:rPr lang="sv-SE" dirty="0"/>
                <a:t>=</a:t>
              </a:r>
            </a:p>
          </p:txBody>
        </p:sp>
        <p:grpSp>
          <p:nvGrpSpPr>
            <p:cNvPr id="38" name="Grupp 37">
              <a:extLst>
                <a:ext uri="{FF2B5EF4-FFF2-40B4-BE49-F238E27FC236}">
                  <a16:creationId xmlns:a16="http://schemas.microsoft.com/office/drawing/2014/main" id="{434E28B5-3F21-EE4F-B403-8DD98DFDB17A}"/>
                </a:ext>
              </a:extLst>
            </p:cNvPr>
            <p:cNvGrpSpPr/>
            <p:nvPr/>
          </p:nvGrpSpPr>
          <p:grpSpPr>
            <a:xfrm>
              <a:off x="6248558" y="2933901"/>
              <a:ext cx="510076" cy="600341"/>
              <a:chOff x="3737896" y="1885818"/>
              <a:chExt cx="510076" cy="600341"/>
            </a:xfrm>
          </p:grpSpPr>
          <p:sp>
            <p:nvSpPr>
              <p:cNvPr id="39" name="textruta 38">
                <a:extLst>
                  <a:ext uri="{FF2B5EF4-FFF2-40B4-BE49-F238E27FC236}">
                    <a16:creationId xmlns:a16="http://schemas.microsoft.com/office/drawing/2014/main" id="{33F403DA-3CF6-304F-B6FB-CEDB6460F734}"/>
                  </a:ext>
                </a:extLst>
              </p:cNvPr>
              <p:cNvSpPr txBox="1"/>
              <p:nvPr/>
            </p:nvSpPr>
            <p:spPr>
              <a:xfrm>
                <a:off x="3840551" y="1885818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40" name="textruta 39">
                <a:extLst>
                  <a:ext uri="{FF2B5EF4-FFF2-40B4-BE49-F238E27FC236}">
                    <a16:creationId xmlns:a16="http://schemas.microsoft.com/office/drawing/2014/main" id="{C3087162-688C-D349-A0F7-E1D04E8C2BFC}"/>
                  </a:ext>
                </a:extLst>
              </p:cNvPr>
              <p:cNvSpPr txBox="1"/>
              <p:nvPr/>
            </p:nvSpPr>
            <p:spPr>
              <a:xfrm>
                <a:off x="3737896" y="2116827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12</a:t>
                </a:r>
              </a:p>
            </p:txBody>
          </p:sp>
          <p:cxnSp>
            <p:nvCxnSpPr>
              <p:cNvPr id="41" name="Rak 40">
                <a:extLst>
                  <a:ext uri="{FF2B5EF4-FFF2-40B4-BE49-F238E27FC236}">
                    <a16:creationId xmlns:a16="http://schemas.microsoft.com/office/drawing/2014/main" id="{74DE8C28-4853-EB4A-934D-392CBF8138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8347" y="2183662"/>
                <a:ext cx="20903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6A19C7FD-3C90-D049-AB92-B540C70176CE}"/>
              </a:ext>
            </a:extLst>
          </p:cNvPr>
          <p:cNvGrpSpPr/>
          <p:nvPr/>
        </p:nvGrpSpPr>
        <p:grpSpPr>
          <a:xfrm>
            <a:off x="4145405" y="2490995"/>
            <a:ext cx="687402" cy="567869"/>
            <a:chOff x="6277715" y="2945731"/>
            <a:chExt cx="687402" cy="567869"/>
          </a:xfrm>
        </p:grpSpPr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BE47F007-B4F9-764A-955B-4C737133BA7E}"/>
                </a:ext>
              </a:extLst>
            </p:cNvPr>
            <p:cNvSpPr txBox="1"/>
            <p:nvPr/>
          </p:nvSpPr>
          <p:spPr>
            <a:xfrm>
              <a:off x="6572061" y="3051066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år</a:t>
              </a:r>
            </a:p>
          </p:txBody>
        </p:sp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C85F5652-5E66-9949-BFDE-3DE847E12C75}"/>
                </a:ext>
              </a:extLst>
            </p:cNvPr>
            <p:cNvGrpSpPr/>
            <p:nvPr/>
          </p:nvGrpSpPr>
          <p:grpSpPr>
            <a:xfrm>
              <a:off x="6277715" y="2945731"/>
              <a:ext cx="402541" cy="567869"/>
              <a:chOff x="3767053" y="1897648"/>
              <a:chExt cx="402541" cy="567869"/>
            </a:xfrm>
          </p:grpSpPr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E04CD21B-F76D-754F-A364-9CE9AF4625D2}"/>
                  </a:ext>
                </a:extLst>
              </p:cNvPr>
              <p:cNvSpPr txBox="1"/>
              <p:nvPr/>
            </p:nvSpPr>
            <p:spPr>
              <a:xfrm>
                <a:off x="3863100" y="189764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46" name="textruta 45">
                <a:extLst>
                  <a:ext uri="{FF2B5EF4-FFF2-40B4-BE49-F238E27FC236}">
                    <a16:creationId xmlns:a16="http://schemas.microsoft.com/office/drawing/2014/main" id="{A95E93FF-C348-A645-9482-CDC49D3D89A3}"/>
                  </a:ext>
                </a:extLst>
              </p:cNvPr>
              <p:cNvSpPr txBox="1"/>
              <p:nvPr/>
            </p:nvSpPr>
            <p:spPr>
              <a:xfrm>
                <a:off x="3767053" y="2096185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</a:t>
                </a:r>
              </a:p>
            </p:txBody>
          </p:sp>
          <p:cxnSp>
            <p:nvCxnSpPr>
              <p:cNvPr id="47" name="Rak 46">
                <a:extLst>
                  <a:ext uri="{FF2B5EF4-FFF2-40B4-BE49-F238E27FC236}">
                    <a16:creationId xmlns:a16="http://schemas.microsoft.com/office/drawing/2014/main" id="{DBD5D40C-5CB0-6449-BF98-9932CA22D8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0969" y="2173063"/>
                <a:ext cx="17553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C47DF899-6164-E54F-9169-8B1EF4C3751C}"/>
              </a:ext>
            </a:extLst>
          </p:cNvPr>
          <p:cNvGrpSpPr/>
          <p:nvPr/>
        </p:nvGrpSpPr>
        <p:grpSpPr>
          <a:xfrm>
            <a:off x="3422708" y="2989489"/>
            <a:ext cx="1150558" cy="585486"/>
            <a:chOff x="6393121" y="2939100"/>
            <a:chExt cx="1074098" cy="585486"/>
          </a:xfrm>
        </p:grpSpPr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28C84BD5-4120-9043-A1C5-09B2C40748B7}"/>
                </a:ext>
              </a:extLst>
            </p:cNvPr>
            <p:cNvSpPr txBox="1"/>
            <p:nvPr/>
          </p:nvSpPr>
          <p:spPr>
            <a:xfrm>
              <a:off x="6873787" y="3047079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kr </a:t>
              </a:r>
              <a:r>
                <a:rPr lang="sv-SE" dirty="0"/>
                <a:t>=</a:t>
              </a:r>
            </a:p>
          </p:txBody>
        </p:sp>
        <p:grpSp>
          <p:nvGrpSpPr>
            <p:cNvPr id="56" name="Grupp 55">
              <a:extLst>
                <a:ext uri="{FF2B5EF4-FFF2-40B4-BE49-F238E27FC236}">
                  <a16:creationId xmlns:a16="http://schemas.microsoft.com/office/drawing/2014/main" id="{98F20D8D-62A2-5A43-B549-32B7641C4421}"/>
                </a:ext>
              </a:extLst>
            </p:cNvPr>
            <p:cNvGrpSpPr/>
            <p:nvPr/>
          </p:nvGrpSpPr>
          <p:grpSpPr>
            <a:xfrm>
              <a:off x="6393121" y="2939100"/>
              <a:ext cx="570456" cy="585486"/>
              <a:chOff x="3882459" y="1891017"/>
              <a:chExt cx="570456" cy="585486"/>
            </a:xfrm>
          </p:grpSpPr>
          <p:sp>
            <p:nvSpPr>
              <p:cNvPr id="57" name="textruta 56">
                <a:extLst>
                  <a:ext uri="{FF2B5EF4-FFF2-40B4-BE49-F238E27FC236}">
                    <a16:creationId xmlns:a16="http://schemas.microsoft.com/office/drawing/2014/main" id="{69E1FBFF-49E1-4C4F-9DF1-00D87D7B23EB}"/>
                  </a:ext>
                </a:extLst>
              </p:cNvPr>
              <p:cNvSpPr txBox="1"/>
              <p:nvPr/>
            </p:nvSpPr>
            <p:spPr>
              <a:xfrm>
                <a:off x="3882459" y="1891017"/>
                <a:ext cx="5704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720</a:t>
                </a:r>
              </a:p>
            </p:txBody>
          </p:sp>
          <p:sp>
            <p:nvSpPr>
              <p:cNvPr id="58" name="textruta 57">
                <a:extLst>
                  <a:ext uri="{FF2B5EF4-FFF2-40B4-BE49-F238E27FC236}">
                    <a16:creationId xmlns:a16="http://schemas.microsoft.com/office/drawing/2014/main" id="{24C5766B-820A-6646-831B-0C45F239BE57}"/>
                  </a:ext>
                </a:extLst>
              </p:cNvPr>
              <p:cNvSpPr txBox="1"/>
              <p:nvPr/>
            </p:nvSpPr>
            <p:spPr>
              <a:xfrm>
                <a:off x="3943450" y="2107171"/>
                <a:ext cx="362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</a:t>
                </a:r>
              </a:p>
            </p:txBody>
          </p:sp>
          <p:cxnSp>
            <p:nvCxnSpPr>
              <p:cNvPr id="59" name="Rak 58">
                <a:extLst>
                  <a:ext uri="{FF2B5EF4-FFF2-40B4-BE49-F238E27FC236}">
                    <a16:creationId xmlns:a16="http://schemas.microsoft.com/office/drawing/2014/main" id="{C9713A9A-FA4B-6D48-BDE4-56D942BECD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8347" y="2183662"/>
                <a:ext cx="48615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567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3" grpId="0"/>
      <p:bldP spid="18" grpId="0"/>
      <p:bldP spid="19" grpId="0"/>
      <p:bldP spid="20" grpId="0"/>
      <p:bldP spid="26" grpId="0"/>
      <p:bldP spid="27" grpId="0"/>
      <p:bldP spid="28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631247" y="1437176"/>
            <a:ext cx="461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 	Räntesats från början :  4,2 </a:t>
            </a:r>
            <a:r>
              <a:rPr lang="sv-SE" dirty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967741" y="1683437"/>
            <a:ext cx="206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Ny räntesats :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850482" y="1969370"/>
            <a:ext cx="291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Ökning(procentenheter) :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469687" y="1960436"/>
            <a:ext cx="325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(4,7 </a:t>
            </a:r>
            <a:r>
              <a:rPr lang="sv-SE" dirty="0">
                <a:cs typeface="Bradley Hand Bold"/>
              </a:rPr>
              <a:t>–</a:t>
            </a:r>
            <a:r>
              <a:rPr lang="sv-SE" dirty="0">
                <a:latin typeface="Bradley Hand Bold"/>
                <a:cs typeface="Bradley Hand Bold"/>
              </a:rPr>
              <a:t> 4,2) procentenheter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6286125" y="1955917"/>
            <a:ext cx="1996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0,5 procentenheter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1908021" y="3961036"/>
            <a:ext cx="6877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a)  Ökningen är 0,5 procentenheter.</a:t>
            </a:r>
          </a:p>
          <a:p>
            <a:r>
              <a:rPr lang="sv-SE" dirty="0">
                <a:latin typeface="Bradley Hand Bold"/>
                <a:cs typeface="Bradley Hand Bold"/>
              </a:rPr>
              <a:t>	    b)  Ökningen är 12 </a:t>
            </a:r>
            <a:r>
              <a:rPr lang="sv-SE" dirty="0">
                <a:cs typeface="Bradley Hand Bold"/>
              </a:rPr>
              <a:t>%.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7A1844F-89EF-954E-B41F-D0F562B233E1}"/>
              </a:ext>
            </a:extLst>
          </p:cNvPr>
          <p:cNvSpPr/>
          <p:nvPr/>
        </p:nvSpPr>
        <p:spPr>
          <a:xfrm>
            <a:off x="3469687" y="1661006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4,7 </a:t>
            </a:r>
            <a:r>
              <a:rPr lang="sv-SE" dirty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5DEC1501-B0AE-664B-8D57-BB044D4CD321}"/>
              </a:ext>
            </a:extLst>
          </p:cNvPr>
          <p:cNvSpPr txBox="1"/>
          <p:nvPr/>
        </p:nvSpPr>
        <p:spPr>
          <a:xfrm>
            <a:off x="606719" y="2778391"/>
            <a:ext cx="314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		  	  Ökning (</a:t>
            </a:r>
            <a:r>
              <a:rPr lang="sv-SE" dirty="0">
                <a:cs typeface="Bradley Hand Bold"/>
              </a:rPr>
              <a:t>%</a:t>
            </a:r>
            <a:r>
              <a:rPr lang="sv-SE" dirty="0">
                <a:latin typeface="Bradley Hand Bold"/>
                <a:cs typeface="Bradley Hand Bold"/>
              </a:rPr>
              <a:t>) :</a:t>
            </a:r>
          </a:p>
        </p:txBody>
      </p:sp>
      <p:grpSp>
        <p:nvGrpSpPr>
          <p:cNvPr id="38" name="Grupp 37">
            <a:extLst>
              <a:ext uri="{FF2B5EF4-FFF2-40B4-BE49-F238E27FC236}">
                <a16:creationId xmlns:a16="http://schemas.microsoft.com/office/drawing/2014/main" id="{2642CFC4-5FF6-AE4A-BD5D-D598764D5E61}"/>
              </a:ext>
            </a:extLst>
          </p:cNvPr>
          <p:cNvGrpSpPr/>
          <p:nvPr/>
        </p:nvGrpSpPr>
        <p:grpSpPr>
          <a:xfrm>
            <a:off x="3598059" y="2693955"/>
            <a:ext cx="826185" cy="596684"/>
            <a:chOff x="6382646" y="2939100"/>
            <a:chExt cx="771281" cy="596684"/>
          </a:xfrm>
        </p:grpSpPr>
        <p:sp>
          <p:nvSpPr>
            <p:cNvPr id="39" name="textruta 38">
              <a:extLst>
                <a:ext uri="{FF2B5EF4-FFF2-40B4-BE49-F238E27FC236}">
                  <a16:creationId xmlns:a16="http://schemas.microsoft.com/office/drawing/2014/main" id="{D3A8B9B5-03EC-D64E-A2B4-E169EB0105E5}"/>
                </a:ext>
              </a:extLst>
            </p:cNvPr>
            <p:cNvSpPr txBox="1"/>
            <p:nvPr/>
          </p:nvSpPr>
          <p:spPr>
            <a:xfrm>
              <a:off x="6873787" y="3047079"/>
              <a:ext cx="280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B6B324F9-48D6-D243-9AB8-FCB71695BA34}"/>
                </a:ext>
              </a:extLst>
            </p:cNvPr>
            <p:cNvGrpSpPr/>
            <p:nvPr/>
          </p:nvGrpSpPr>
          <p:grpSpPr>
            <a:xfrm>
              <a:off x="6382646" y="2939100"/>
              <a:ext cx="512520" cy="596684"/>
              <a:chOff x="3871984" y="1891017"/>
              <a:chExt cx="512520" cy="596684"/>
            </a:xfrm>
          </p:grpSpPr>
          <p:sp>
            <p:nvSpPr>
              <p:cNvPr id="41" name="textruta 40">
                <a:extLst>
                  <a:ext uri="{FF2B5EF4-FFF2-40B4-BE49-F238E27FC236}">
                    <a16:creationId xmlns:a16="http://schemas.microsoft.com/office/drawing/2014/main" id="{99A37A1F-6B3E-B446-AA78-7D702FF2F05D}"/>
                  </a:ext>
                </a:extLst>
              </p:cNvPr>
              <p:cNvSpPr txBox="1"/>
              <p:nvPr/>
            </p:nvSpPr>
            <p:spPr>
              <a:xfrm>
                <a:off x="3882459" y="1891017"/>
                <a:ext cx="477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0,5</a:t>
                </a:r>
              </a:p>
            </p:txBody>
          </p:sp>
          <p:sp>
            <p:nvSpPr>
              <p:cNvPr id="42" name="textruta 41">
                <a:extLst>
                  <a:ext uri="{FF2B5EF4-FFF2-40B4-BE49-F238E27FC236}">
                    <a16:creationId xmlns:a16="http://schemas.microsoft.com/office/drawing/2014/main" id="{2DA53BCB-506B-3D49-BC14-D116FD1523BE}"/>
                  </a:ext>
                </a:extLst>
              </p:cNvPr>
              <p:cNvSpPr txBox="1"/>
              <p:nvPr/>
            </p:nvSpPr>
            <p:spPr>
              <a:xfrm>
                <a:off x="3871984" y="2118369"/>
                <a:ext cx="498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4,2</a:t>
                </a:r>
              </a:p>
            </p:txBody>
          </p:sp>
          <p:cxnSp>
            <p:nvCxnSpPr>
              <p:cNvPr id="43" name="Rak 42">
                <a:extLst>
                  <a:ext uri="{FF2B5EF4-FFF2-40B4-BE49-F238E27FC236}">
                    <a16:creationId xmlns:a16="http://schemas.microsoft.com/office/drawing/2014/main" id="{8250D658-B1EB-0643-A0ED-21776F243B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8347" y="2183662"/>
                <a:ext cx="48615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Rektangel 43">
            <a:extLst>
              <a:ext uri="{FF2B5EF4-FFF2-40B4-BE49-F238E27FC236}">
                <a16:creationId xmlns:a16="http://schemas.microsoft.com/office/drawing/2014/main" id="{F0D0F943-E8B8-864A-8FD7-7B0B5817C92E}"/>
              </a:ext>
            </a:extLst>
          </p:cNvPr>
          <p:cNvSpPr/>
          <p:nvPr/>
        </p:nvSpPr>
        <p:spPr>
          <a:xfrm>
            <a:off x="4370224" y="2818037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0,119… </a:t>
            </a:r>
            <a:r>
              <a:rPr lang="sv-SE" dirty="0">
                <a:cs typeface="Bradley Hand Bold"/>
              </a:rPr>
              <a:t>≈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EA30AAB8-DB3E-B845-AFF9-EB1C678FE31A}"/>
              </a:ext>
            </a:extLst>
          </p:cNvPr>
          <p:cNvSpPr/>
          <p:nvPr/>
        </p:nvSpPr>
        <p:spPr>
          <a:xfrm>
            <a:off x="5358637" y="2801934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0,12</a:t>
            </a:r>
            <a:r>
              <a:rPr lang="sv-SE" dirty="0"/>
              <a:t>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46897F36-5722-E34D-A4CF-5FEE54D76931}"/>
              </a:ext>
            </a:extLst>
          </p:cNvPr>
          <p:cNvSpPr/>
          <p:nvPr/>
        </p:nvSpPr>
        <p:spPr>
          <a:xfrm>
            <a:off x="6116886" y="2780338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12 </a:t>
            </a:r>
            <a:r>
              <a:rPr lang="sv-SE" dirty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2" name="Grupp 21">
            <a:extLst>
              <a:ext uri="{FF2B5EF4-FFF2-40B4-BE49-F238E27FC236}">
                <a16:creationId xmlns:a16="http://schemas.microsoft.com/office/drawing/2014/main" id="{9F5016C4-B847-B446-8126-ECFDA99D2C75}"/>
              </a:ext>
            </a:extLst>
          </p:cNvPr>
          <p:cNvGrpSpPr/>
          <p:nvPr/>
        </p:nvGrpSpPr>
        <p:grpSpPr>
          <a:xfrm>
            <a:off x="1151051" y="150791"/>
            <a:ext cx="8801100" cy="1207769"/>
            <a:chOff x="1151051" y="150791"/>
            <a:chExt cx="8801100" cy="1207769"/>
          </a:xfrm>
        </p:grpSpPr>
        <p:grpSp>
          <p:nvGrpSpPr>
            <p:cNvPr id="2" name="Grupp 1"/>
            <p:cNvGrpSpPr/>
            <p:nvPr/>
          </p:nvGrpSpPr>
          <p:grpSpPr>
            <a:xfrm>
              <a:off x="1151051" y="250389"/>
              <a:ext cx="8801100" cy="923330"/>
              <a:chOff x="1151051" y="553529"/>
              <a:chExt cx="8801100" cy="923330"/>
            </a:xfrm>
          </p:grpSpPr>
          <p:sp>
            <p:nvSpPr>
              <p:cNvPr id="3" name="Rektangel 2"/>
              <p:cNvSpPr/>
              <p:nvPr/>
            </p:nvSpPr>
            <p:spPr>
              <a:xfrm>
                <a:off x="1570151" y="553529"/>
                <a:ext cx="83820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Räntesatsen på ett lån höjs från 4,2 % till 4,7 %. </a:t>
                </a:r>
              </a:p>
              <a:p>
                <a:r>
                  <a:rPr lang="sv-SE" dirty="0"/>
                  <a:t>a) Hur stor är ökningen i procentenheter? </a:t>
                </a:r>
              </a:p>
              <a:p>
                <a:r>
                  <a:rPr lang="sv-SE" dirty="0"/>
                  <a:t>b) Hur stor är ökningen i hela procent?  </a:t>
                </a:r>
              </a:p>
            </p:txBody>
          </p:sp>
          <p:pic>
            <p:nvPicPr>
              <p:cNvPr id="15" name="Bildobjekt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51051" y="553529"/>
                <a:ext cx="419100" cy="520700"/>
              </a:xfrm>
              <a:prstGeom prst="rect">
                <a:avLst/>
              </a:prstGeom>
            </p:spPr>
          </p:pic>
        </p:grpSp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D8F078D6-BA6B-5243-AF12-F229491CA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9059" y="150791"/>
              <a:ext cx="1246024" cy="12077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496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3" grpId="0"/>
      <p:bldP spid="30" grpId="0"/>
      <p:bldP spid="31" grpId="0"/>
      <p:bldP spid="35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471</Words>
  <Application>Microsoft Macintosh PowerPoint</Application>
  <PresentationFormat>Bildspel på skärmen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45</cp:revision>
  <dcterms:created xsi:type="dcterms:W3CDTF">2017-04-14T14:35:34Z</dcterms:created>
  <dcterms:modified xsi:type="dcterms:W3CDTF">2018-08-11T13:36:12Z</dcterms:modified>
</cp:coreProperties>
</file>