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1" r:id="rId3"/>
    <p:sldId id="270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/>
    <p:restoredTop sz="99448" autoAdjust="0"/>
  </p:normalViewPr>
  <p:slideViewPr>
    <p:cSldViewPr snapToGrid="0" snapToObjects="1">
      <p:cViewPr>
        <p:scale>
          <a:sx n="330" d="100"/>
          <a:sy n="330" d="100"/>
        </p:scale>
        <p:origin x="-4632" y="-6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noProof="1"/>
              <a:t>Y 2.4				              	    Delen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7CA6C13-88AA-554E-8F22-B1F0002FA00E}"/>
              </a:ext>
            </a:extLst>
          </p:cNvPr>
          <p:cNvGrpSpPr/>
          <p:nvPr/>
        </p:nvGrpSpPr>
        <p:grpSpPr>
          <a:xfrm>
            <a:off x="1525745" y="1274681"/>
            <a:ext cx="7087559" cy="2149511"/>
            <a:chOff x="1525745" y="1274681"/>
            <a:chExt cx="7087559" cy="2149511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1865494-C127-8B4E-8CA6-636A64B9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0785" y="1274681"/>
              <a:ext cx="3582519" cy="2149511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AA30B2D-02F6-5940-A6D8-C1896DBB1611}"/>
                </a:ext>
              </a:extLst>
            </p:cNvPr>
            <p:cNvSpPr/>
            <p:nvPr/>
          </p:nvSpPr>
          <p:spPr>
            <a:xfrm>
              <a:off x="1525745" y="2262554"/>
              <a:ext cx="35050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noProof="1"/>
                <a:t>Annonsen talar om att priset på cykeln sänkts med 30 %. Med hur många kronor har priset sänkts? 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3392511" y="810472"/>
            <a:ext cx="2231173" cy="671616"/>
            <a:chOff x="2940267" y="1325169"/>
            <a:chExt cx="2231173" cy="671616"/>
          </a:xfrm>
        </p:grpSpPr>
        <p:sp>
          <p:nvSpPr>
            <p:cNvPr id="3" name="textruta 2"/>
            <p:cNvSpPr txBox="1"/>
            <p:nvPr/>
          </p:nvSpPr>
          <p:spPr>
            <a:xfrm>
              <a:off x="2940267" y="1453124"/>
              <a:ext cx="223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= </a:t>
              </a:r>
            </a:p>
          </p:txBody>
        </p:sp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4040407" y="1325169"/>
              <a:ext cx="989312" cy="671616"/>
              <a:chOff x="3981452" y="1846460"/>
              <a:chExt cx="988852" cy="671805"/>
            </a:xfrm>
          </p:grpSpPr>
          <p:sp>
            <p:nvSpPr>
              <p:cNvPr id="5" name="textruta 29"/>
              <p:cNvSpPr txBox="1">
                <a:spLocks noChangeArrowheads="1"/>
              </p:cNvSpPr>
              <p:nvPr/>
            </p:nvSpPr>
            <p:spPr bwMode="auto">
              <a:xfrm>
                <a:off x="4060933" y="1846460"/>
                <a:ext cx="74280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Delen</a:t>
                </a:r>
              </a:p>
            </p:txBody>
          </p:sp>
          <p:sp>
            <p:nvSpPr>
              <p:cNvPr id="6" name="textruta 30"/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98885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Det hela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>
                <a:off x="4004500" y="2164549"/>
                <a:ext cx="94275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 11"/>
          <p:cNvGrpSpPr/>
          <p:nvPr/>
        </p:nvGrpSpPr>
        <p:grpSpPr>
          <a:xfrm>
            <a:off x="3317500" y="1624057"/>
            <a:ext cx="3028471" cy="369332"/>
            <a:chOff x="3559654" y="2602504"/>
            <a:chExt cx="3028471" cy="369332"/>
          </a:xfrm>
        </p:grpSpPr>
        <p:sp>
          <p:nvSpPr>
            <p:cNvPr id="10" name="textruta 29"/>
            <p:cNvSpPr txBox="1">
              <a:spLocks noChangeArrowheads="1"/>
            </p:cNvSpPr>
            <p:nvPr/>
          </p:nvSpPr>
          <p:spPr bwMode="auto">
            <a:xfrm>
              <a:off x="3559654" y="2602504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362639" y="2602504"/>
              <a:ext cx="2225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av Det hela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B85B65E-5F27-E948-8645-7CE33D5DE1FF}"/>
              </a:ext>
            </a:extLst>
          </p:cNvPr>
          <p:cNvGrpSpPr/>
          <p:nvPr/>
        </p:nvGrpSpPr>
        <p:grpSpPr>
          <a:xfrm>
            <a:off x="2595213" y="3941173"/>
            <a:ext cx="3028471" cy="461665"/>
            <a:chOff x="3559654" y="2555132"/>
            <a:chExt cx="3028471" cy="461665"/>
          </a:xfrm>
        </p:grpSpPr>
        <p:sp>
          <p:nvSpPr>
            <p:cNvPr id="15" name="textruta 29">
              <a:extLst>
                <a:ext uri="{FF2B5EF4-FFF2-40B4-BE49-F238E27FC236}">
                  <a16:creationId xmlns:a16="http://schemas.microsoft.com/office/drawing/2014/main" id="{4C44CBE1-268A-6C48-82E3-A41A23DEE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654" y="2602504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2F94F09-F32E-9442-A2F1-380100B63E50}"/>
                </a:ext>
              </a:extLst>
            </p:cNvPr>
            <p:cNvSpPr/>
            <p:nvPr/>
          </p:nvSpPr>
          <p:spPr>
            <a:xfrm>
              <a:off x="4362639" y="2555132"/>
              <a:ext cx="2225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</a:t>
              </a:r>
              <a:r>
                <a:rPr lang="sv-SE" sz="2400" noProof="1">
                  <a:solidFill>
                    <a:srgbClr val="9A0002"/>
                  </a:solidFill>
                  <a:latin typeface="Bradley Hand Bold"/>
                  <a:cs typeface="Bradley Hand Bold"/>
                </a:rPr>
                <a:t>∙</a:t>
              </a:r>
              <a:r>
                <a:rPr lang="sv-SE" b="1" noProof="1">
                  <a:solidFill>
                    <a:srgbClr val="800000"/>
                  </a:solidFill>
                </a:rPr>
                <a:t> Det hela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7468A75B-41CF-E749-B59D-8DE469406228}"/>
              </a:ext>
            </a:extLst>
          </p:cNvPr>
          <p:cNvSpPr/>
          <p:nvPr/>
        </p:nvSpPr>
        <p:spPr>
          <a:xfrm>
            <a:off x="848047" y="4467412"/>
            <a:ext cx="685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noProof="1">
                <a:solidFill>
                  <a:srgbClr val="9A0002"/>
                </a:solidFill>
              </a:rPr>
              <a:t>Delen</a:t>
            </a:r>
            <a:r>
              <a:rPr lang="sv-SE" i="1" noProof="1"/>
              <a:t> </a:t>
            </a:r>
            <a:r>
              <a:rPr lang="sv-SE" noProof="1"/>
              <a:t>motsvarar hur stor sänkningen är i kronor. </a:t>
            </a:r>
            <a:r>
              <a:rPr lang="sv-SE" i="1" noProof="1">
                <a:solidFill>
                  <a:srgbClr val="9A0002"/>
                </a:solidFill>
              </a:rPr>
              <a:t>Andelen </a:t>
            </a:r>
            <a:r>
              <a:rPr lang="sv-SE" noProof="1"/>
              <a:t>30 % skriver vi i decimalform som 0,3. </a:t>
            </a:r>
            <a:r>
              <a:rPr lang="sv-SE" i="1" noProof="1">
                <a:solidFill>
                  <a:srgbClr val="9A0002"/>
                </a:solidFill>
              </a:rPr>
              <a:t>Det hela </a:t>
            </a:r>
            <a:r>
              <a:rPr lang="sv-SE" noProof="1"/>
              <a:t>är priset från början.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885C0CB-4601-AC47-9DBE-CE4D1B19CD67}"/>
              </a:ext>
            </a:extLst>
          </p:cNvPr>
          <p:cNvSpPr/>
          <p:nvPr/>
        </p:nvSpPr>
        <p:spPr>
          <a:xfrm>
            <a:off x="1121179" y="3633814"/>
            <a:ext cx="71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noProof="1"/>
              <a:t>Vi beräknar </a:t>
            </a:r>
            <a:r>
              <a:rPr lang="sv-SE" i="1" noProof="1"/>
              <a:t>förändringen </a:t>
            </a:r>
            <a:r>
              <a:rPr lang="sv-SE" noProof="1"/>
              <a:t>(sänkningen) genom att använda sambandet: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8653A4-5ECF-044B-A0D5-84E18FBC640F}"/>
              </a:ext>
            </a:extLst>
          </p:cNvPr>
          <p:cNvSpPr/>
          <p:nvPr/>
        </p:nvSpPr>
        <p:spPr>
          <a:xfrm>
            <a:off x="1827743" y="5491166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/>
              <a:t>Sänkningen i kr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7C4D34C-70F1-8646-A751-E66A12067FB6}"/>
              </a:ext>
            </a:extLst>
          </p:cNvPr>
          <p:cNvSpPr/>
          <p:nvPr/>
        </p:nvSpPr>
        <p:spPr>
          <a:xfrm>
            <a:off x="3467327" y="5491166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0,3 ∙ 4500 kr  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53A8278-85ED-BA4D-A510-984C6A1C39BB}"/>
              </a:ext>
            </a:extLst>
          </p:cNvPr>
          <p:cNvSpPr/>
          <p:nvPr/>
        </p:nvSpPr>
        <p:spPr>
          <a:xfrm>
            <a:off x="4943744" y="549116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1 350 kr</a:t>
            </a:r>
          </a:p>
        </p:txBody>
      </p:sp>
    </p:spTree>
    <p:extLst>
      <p:ext uri="{BB962C8B-B14F-4D97-AF65-F5344CB8AC3E}">
        <p14:creationId xmlns:p14="http://schemas.microsoft.com/office/powerpoint/2010/main" val="34687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23356" y="1728723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a)  24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60 kg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3248075" y="1733723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0,24 </a:t>
            </a:r>
            <a:r>
              <a:rPr lang="is-IS" dirty="0">
                <a:latin typeface="Bradley Hand Bold"/>
                <a:cs typeface="Bradley Hand Bold"/>
              </a:rPr>
              <a:t>∙ 60 </a:t>
            </a:r>
            <a:r>
              <a:rPr lang="sv-SE" dirty="0">
                <a:latin typeface="Bradley Hand Bold"/>
                <a:cs typeface="Bradley Hand Bold"/>
              </a:rPr>
              <a:t>kg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44" name="Rektangel 43"/>
          <p:cNvSpPr/>
          <p:nvPr/>
        </p:nvSpPr>
        <p:spPr>
          <a:xfrm>
            <a:off x="4818769" y="1736146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14,4 kg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230FF2E6-4C68-6740-971F-EE6211F44A57}"/>
              </a:ext>
            </a:extLst>
          </p:cNvPr>
          <p:cNvSpPr/>
          <p:nvPr/>
        </p:nvSpPr>
        <p:spPr>
          <a:xfrm>
            <a:off x="1261026" y="238458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b)  7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230 m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7C80B235-B03C-0E4E-AE4B-3ECA3F6808B5}"/>
              </a:ext>
            </a:extLst>
          </p:cNvPr>
          <p:cNvSpPr txBox="1"/>
          <p:nvPr/>
        </p:nvSpPr>
        <p:spPr>
          <a:xfrm>
            <a:off x="3248074" y="2368043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0,07 </a:t>
            </a:r>
            <a:r>
              <a:rPr lang="is-IS" dirty="0">
                <a:latin typeface="Bradley Hand Bold"/>
                <a:cs typeface="Bradley Hand Bold"/>
              </a:rPr>
              <a:t>∙ 230 </a:t>
            </a:r>
            <a:r>
              <a:rPr lang="sv-SE" dirty="0">
                <a:latin typeface="Bradley Hand Bold"/>
                <a:cs typeface="Bradley Hand Bold"/>
              </a:rPr>
              <a:t>m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29C8A871-269F-DF44-8618-B3B61674DF5E}"/>
              </a:ext>
            </a:extLst>
          </p:cNvPr>
          <p:cNvSpPr/>
          <p:nvPr/>
        </p:nvSpPr>
        <p:spPr>
          <a:xfrm>
            <a:off x="4844022" y="2358637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16,1 m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CFAAB36-E160-3B45-BC83-B24FE4AFB9B0}"/>
              </a:ext>
            </a:extLst>
          </p:cNvPr>
          <p:cNvSpPr/>
          <p:nvPr/>
        </p:nvSpPr>
        <p:spPr>
          <a:xfrm>
            <a:off x="1261026" y="2972780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c)  130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3,6 g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FAFCA762-E530-2647-B16B-0EAF459058F8}"/>
              </a:ext>
            </a:extLst>
          </p:cNvPr>
          <p:cNvSpPr txBox="1"/>
          <p:nvPr/>
        </p:nvSpPr>
        <p:spPr>
          <a:xfrm>
            <a:off x="3343647" y="2937841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1,3 </a:t>
            </a:r>
            <a:r>
              <a:rPr lang="is-IS" dirty="0">
                <a:latin typeface="Bradley Hand Bold"/>
                <a:cs typeface="Bradley Hand Bold"/>
              </a:rPr>
              <a:t>∙ 3,6 g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9671BAB9-07E5-9546-8DB0-F978CAFBDBBD}"/>
              </a:ext>
            </a:extLst>
          </p:cNvPr>
          <p:cNvSpPr/>
          <p:nvPr/>
        </p:nvSpPr>
        <p:spPr>
          <a:xfrm>
            <a:off x="4646908" y="291822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4,68 g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DF872AF4-4739-5840-A65A-DD359D62E4A6}"/>
              </a:ext>
            </a:extLst>
          </p:cNvPr>
          <p:cNvSpPr/>
          <p:nvPr/>
        </p:nvSpPr>
        <p:spPr>
          <a:xfrm>
            <a:off x="1223356" y="3591662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d)  32,5 </a:t>
            </a:r>
            <a:r>
              <a:rPr lang="nb-NO" dirty="0"/>
              <a:t>%</a:t>
            </a:r>
            <a:r>
              <a:rPr lang="nb-NO" dirty="0">
                <a:latin typeface="Bradley Hand" pitchFamily="2" charset="77"/>
              </a:rPr>
              <a:t> av 1 200 liter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3655E6F7-1608-7344-89E1-E555D5B440E5}"/>
              </a:ext>
            </a:extLst>
          </p:cNvPr>
          <p:cNvSpPr txBox="1"/>
          <p:nvPr/>
        </p:nvSpPr>
        <p:spPr>
          <a:xfrm>
            <a:off x="3928025" y="3588173"/>
            <a:ext cx="230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0,325 </a:t>
            </a:r>
            <a:r>
              <a:rPr lang="is-IS" dirty="0">
                <a:latin typeface="Bradley Hand Bold"/>
                <a:cs typeface="Bradley Hand Bold"/>
              </a:rPr>
              <a:t>∙ 1 200 liter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F4C66CE4-D8BC-0D45-8E71-6C1B04D9B9F1}"/>
              </a:ext>
            </a:extLst>
          </p:cNvPr>
          <p:cNvSpPr/>
          <p:nvPr/>
        </p:nvSpPr>
        <p:spPr>
          <a:xfrm>
            <a:off x="6016051" y="358468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390 liter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9C2AD3-FBF7-0243-A439-76C37EEA1824}"/>
              </a:ext>
            </a:extLst>
          </p:cNvPr>
          <p:cNvGrpSpPr/>
          <p:nvPr/>
        </p:nvGrpSpPr>
        <p:grpSpPr>
          <a:xfrm>
            <a:off x="1351691" y="167497"/>
            <a:ext cx="5584764" cy="1047253"/>
            <a:chOff x="1351691" y="167497"/>
            <a:chExt cx="5584764" cy="1047253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7E0007B0-B25E-AD4E-8927-A484ED6C3470}"/>
                </a:ext>
              </a:extLst>
            </p:cNvPr>
            <p:cNvGrpSpPr/>
            <p:nvPr/>
          </p:nvGrpSpPr>
          <p:grpSpPr>
            <a:xfrm>
              <a:off x="1351691" y="167497"/>
              <a:ext cx="1558223" cy="520700"/>
              <a:chOff x="2698797" y="244493"/>
              <a:chExt cx="1558223" cy="520700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3048631" y="395861"/>
                <a:ext cx="12083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Beräkna</a:t>
                </a:r>
              </a:p>
            </p:txBody>
          </p:sp>
          <p:pic>
            <p:nvPicPr>
              <p:cNvPr id="94" name="Bildobjekt 93">
                <a:extLst>
                  <a:ext uri="{FF2B5EF4-FFF2-40B4-BE49-F238E27FC236}">
                    <a16:creationId xmlns:a16="http://schemas.microsoft.com/office/drawing/2014/main" id="{839E2444-C303-E248-AEB0-A90DED16A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98797" y="244493"/>
                <a:ext cx="419100" cy="520700"/>
              </a:xfrm>
              <a:prstGeom prst="rect">
                <a:avLst/>
              </a:prstGeom>
            </p:spPr>
          </p:pic>
        </p:grp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B43E5919-7E43-B546-BF6D-6A111285CF29}"/>
                </a:ext>
              </a:extLst>
            </p:cNvPr>
            <p:cNvSpPr/>
            <p:nvPr/>
          </p:nvSpPr>
          <p:spPr>
            <a:xfrm>
              <a:off x="4560420" y="844793"/>
              <a:ext cx="2376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d)  32,5 % av 1 200 liter</a:t>
              </a:r>
              <a:endParaRPr lang="sv-SE" dirty="0"/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758B06EB-3FB0-D04F-9790-F8262E1DD943}"/>
                </a:ext>
              </a:extLst>
            </p:cNvPr>
            <p:cNvSpPr/>
            <p:nvPr/>
          </p:nvSpPr>
          <p:spPr>
            <a:xfrm>
              <a:off x="2641681" y="845418"/>
              <a:ext cx="1851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c)   130 % av 3,6 g</a:t>
              </a:r>
              <a:endParaRPr lang="sv-SE" dirty="0"/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399304D7-0EFB-4B45-9A3A-028AF43AB16A}"/>
                </a:ext>
              </a:extLst>
            </p:cNvPr>
            <p:cNvSpPr/>
            <p:nvPr/>
          </p:nvSpPr>
          <p:spPr>
            <a:xfrm>
              <a:off x="4560420" y="325153"/>
              <a:ext cx="1722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b)  7 % av 230 m</a:t>
              </a:r>
              <a:endParaRPr lang="sv-SE" dirty="0"/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F360C4E4-CCBC-234C-AD96-B2B99FAB4AE9}"/>
                </a:ext>
              </a:extLst>
            </p:cNvPr>
            <p:cNvSpPr/>
            <p:nvPr/>
          </p:nvSpPr>
          <p:spPr>
            <a:xfrm>
              <a:off x="2646938" y="316238"/>
              <a:ext cx="1740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a)  24 % av 60 kg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6749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599624" y="657680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totalt :  380 elever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84176" y="1043635"/>
            <a:ext cx="165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i åk 4 :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466888" y="1472296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åk 4 :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88231" y="1036711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015797" y="1470873"/>
            <a:ext cx="2379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nb-NO" dirty="0">
                <a:latin typeface="Bradley Hand Bold"/>
                <a:cs typeface="Bradley Hand Bold"/>
              </a:rPr>
              <a:t>380 elever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773494" y="147331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114 elever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381825" y="2058118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går 114 elever i åk 4.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235693" y="3642324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Hyra från början :  2 900 kr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730755" y="4011656"/>
            <a:ext cx="161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Höjning (</a:t>
            </a:r>
            <a:r>
              <a:rPr lang="sv-SE" dirty="0"/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673427" y="4380988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Höjning (kr) :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267856" y="4376103"/>
            <a:ext cx="202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2900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935243" y="43730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116 kr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156611" y="4789560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 hyra :</a:t>
            </a:r>
          </a:p>
        </p:txBody>
      </p:sp>
      <p:sp>
        <p:nvSpPr>
          <p:cNvPr id="27" name="Rektangel 26"/>
          <p:cNvSpPr/>
          <p:nvPr/>
        </p:nvSpPr>
        <p:spPr>
          <a:xfrm>
            <a:off x="3238820" y="4794445"/>
            <a:ext cx="220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(2 900 + 116)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8" name="Rektangel 27"/>
          <p:cNvSpPr/>
          <p:nvPr/>
        </p:nvSpPr>
        <p:spPr>
          <a:xfrm>
            <a:off x="5215493" y="478846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3 016 kr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142204" y="478248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≈</a:t>
            </a:r>
            <a:r>
              <a:rPr lang="is-IS" dirty="0">
                <a:latin typeface="Bradley Hand Bold"/>
                <a:cs typeface="Bradley Hand Bold"/>
              </a:rPr>
              <a:t> 3 020 kr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1469068" y="5460822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Den nya hyran blev 3 </a:t>
            </a:r>
            <a:r>
              <a:rPr lang="sv-SE">
                <a:latin typeface="Bradley Hand Bold"/>
                <a:cs typeface="Bradley Hand Bold"/>
              </a:rPr>
              <a:t>020 kr.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7A1844F-89EF-954E-B41F-D0F562B233E1}"/>
              </a:ext>
            </a:extLst>
          </p:cNvPr>
          <p:cNvSpPr/>
          <p:nvPr/>
        </p:nvSpPr>
        <p:spPr>
          <a:xfrm>
            <a:off x="2990305" y="1047885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</a:t>
            </a:r>
            <a:r>
              <a:rPr lang="sv-SE" dirty="0"/>
              <a:t>%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DD0D550-6CC6-C94C-B06F-27B116957ADD}"/>
              </a:ext>
            </a:extLst>
          </p:cNvPr>
          <p:cNvSpPr/>
          <p:nvPr/>
        </p:nvSpPr>
        <p:spPr>
          <a:xfrm>
            <a:off x="3238820" y="4021355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%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E2F4FC4-C5CA-5C42-8543-3626946C7E0A}"/>
              </a:ext>
            </a:extLst>
          </p:cNvPr>
          <p:cNvSpPr/>
          <p:nvPr/>
        </p:nvSpPr>
        <p:spPr>
          <a:xfrm>
            <a:off x="3855370" y="4023571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0,04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51B57CB1-AD0C-3F4C-88E5-9F998AE2F22C}"/>
              </a:ext>
            </a:extLst>
          </p:cNvPr>
          <p:cNvGrpSpPr/>
          <p:nvPr/>
        </p:nvGrpSpPr>
        <p:grpSpPr>
          <a:xfrm>
            <a:off x="304124" y="136980"/>
            <a:ext cx="8794759" cy="1718020"/>
            <a:chOff x="304124" y="136980"/>
            <a:chExt cx="8794759" cy="1718020"/>
          </a:xfrm>
        </p:grpSpPr>
        <p:grpSp>
          <p:nvGrpSpPr>
            <p:cNvPr id="2" name="Grupp 1"/>
            <p:cNvGrpSpPr/>
            <p:nvPr/>
          </p:nvGrpSpPr>
          <p:grpSpPr>
            <a:xfrm>
              <a:off x="304124" y="136980"/>
              <a:ext cx="8794759" cy="520700"/>
              <a:chOff x="349241" y="518643"/>
              <a:chExt cx="8794759" cy="520700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762000" y="522193"/>
                <a:ext cx="838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en skola gick 380 elever. 30 % av eleverna gick åk 4. Hur många elever gick i fyran?  </a:t>
                </a:r>
              </a:p>
            </p:txBody>
          </p:sp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241" y="518643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F4CA794-E213-C34F-AEDE-C6B981579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83"/>
            <a:stretch/>
          </p:blipFill>
          <p:spPr>
            <a:xfrm>
              <a:off x="6484997" y="531734"/>
              <a:ext cx="1982922" cy="1323266"/>
            </a:xfrm>
            <a:prstGeom prst="ellipse">
              <a:avLst/>
            </a:prstGeom>
          </p:spPr>
        </p:pic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F7444763-4005-8C47-8DE6-5D794BA43504}"/>
              </a:ext>
            </a:extLst>
          </p:cNvPr>
          <p:cNvGrpSpPr/>
          <p:nvPr/>
        </p:nvGrpSpPr>
        <p:grpSpPr>
          <a:xfrm>
            <a:off x="344370" y="2871884"/>
            <a:ext cx="9183435" cy="1818690"/>
            <a:chOff x="344370" y="2871884"/>
            <a:chExt cx="9183435" cy="1818690"/>
          </a:xfrm>
        </p:grpSpPr>
        <p:grpSp>
          <p:nvGrpSpPr>
            <p:cNvPr id="17" name="Grupp 16"/>
            <p:cNvGrpSpPr/>
            <p:nvPr/>
          </p:nvGrpSpPr>
          <p:grpSpPr>
            <a:xfrm>
              <a:off x="344370" y="2871884"/>
              <a:ext cx="9183435" cy="646331"/>
              <a:chOff x="458788" y="3890665"/>
              <a:chExt cx="9183435" cy="646331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886637" y="3890665"/>
                <a:ext cx="87555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Hyran för en liten lägenhet var 2 900 kr per månad. Hyran höjdes med 4 %. </a:t>
                </a:r>
              </a:p>
              <a:p>
                <a:r>
                  <a:rPr lang="sv-SE" dirty="0"/>
                  <a:t>Vilken blev den nya hyran? Avrunda till tiotal kronor.</a:t>
                </a:r>
              </a:p>
            </p:txBody>
          </p:sp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788" y="3890665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526F498E-8CC8-144D-A55E-3055861C4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851"/>
            <a:stretch/>
          </p:blipFill>
          <p:spPr>
            <a:xfrm>
              <a:off x="7512650" y="3234723"/>
              <a:ext cx="955269" cy="1455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319</Words>
  <Application>Microsoft Macintosh PowerPoint</Application>
  <PresentationFormat>Bildspel på skärmen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30</cp:revision>
  <dcterms:created xsi:type="dcterms:W3CDTF">2017-04-14T14:35:34Z</dcterms:created>
  <dcterms:modified xsi:type="dcterms:W3CDTF">2018-08-11T11:59:11Z</dcterms:modified>
</cp:coreProperties>
</file>