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1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9448" autoAdjust="0"/>
  </p:normalViewPr>
  <p:slideViewPr>
    <p:cSldViewPr snapToGrid="0" snapToObjects="1"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2018-08-11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/>
              <a:t>Y 2.3				              	Det hela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3414813" y="930766"/>
            <a:ext cx="2231173" cy="728327"/>
            <a:chOff x="2940267" y="1268458"/>
            <a:chExt cx="2231173" cy="728327"/>
          </a:xfrm>
        </p:grpSpPr>
        <p:sp>
          <p:nvSpPr>
            <p:cNvPr id="3" name="textruta 2"/>
            <p:cNvSpPr txBox="1"/>
            <p:nvPr/>
          </p:nvSpPr>
          <p:spPr>
            <a:xfrm>
              <a:off x="2940267" y="1453124"/>
              <a:ext cx="223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>
                  <a:solidFill>
                    <a:srgbClr val="800000"/>
                  </a:solidFill>
                </a:rPr>
                <a:t>Andelen = </a:t>
              </a:r>
            </a:p>
          </p:txBody>
        </p:sp>
        <p:grpSp>
          <p:nvGrpSpPr>
            <p:cNvPr id="4" name="Grupp 3"/>
            <p:cNvGrpSpPr>
              <a:grpSpLocks/>
            </p:cNvGrpSpPr>
            <p:nvPr/>
          </p:nvGrpSpPr>
          <p:grpSpPr bwMode="auto">
            <a:xfrm>
              <a:off x="4040407" y="1268458"/>
              <a:ext cx="989312" cy="728327"/>
              <a:chOff x="3981452" y="1789733"/>
              <a:chExt cx="988852" cy="728532"/>
            </a:xfrm>
          </p:grpSpPr>
          <p:sp>
            <p:nvSpPr>
              <p:cNvPr id="5" name="textruta 29"/>
              <p:cNvSpPr txBox="1">
                <a:spLocks noChangeArrowheads="1"/>
              </p:cNvSpPr>
              <p:nvPr/>
            </p:nvSpPr>
            <p:spPr bwMode="auto">
              <a:xfrm>
                <a:off x="4054991" y="1789733"/>
                <a:ext cx="74280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>
                    <a:solidFill>
                      <a:srgbClr val="800000"/>
                    </a:solidFill>
                  </a:rPr>
                  <a:t>Delen</a:t>
                </a:r>
              </a:p>
            </p:txBody>
          </p:sp>
          <p:sp>
            <p:nvSpPr>
              <p:cNvPr id="6" name="textruta 30"/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98885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>
                    <a:solidFill>
                      <a:srgbClr val="800000"/>
                    </a:solidFill>
                  </a:rPr>
                  <a:t>Det hela</a:t>
                </a:r>
              </a:p>
            </p:txBody>
          </p:sp>
          <p:cxnSp>
            <p:nvCxnSpPr>
              <p:cNvPr id="7" name="Rak 6"/>
              <p:cNvCxnSpPr/>
              <p:nvPr/>
            </p:nvCxnSpPr>
            <p:spPr>
              <a:xfrm>
                <a:off x="3981452" y="2148829"/>
                <a:ext cx="94275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p 11"/>
          <p:cNvGrpSpPr/>
          <p:nvPr/>
        </p:nvGrpSpPr>
        <p:grpSpPr>
          <a:xfrm>
            <a:off x="2932771" y="1978067"/>
            <a:ext cx="2951560" cy="373154"/>
            <a:chOff x="4150494" y="2598682"/>
            <a:chExt cx="2951560" cy="373154"/>
          </a:xfrm>
        </p:grpSpPr>
        <p:sp>
          <p:nvSpPr>
            <p:cNvPr id="10" name="textruta 29"/>
            <p:cNvSpPr txBox="1">
              <a:spLocks noChangeArrowheads="1"/>
            </p:cNvSpPr>
            <p:nvPr/>
          </p:nvSpPr>
          <p:spPr bwMode="auto">
            <a:xfrm>
              <a:off x="6361146" y="2598682"/>
              <a:ext cx="7409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b="1">
                  <a:solidFill>
                    <a:srgbClr val="800000"/>
                  </a:solidFill>
                </a:rPr>
                <a:t>Delen</a:t>
              </a: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150494" y="2602504"/>
              <a:ext cx="243763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>
                  <a:solidFill>
                    <a:srgbClr val="800000"/>
                  </a:solidFill>
                </a:rPr>
                <a:t>Andelen av Det hela  =</a:t>
              </a:r>
            </a:p>
          </p:txBody>
        </p: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866CB86F-036E-7A41-A984-EF19FB0B3476}"/>
              </a:ext>
            </a:extLst>
          </p:cNvPr>
          <p:cNvSpPr/>
          <p:nvPr/>
        </p:nvSpPr>
        <p:spPr>
          <a:xfrm>
            <a:off x="2069945" y="2645699"/>
            <a:ext cx="5150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Om vi vet </a:t>
            </a:r>
            <a:r>
              <a:rPr lang="sv-SE" dirty="0">
                <a:solidFill>
                  <a:srgbClr val="C00000"/>
                </a:solidFill>
              </a:rPr>
              <a:t>andelen</a:t>
            </a:r>
            <a:r>
              <a:rPr lang="sv-SE" dirty="0"/>
              <a:t> </a:t>
            </a:r>
            <a:r>
              <a:rPr lang="sv-SE" dirty="0">
                <a:solidFill>
                  <a:srgbClr val="C00000"/>
                </a:solidFill>
              </a:rPr>
              <a:t>och delen </a:t>
            </a:r>
            <a:r>
              <a:rPr lang="sv-SE" dirty="0"/>
              <a:t>kan vi beräkna </a:t>
            </a:r>
            <a:r>
              <a:rPr lang="sv-SE" dirty="0">
                <a:solidFill>
                  <a:srgbClr val="C00000"/>
                </a:solidFill>
              </a:rPr>
              <a:t>det hela</a:t>
            </a:r>
            <a:r>
              <a:rPr lang="sv-SE" dirty="0"/>
              <a:t>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F2D88DB-AF39-784B-88F1-EB0CF5906038}"/>
              </a:ext>
            </a:extLst>
          </p:cNvPr>
          <p:cNvSpPr/>
          <p:nvPr/>
        </p:nvSpPr>
        <p:spPr>
          <a:xfrm>
            <a:off x="2069945" y="3196414"/>
            <a:ext cx="152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0C6D9A7F-E47B-9047-9219-AD14C081E612}"/>
              </a:ext>
            </a:extLst>
          </p:cNvPr>
          <p:cNvGrpSpPr/>
          <p:nvPr/>
        </p:nvGrpSpPr>
        <p:grpSpPr>
          <a:xfrm>
            <a:off x="2759406" y="4938911"/>
            <a:ext cx="1136247" cy="568712"/>
            <a:chOff x="2575932" y="4456208"/>
            <a:chExt cx="1136247" cy="568712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DD790CE8-9009-6541-A3A9-FE31B1EAA1F0}"/>
                </a:ext>
              </a:extLst>
            </p:cNvPr>
            <p:cNvSpPr/>
            <p:nvPr/>
          </p:nvSpPr>
          <p:spPr>
            <a:xfrm>
              <a:off x="2575932" y="4456208"/>
              <a:ext cx="356839" cy="568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636E9FA-1915-DB4C-AD77-C5106D11F2CC}"/>
                </a:ext>
              </a:extLst>
            </p:cNvPr>
            <p:cNvSpPr/>
            <p:nvPr/>
          </p:nvSpPr>
          <p:spPr>
            <a:xfrm>
              <a:off x="2965636" y="4456208"/>
              <a:ext cx="356839" cy="568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A78C99D2-E5BB-ED45-B641-CD8A03BACA11}"/>
                </a:ext>
              </a:extLst>
            </p:cNvPr>
            <p:cNvSpPr/>
            <p:nvPr/>
          </p:nvSpPr>
          <p:spPr>
            <a:xfrm>
              <a:off x="3355340" y="4456208"/>
              <a:ext cx="356839" cy="568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F6B6745C-0478-BE45-A298-F5C7BC86BDCF}"/>
              </a:ext>
            </a:extLst>
          </p:cNvPr>
          <p:cNvGrpSpPr/>
          <p:nvPr/>
        </p:nvGrpSpPr>
        <p:grpSpPr>
          <a:xfrm>
            <a:off x="2758209" y="5584015"/>
            <a:ext cx="1379280" cy="562240"/>
            <a:chOff x="2758209" y="5584015"/>
            <a:chExt cx="1379280" cy="562240"/>
          </a:xfrm>
        </p:grpSpPr>
        <p:sp>
          <p:nvSpPr>
            <p:cNvPr id="20" name="Höger klammerparentes 19">
              <a:extLst>
                <a:ext uri="{FF2B5EF4-FFF2-40B4-BE49-F238E27FC236}">
                  <a16:creationId xmlns:a16="http://schemas.microsoft.com/office/drawing/2014/main" id="{F45E43BF-2D3E-D04A-B4A6-862FAE700511}"/>
                </a:ext>
              </a:extLst>
            </p:cNvPr>
            <p:cNvSpPr/>
            <p:nvPr/>
          </p:nvSpPr>
          <p:spPr>
            <a:xfrm rot="5400000">
              <a:off x="3233458" y="5108766"/>
              <a:ext cx="185749" cy="113624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2A966959-F819-0F40-BA69-A0881C3051FE}"/>
                </a:ext>
              </a:extLst>
            </p:cNvPr>
            <p:cNvSpPr/>
            <p:nvPr/>
          </p:nvSpPr>
          <p:spPr>
            <a:xfrm>
              <a:off x="2789329" y="5776923"/>
              <a:ext cx="13481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Alla frukter</a:t>
              </a:r>
            </a:p>
          </p:txBody>
        </p:sp>
      </p:grpSp>
      <p:grpSp>
        <p:nvGrpSpPr>
          <p:cNvPr id="66" name="Grupp 65">
            <a:extLst>
              <a:ext uri="{FF2B5EF4-FFF2-40B4-BE49-F238E27FC236}">
                <a16:creationId xmlns:a16="http://schemas.microsoft.com/office/drawing/2014/main" id="{CB5C991B-F370-7441-88D8-6F343DB3252B}"/>
              </a:ext>
            </a:extLst>
          </p:cNvPr>
          <p:cNvGrpSpPr/>
          <p:nvPr/>
        </p:nvGrpSpPr>
        <p:grpSpPr>
          <a:xfrm>
            <a:off x="2624355" y="4369106"/>
            <a:ext cx="1348160" cy="476033"/>
            <a:chOff x="2624355" y="4369106"/>
            <a:chExt cx="1348160" cy="476033"/>
          </a:xfrm>
        </p:grpSpPr>
        <p:sp>
          <p:nvSpPr>
            <p:cNvPr id="22" name="Höger klammerparentes 21">
              <a:extLst>
                <a:ext uri="{FF2B5EF4-FFF2-40B4-BE49-F238E27FC236}">
                  <a16:creationId xmlns:a16="http://schemas.microsoft.com/office/drawing/2014/main" id="{A7858C7F-DE6A-3342-937E-7D389E78F5C8}"/>
                </a:ext>
              </a:extLst>
            </p:cNvPr>
            <p:cNvSpPr/>
            <p:nvPr/>
          </p:nvSpPr>
          <p:spPr>
            <a:xfrm rot="16200000">
              <a:off x="3098396" y="4427595"/>
              <a:ext cx="103760" cy="731328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A07DBF9B-3271-CB46-8353-CDE823BA2A31}"/>
                </a:ext>
              </a:extLst>
            </p:cNvPr>
            <p:cNvSpPr/>
            <p:nvPr/>
          </p:nvSpPr>
          <p:spPr>
            <a:xfrm>
              <a:off x="2624355" y="4369106"/>
              <a:ext cx="13481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6 äpplen</a:t>
              </a:r>
            </a:p>
          </p:txBody>
        </p: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5329D994-8B0A-C04C-92DB-AB413A43960E}"/>
              </a:ext>
            </a:extLst>
          </p:cNvPr>
          <p:cNvGrpSpPr/>
          <p:nvPr/>
        </p:nvGrpSpPr>
        <p:grpSpPr>
          <a:xfrm>
            <a:off x="2780504" y="5006980"/>
            <a:ext cx="309706" cy="356380"/>
            <a:chOff x="6973415" y="4583381"/>
            <a:chExt cx="309706" cy="356380"/>
          </a:xfrm>
        </p:grpSpPr>
        <p:sp>
          <p:nvSpPr>
            <p:cNvPr id="24" name="Ellips 23">
              <a:extLst>
                <a:ext uri="{FF2B5EF4-FFF2-40B4-BE49-F238E27FC236}">
                  <a16:creationId xmlns:a16="http://schemas.microsoft.com/office/drawing/2014/main" id="{B907365A-DAF6-6544-8B29-3FA64B7F62DF}"/>
                </a:ext>
              </a:extLst>
            </p:cNvPr>
            <p:cNvSpPr/>
            <p:nvPr/>
          </p:nvSpPr>
          <p:spPr>
            <a:xfrm>
              <a:off x="7062811" y="4583381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Ellips 24">
              <a:extLst>
                <a:ext uri="{FF2B5EF4-FFF2-40B4-BE49-F238E27FC236}">
                  <a16:creationId xmlns:a16="http://schemas.microsoft.com/office/drawing/2014/main" id="{E56F296A-4B24-4A4C-89BD-1063B2F5AB65}"/>
                </a:ext>
              </a:extLst>
            </p:cNvPr>
            <p:cNvSpPr/>
            <p:nvPr/>
          </p:nvSpPr>
          <p:spPr>
            <a:xfrm>
              <a:off x="7157112" y="4808008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06C8C6D7-1F8D-5F4C-89AC-DC7884D14094}"/>
                </a:ext>
              </a:extLst>
            </p:cNvPr>
            <p:cNvSpPr/>
            <p:nvPr/>
          </p:nvSpPr>
          <p:spPr>
            <a:xfrm>
              <a:off x="6973415" y="4778698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F4CEB1DD-B8F8-C84F-86D0-57B96EB81D43}"/>
              </a:ext>
            </a:extLst>
          </p:cNvPr>
          <p:cNvGrpSpPr/>
          <p:nvPr/>
        </p:nvGrpSpPr>
        <p:grpSpPr>
          <a:xfrm>
            <a:off x="3173933" y="5006980"/>
            <a:ext cx="309706" cy="356380"/>
            <a:chOff x="6973415" y="4583381"/>
            <a:chExt cx="309706" cy="356380"/>
          </a:xfrm>
        </p:grpSpPr>
        <p:sp>
          <p:nvSpPr>
            <p:cNvPr id="32" name="Ellips 31">
              <a:extLst>
                <a:ext uri="{FF2B5EF4-FFF2-40B4-BE49-F238E27FC236}">
                  <a16:creationId xmlns:a16="http://schemas.microsoft.com/office/drawing/2014/main" id="{9269B403-3119-5D49-99E1-367C30B82A98}"/>
                </a:ext>
              </a:extLst>
            </p:cNvPr>
            <p:cNvSpPr/>
            <p:nvPr/>
          </p:nvSpPr>
          <p:spPr>
            <a:xfrm>
              <a:off x="7062811" y="4583381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Ellips 32">
              <a:extLst>
                <a:ext uri="{FF2B5EF4-FFF2-40B4-BE49-F238E27FC236}">
                  <a16:creationId xmlns:a16="http://schemas.microsoft.com/office/drawing/2014/main" id="{A223BA00-B347-0744-9A02-E1FC36665C4C}"/>
                </a:ext>
              </a:extLst>
            </p:cNvPr>
            <p:cNvSpPr/>
            <p:nvPr/>
          </p:nvSpPr>
          <p:spPr>
            <a:xfrm>
              <a:off x="7157112" y="4808008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43FC3925-BDCE-7C4B-92F4-5F4A5A5E3EED}"/>
                </a:ext>
              </a:extLst>
            </p:cNvPr>
            <p:cNvSpPr/>
            <p:nvPr/>
          </p:nvSpPr>
          <p:spPr>
            <a:xfrm>
              <a:off x="6973415" y="4778698"/>
              <a:ext cx="126009" cy="13175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52" name="Grupp 51">
            <a:extLst>
              <a:ext uri="{FF2B5EF4-FFF2-40B4-BE49-F238E27FC236}">
                <a16:creationId xmlns:a16="http://schemas.microsoft.com/office/drawing/2014/main" id="{83DC8192-5CFB-594D-9B60-3ADC73A530F1}"/>
              </a:ext>
            </a:extLst>
          </p:cNvPr>
          <p:cNvGrpSpPr/>
          <p:nvPr/>
        </p:nvGrpSpPr>
        <p:grpSpPr>
          <a:xfrm>
            <a:off x="4550701" y="4392512"/>
            <a:ext cx="3277455" cy="608016"/>
            <a:chOff x="5733501" y="4776870"/>
            <a:chExt cx="3277455" cy="608016"/>
          </a:xfrm>
        </p:grpSpPr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2E35250-2DA4-5C4D-8BE0-7964FD7F95AC}"/>
                </a:ext>
              </a:extLst>
            </p:cNvPr>
            <p:cNvSpPr/>
            <p:nvPr/>
          </p:nvSpPr>
          <p:spPr>
            <a:xfrm>
              <a:off x="5959746" y="4853935"/>
              <a:ext cx="30512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dirty="0"/>
                <a:t>av alla frukter = 6 </a:t>
              </a:r>
              <a:r>
                <a:rPr lang="nb-NO" dirty="0" err="1"/>
                <a:t>st</a:t>
              </a:r>
              <a:endParaRPr lang="sv-SE" dirty="0"/>
            </a:p>
          </p:txBody>
        </p:sp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98690BED-510D-2247-B8AB-DB6074E71435}"/>
                </a:ext>
              </a:extLst>
            </p:cNvPr>
            <p:cNvGrpSpPr/>
            <p:nvPr/>
          </p:nvGrpSpPr>
          <p:grpSpPr>
            <a:xfrm>
              <a:off x="5733501" y="4776870"/>
              <a:ext cx="301660" cy="608016"/>
              <a:chOff x="5795487" y="4630301"/>
              <a:chExt cx="301660" cy="608016"/>
            </a:xfrm>
          </p:grpSpPr>
          <p:grpSp>
            <p:nvGrpSpPr>
              <p:cNvPr id="36" name="Grupp 35">
                <a:extLst>
                  <a:ext uri="{FF2B5EF4-FFF2-40B4-BE49-F238E27FC236}">
                    <a16:creationId xmlns:a16="http://schemas.microsoft.com/office/drawing/2014/main" id="{26ED146F-391D-3940-831B-08FC02686AD7}"/>
                  </a:ext>
                </a:extLst>
              </p:cNvPr>
              <p:cNvGrpSpPr/>
              <p:nvPr/>
            </p:nvGrpSpPr>
            <p:grpSpPr>
              <a:xfrm>
                <a:off x="5795487" y="4630301"/>
                <a:ext cx="301660" cy="369332"/>
                <a:chOff x="3826358" y="1889986"/>
                <a:chExt cx="301660" cy="369332"/>
              </a:xfrm>
            </p:grpSpPr>
            <p:sp>
              <p:nvSpPr>
                <p:cNvPr id="38" name="textruta 37">
                  <a:extLst>
                    <a:ext uri="{FF2B5EF4-FFF2-40B4-BE49-F238E27FC236}">
                      <a16:creationId xmlns:a16="http://schemas.microsoft.com/office/drawing/2014/main" id="{63E8F455-8D40-EE4B-AB2C-E62A8C512393}"/>
                    </a:ext>
                  </a:extLst>
                </p:cNvPr>
                <p:cNvSpPr txBox="1"/>
                <p:nvPr/>
              </p:nvSpPr>
              <p:spPr>
                <a:xfrm>
                  <a:off x="3826358" y="1889986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40" name="Rak 39">
                  <a:extLst>
                    <a:ext uri="{FF2B5EF4-FFF2-40B4-BE49-F238E27FC236}">
                      <a16:creationId xmlns:a16="http://schemas.microsoft.com/office/drawing/2014/main" id="{33435977-849D-4440-A341-B91C59F1D0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1773" y="2192842"/>
                  <a:ext cx="15083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A02C088C-7823-0947-B739-4E5B7D08EC8B}"/>
                  </a:ext>
                </a:extLst>
              </p:cNvPr>
              <p:cNvSpPr txBox="1"/>
              <p:nvPr/>
            </p:nvSpPr>
            <p:spPr>
              <a:xfrm>
                <a:off x="5795487" y="4868985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</p:grp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80367630-66F3-E347-9551-E9D0236D698A}"/>
              </a:ext>
            </a:extLst>
          </p:cNvPr>
          <p:cNvGrpSpPr/>
          <p:nvPr/>
        </p:nvGrpSpPr>
        <p:grpSpPr>
          <a:xfrm>
            <a:off x="4550701" y="4883453"/>
            <a:ext cx="2669436" cy="610519"/>
            <a:chOff x="5751320" y="5243955"/>
            <a:chExt cx="2669436" cy="610519"/>
          </a:xfrm>
        </p:grpSpPr>
        <p:grpSp>
          <p:nvGrpSpPr>
            <p:cNvPr id="47" name="Grupp 46">
              <a:extLst>
                <a:ext uri="{FF2B5EF4-FFF2-40B4-BE49-F238E27FC236}">
                  <a16:creationId xmlns:a16="http://schemas.microsoft.com/office/drawing/2014/main" id="{0D0EB3F4-B977-8F45-896C-5AF1F26B532E}"/>
                </a:ext>
              </a:extLst>
            </p:cNvPr>
            <p:cNvGrpSpPr/>
            <p:nvPr/>
          </p:nvGrpSpPr>
          <p:grpSpPr>
            <a:xfrm>
              <a:off x="5751320" y="5243955"/>
              <a:ext cx="301660" cy="610519"/>
              <a:chOff x="5795487" y="4630301"/>
              <a:chExt cx="301660" cy="610519"/>
            </a:xfrm>
          </p:grpSpPr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227A9A1F-5659-C543-9434-24102D14C457}"/>
                  </a:ext>
                </a:extLst>
              </p:cNvPr>
              <p:cNvGrpSpPr/>
              <p:nvPr/>
            </p:nvGrpSpPr>
            <p:grpSpPr>
              <a:xfrm>
                <a:off x="5795487" y="4630301"/>
                <a:ext cx="301660" cy="369332"/>
                <a:chOff x="3826358" y="1889986"/>
                <a:chExt cx="301660" cy="369332"/>
              </a:xfrm>
            </p:grpSpPr>
            <p:sp>
              <p:nvSpPr>
                <p:cNvPr id="50" name="textruta 49">
                  <a:extLst>
                    <a:ext uri="{FF2B5EF4-FFF2-40B4-BE49-F238E27FC236}">
                      <a16:creationId xmlns:a16="http://schemas.microsoft.com/office/drawing/2014/main" id="{48CC247E-D73E-C94A-9B6A-F92C62371399}"/>
                    </a:ext>
                  </a:extLst>
                </p:cNvPr>
                <p:cNvSpPr txBox="1"/>
                <p:nvPr/>
              </p:nvSpPr>
              <p:spPr>
                <a:xfrm>
                  <a:off x="3826358" y="1889986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cxnSp>
              <p:nvCxnSpPr>
                <p:cNvPr id="51" name="Rak 50">
                  <a:extLst>
                    <a:ext uri="{FF2B5EF4-FFF2-40B4-BE49-F238E27FC236}">
                      <a16:creationId xmlns:a16="http://schemas.microsoft.com/office/drawing/2014/main" id="{79CAFD76-14D6-C346-9CED-C048963592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1773" y="2192842"/>
                  <a:ext cx="15083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ruta 48">
                <a:extLst>
                  <a:ext uri="{FF2B5EF4-FFF2-40B4-BE49-F238E27FC236}">
                    <a16:creationId xmlns:a16="http://schemas.microsoft.com/office/drawing/2014/main" id="{778F095C-0B9B-9343-8833-333D45538400}"/>
                  </a:ext>
                </a:extLst>
              </p:cNvPr>
              <p:cNvSpPr txBox="1"/>
              <p:nvPr/>
            </p:nvSpPr>
            <p:spPr>
              <a:xfrm>
                <a:off x="5795487" y="487148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</p:grp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0DCACD86-C3D2-6840-9630-2E78E1C93932}"/>
                </a:ext>
              </a:extLst>
            </p:cNvPr>
            <p:cNvSpPr/>
            <p:nvPr/>
          </p:nvSpPr>
          <p:spPr>
            <a:xfrm>
              <a:off x="5950971" y="5323169"/>
              <a:ext cx="246978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dirty="0"/>
                <a:t>av alla frukter = 3 </a:t>
              </a:r>
              <a:r>
                <a:rPr lang="nb-NO" dirty="0" err="1"/>
                <a:t>st</a:t>
              </a:r>
              <a:endParaRPr lang="sv-SE" dirty="0"/>
            </a:p>
          </p:txBody>
        </p:sp>
      </p:grpSp>
      <p:grpSp>
        <p:nvGrpSpPr>
          <p:cNvPr id="55" name="Grupp 54">
            <a:extLst>
              <a:ext uri="{FF2B5EF4-FFF2-40B4-BE49-F238E27FC236}">
                <a16:creationId xmlns:a16="http://schemas.microsoft.com/office/drawing/2014/main" id="{B62A4A51-DA85-724C-A3B1-6BF898D1CC4B}"/>
              </a:ext>
            </a:extLst>
          </p:cNvPr>
          <p:cNvGrpSpPr/>
          <p:nvPr/>
        </p:nvGrpSpPr>
        <p:grpSpPr>
          <a:xfrm>
            <a:off x="4550701" y="5447321"/>
            <a:ext cx="2909465" cy="604114"/>
            <a:chOff x="5751320" y="5243955"/>
            <a:chExt cx="2909465" cy="604114"/>
          </a:xfrm>
        </p:grpSpPr>
        <p:grpSp>
          <p:nvGrpSpPr>
            <p:cNvPr id="56" name="Grupp 55">
              <a:extLst>
                <a:ext uri="{FF2B5EF4-FFF2-40B4-BE49-F238E27FC236}">
                  <a16:creationId xmlns:a16="http://schemas.microsoft.com/office/drawing/2014/main" id="{01DDB1A9-64D4-4849-993D-42B57BFC7377}"/>
                </a:ext>
              </a:extLst>
            </p:cNvPr>
            <p:cNvGrpSpPr/>
            <p:nvPr/>
          </p:nvGrpSpPr>
          <p:grpSpPr>
            <a:xfrm>
              <a:off x="5751320" y="5243955"/>
              <a:ext cx="301660" cy="604114"/>
              <a:chOff x="5795487" y="4630301"/>
              <a:chExt cx="301660" cy="604114"/>
            </a:xfrm>
          </p:grpSpPr>
          <p:grpSp>
            <p:nvGrpSpPr>
              <p:cNvPr id="58" name="Grupp 57">
                <a:extLst>
                  <a:ext uri="{FF2B5EF4-FFF2-40B4-BE49-F238E27FC236}">
                    <a16:creationId xmlns:a16="http://schemas.microsoft.com/office/drawing/2014/main" id="{02098495-382A-FE4C-B6FA-174E2DC81D9D}"/>
                  </a:ext>
                </a:extLst>
              </p:cNvPr>
              <p:cNvGrpSpPr/>
              <p:nvPr/>
            </p:nvGrpSpPr>
            <p:grpSpPr>
              <a:xfrm>
                <a:off x="5795487" y="4630301"/>
                <a:ext cx="301660" cy="369332"/>
                <a:chOff x="3826358" y="1889986"/>
                <a:chExt cx="301660" cy="369332"/>
              </a:xfrm>
            </p:grpSpPr>
            <p:sp>
              <p:nvSpPr>
                <p:cNvPr id="60" name="textruta 59">
                  <a:extLst>
                    <a:ext uri="{FF2B5EF4-FFF2-40B4-BE49-F238E27FC236}">
                      <a16:creationId xmlns:a16="http://schemas.microsoft.com/office/drawing/2014/main" id="{FD7B1F76-0D85-DE4C-A4A9-EE720920FEFE}"/>
                    </a:ext>
                  </a:extLst>
                </p:cNvPr>
                <p:cNvSpPr txBox="1"/>
                <p:nvPr/>
              </p:nvSpPr>
              <p:spPr>
                <a:xfrm>
                  <a:off x="3826358" y="1889986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61" name="Rak 60">
                  <a:extLst>
                    <a:ext uri="{FF2B5EF4-FFF2-40B4-BE49-F238E27FC236}">
                      <a16:creationId xmlns:a16="http://schemas.microsoft.com/office/drawing/2014/main" id="{E424B9CC-53F0-3943-BE34-49E1B96CC4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1773" y="2192842"/>
                  <a:ext cx="15083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textruta 58">
                <a:extLst>
                  <a:ext uri="{FF2B5EF4-FFF2-40B4-BE49-F238E27FC236}">
                    <a16:creationId xmlns:a16="http://schemas.microsoft.com/office/drawing/2014/main" id="{49C3F069-C3C6-E644-80E3-C4BE23077458}"/>
                  </a:ext>
                </a:extLst>
              </p:cNvPr>
              <p:cNvSpPr txBox="1"/>
              <p:nvPr/>
            </p:nvSpPr>
            <p:spPr>
              <a:xfrm>
                <a:off x="5795487" y="486508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</p:grp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46C486E0-C24C-614B-A558-CBC7D7B79786}"/>
                </a:ext>
              </a:extLst>
            </p:cNvPr>
            <p:cNvSpPr/>
            <p:nvPr/>
          </p:nvSpPr>
          <p:spPr>
            <a:xfrm>
              <a:off x="5950971" y="5323169"/>
              <a:ext cx="270981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dirty="0"/>
                <a:t>av alla frukter = 9 </a:t>
              </a:r>
              <a:r>
                <a:rPr lang="nb-NO" dirty="0" err="1"/>
                <a:t>st</a:t>
              </a:r>
              <a:endParaRPr lang="sv-SE" dirty="0"/>
            </a:p>
          </p:txBody>
        </p:sp>
      </p:grpSp>
      <p:sp>
        <p:nvSpPr>
          <p:cNvPr id="62" name="Rektangel 61">
            <a:extLst>
              <a:ext uri="{FF2B5EF4-FFF2-40B4-BE49-F238E27FC236}">
                <a16:creationId xmlns:a16="http://schemas.microsoft.com/office/drawing/2014/main" id="{AE1D5BA0-0EB2-B845-8FA1-58359B8623CC}"/>
              </a:ext>
            </a:extLst>
          </p:cNvPr>
          <p:cNvSpPr/>
          <p:nvPr/>
        </p:nvSpPr>
        <p:spPr>
          <a:xfrm>
            <a:off x="4530399" y="6184707"/>
            <a:ext cx="2752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Det finns 9 frukter i korgen.</a:t>
            </a:r>
            <a:endParaRPr lang="sv-SE" dirty="0"/>
          </a:p>
        </p:txBody>
      </p:sp>
      <p:grpSp>
        <p:nvGrpSpPr>
          <p:cNvPr id="64" name="Grupp 63">
            <a:extLst>
              <a:ext uri="{FF2B5EF4-FFF2-40B4-BE49-F238E27FC236}">
                <a16:creationId xmlns:a16="http://schemas.microsoft.com/office/drawing/2014/main" id="{9565D8D8-42DE-CD46-BBC9-B75A16101122}"/>
              </a:ext>
            </a:extLst>
          </p:cNvPr>
          <p:cNvGrpSpPr/>
          <p:nvPr/>
        </p:nvGrpSpPr>
        <p:grpSpPr>
          <a:xfrm>
            <a:off x="444582" y="3495225"/>
            <a:ext cx="7202615" cy="1443686"/>
            <a:chOff x="444582" y="3495225"/>
            <a:chExt cx="7202615" cy="1443686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E0A2BA2-777A-D54C-9A3D-31C06FBC0F4D}"/>
                </a:ext>
              </a:extLst>
            </p:cNvPr>
            <p:cNvSpPr/>
            <p:nvPr/>
          </p:nvSpPr>
          <p:spPr>
            <a:xfrm>
              <a:off x="2069945" y="3495225"/>
              <a:ext cx="55772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Två tredjedelar av frukterna i en korg är äpplen. Hur många frukter finns det i korgen om antalet äpplen är 6?</a:t>
              </a:r>
            </a:p>
          </p:txBody>
        </p:sp>
        <p:pic>
          <p:nvPicPr>
            <p:cNvPr id="63" name="Bildobjekt 62">
              <a:extLst>
                <a:ext uri="{FF2B5EF4-FFF2-40B4-BE49-F238E27FC236}">
                  <a16:creationId xmlns:a16="http://schemas.microsoft.com/office/drawing/2014/main" id="{D5EB1E42-307B-024E-8F9B-2FA25151CF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Marker/>
                      </a14:imgEffect>
                    </a14:imgLayer>
                  </a14:imgProps>
                </a:ext>
              </a:extLst>
            </a:blip>
            <a:srcRect t="17413" b="16833"/>
            <a:stretch/>
          </p:blipFill>
          <p:spPr>
            <a:xfrm>
              <a:off x="444582" y="3830964"/>
              <a:ext cx="1684982" cy="1107947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87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ktangel 43"/>
          <p:cNvSpPr/>
          <p:nvPr/>
        </p:nvSpPr>
        <p:spPr>
          <a:xfrm>
            <a:off x="3913802" y="171536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42</a:t>
            </a:r>
          </a:p>
        </p:txBody>
      </p:sp>
      <p:sp>
        <p:nvSpPr>
          <p:cNvPr id="51" name="Rektangel 50"/>
          <p:cNvSpPr/>
          <p:nvPr/>
        </p:nvSpPr>
        <p:spPr>
          <a:xfrm>
            <a:off x="3817969" y="1195669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</a:t>
            </a:r>
          </a:p>
        </p:txBody>
      </p:sp>
      <p:sp>
        <p:nvSpPr>
          <p:cNvPr id="52" name="Rektangel 51"/>
          <p:cNvSpPr/>
          <p:nvPr/>
        </p:nvSpPr>
        <p:spPr>
          <a:xfrm>
            <a:off x="1930304" y="4576690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10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alla </a:t>
            </a:r>
            <a:r>
              <a:rPr lang="sv-SE" dirty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grpSp>
        <p:nvGrpSpPr>
          <p:cNvPr id="53" name="Grupp 52"/>
          <p:cNvGrpSpPr/>
          <p:nvPr/>
        </p:nvGrpSpPr>
        <p:grpSpPr>
          <a:xfrm>
            <a:off x="3498803" y="4441472"/>
            <a:ext cx="1106904" cy="639767"/>
            <a:chOff x="1608995" y="5316725"/>
            <a:chExt cx="1106904" cy="639767"/>
          </a:xfrm>
        </p:grpSpPr>
        <p:grpSp>
          <p:nvGrpSpPr>
            <p:cNvPr id="54" name="Grupp 53"/>
            <p:cNvGrpSpPr>
              <a:grpSpLocks/>
            </p:cNvGrpSpPr>
            <p:nvPr/>
          </p:nvGrpSpPr>
          <p:grpSpPr bwMode="auto">
            <a:xfrm>
              <a:off x="1608995" y="5316725"/>
              <a:ext cx="482824" cy="639767"/>
              <a:chOff x="3924845" y="1889710"/>
              <a:chExt cx="483918" cy="638537"/>
            </a:xfrm>
          </p:grpSpPr>
          <p:sp>
            <p:nvSpPr>
              <p:cNvPr id="56" name="textruta 24"/>
              <p:cNvSpPr txBox="1">
                <a:spLocks noChangeArrowheads="1"/>
              </p:cNvSpPr>
              <p:nvPr/>
            </p:nvSpPr>
            <p:spPr bwMode="auto">
              <a:xfrm>
                <a:off x="3924845" y="1889710"/>
                <a:ext cx="483918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75</a:t>
                </a:r>
              </a:p>
            </p:txBody>
          </p:sp>
          <p:sp>
            <p:nvSpPr>
              <p:cNvPr id="57" name="textruta 25"/>
              <p:cNvSpPr txBox="1">
                <a:spLocks noChangeArrowheads="1"/>
              </p:cNvSpPr>
              <p:nvPr/>
            </p:nvSpPr>
            <p:spPr bwMode="auto">
              <a:xfrm>
                <a:off x="3977741" y="2159625"/>
                <a:ext cx="32486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3</a:t>
                </a:r>
              </a:p>
            </p:txBody>
          </p:sp>
          <p:cxnSp>
            <p:nvCxnSpPr>
              <p:cNvPr id="58" name="Rak 57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ruta 54"/>
            <p:cNvSpPr txBox="1"/>
            <p:nvPr/>
          </p:nvSpPr>
          <p:spPr>
            <a:xfrm>
              <a:off x="1985899" y="5445913"/>
              <a:ext cx="73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 err="1">
                  <a:latin typeface="Bradley Hand Bold"/>
                  <a:cs typeface="Bradley Hand Bold"/>
                </a:rPr>
                <a:t>st</a:t>
              </a:r>
              <a:r>
                <a:rPr lang="sv-SE" dirty="0">
                  <a:latin typeface="Bradley Hand Bold"/>
                  <a:cs typeface="Bradley Hand Bold"/>
                </a:rPr>
                <a:t> =</a:t>
              </a:r>
            </a:p>
          </p:txBody>
        </p:sp>
      </p:grpSp>
      <p:sp>
        <p:nvSpPr>
          <p:cNvPr id="60" name="Rektangel 59"/>
          <p:cNvSpPr/>
          <p:nvPr/>
        </p:nvSpPr>
        <p:spPr>
          <a:xfrm>
            <a:off x="4458310" y="4569943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25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1919215" y="4124228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30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alla </a:t>
            </a:r>
            <a:r>
              <a:rPr lang="sv-SE" dirty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62" name="Rektangel 61"/>
          <p:cNvSpPr/>
          <p:nvPr/>
        </p:nvSpPr>
        <p:spPr>
          <a:xfrm>
            <a:off x="3478311" y="5044924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10 </a:t>
            </a:r>
            <a:r>
              <a:rPr lang="is-IS" dirty="0">
                <a:latin typeface="Bradley Hand Bold"/>
                <a:cs typeface="Bradley Hand Bold"/>
              </a:rPr>
              <a:t>∙ 25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= </a:t>
            </a:r>
          </a:p>
        </p:txBody>
      </p:sp>
      <p:sp>
        <p:nvSpPr>
          <p:cNvPr id="63" name="Rektangel 62"/>
          <p:cNvSpPr/>
          <p:nvPr/>
        </p:nvSpPr>
        <p:spPr>
          <a:xfrm>
            <a:off x="3478311" y="4124228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75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9B85F409-4C1A-3A47-A295-DEAB6DD2082D}"/>
              </a:ext>
            </a:extLst>
          </p:cNvPr>
          <p:cNvSpPr/>
          <p:nvPr/>
        </p:nvSpPr>
        <p:spPr>
          <a:xfrm>
            <a:off x="1065926" y="172015"/>
            <a:ext cx="5577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Fyra sjundedelar av ett tal är 24. Vilket är talet?</a:t>
            </a:r>
          </a:p>
        </p:txBody>
      </p:sp>
      <p:grpSp>
        <p:nvGrpSpPr>
          <p:cNvPr id="86" name="Grupp 85">
            <a:extLst>
              <a:ext uri="{FF2B5EF4-FFF2-40B4-BE49-F238E27FC236}">
                <a16:creationId xmlns:a16="http://schemas.microsoft.com/office/drawing/2014/main" id="{E82EDECB-C33A-3A48-BBBA-582934D873A5}"/>
              </a:ext>
            </a:extLst>
          </p:cNvPr>
          <p:cNvGrpSpPr/>
          <p:nvPr/>
        </p:nvGrpSpPr>
        <p:grpSpPr>
          <a:xfrm>
            <a:off x="1875381" y="644104"/>
            <a:ext cx="1762171" cy="593468"/>
            <a:chOff x="5705995" y="4783483"/>
            <a:chExt cx="1762171" cy="593468"/>
          </a:xfrm>
        </p:grpSpPr>
        <p:sp>
          <p:nvSpPr>
            <p:cNvPr id="87" name="Rektangel 86">
              <a:extLst>
                <a:ext uri="{FF2B5EF4-FFF2-40B4-BE49-F238E27FC236}">
                  <a16:creationId xmlns:a16="http://schemas.microsoft.com/office/drawing/2014/main" id="{31A75B18-3B58-4E4F-9F3D-FCE7DC3B0B5C}"/>
                </a:ext>
              </a:extLst>
            </p:cNvPr>
            <p:cNvSpPr/>
            <p:nvPr/>
          </p:nvSpPr>
          <p:spPr>
            <a:xfrm>
              <a:off x="5948198" y="4892245"/>
              <a:ext cx="15199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latin typeface="Bradley Hand" pitchFamily="2" charset="77"/>
                </a:rPr>
                <a:t>av </a:t>
              </a:r>
              <a:r>
                <a:rPr lang="nb-NO" dirty="0" err="1">
                  <a:latin typeface="Bradley Hand" pitchFamily="2" charset="77"/>
                </a:rPr>
                <a:t>talet</a:t>
              </a:r>
              <a:r>
                <a:rPr lang="nb-NO" dirty="0">
                  <a:latin typeface="Bradley Hand" pitchFamily="2" charset="77"/>
                </a:rPr>
                <a:t> = 24</a:t>
              </a:r>
              <a:endParaRPr lang="sv-SE" dirty="0">
                <a:latin typeface="Bradley Hand" pitchFamily="2" charset="77"/>
              </a:endParaRPr>
            </a:p>
          </p:txBody>
        </p:sp>
        <p:grpSp>
          <p:nvGrpSpPr>
            <p:cNvPr id="88" name="Grupp 87">
              <a:extLst>
                <a:ext uri="{FF2B5EF4-FFF2-40B4-BE49-F238E27FC236}">
                  <a16:creationId xmlns:a16="http://schemas.microsoft.com/office/drawing/2014/main" id="{24F55959-6171-234D-A46F-A226FFD4F099}"/>
                </a:ext>
              </a:extLst>
            </p:cNvPr>
            <p:cNvGrpSpPr/>
            <p:nvPr/>
          </p:nvGrpSpPr>
          <p:grpSpPr>
            <a:xfrm>
              <a:off x="5705995" y="4783483"/>
              <a:ext cx="341760" cy="593468"/>
              <a:chOff x="5767981" y="4636914"/>
              <a:chExt cx="341760" cy="593468"/>
            </a:xfrm>
          </p:grpSpPr>
          <p:grpSp>
            <p:nvGrpSpPr>
              <p:cNvPr id="89" name="Grupp 88">
                <a:extLst>
                  <a:ext uri="{FF2B5EF4-FFF2-40B4-BE49-F238E27FC236}">
                    <a16:creationId xmlns:a16="http://schemas.microsoft.com/office/drawing/2014/main" id="{AA52A963-05D5-5C4E-92F4-AD8FF236C34E}"/>
                  </a:ext>
                </a:extLst>
              </p:cNvPr>
              <p:cNvGrpSpPr/>
              <p:nvPr/>
            </p:nvGrpSpPr>
            <p:grpSpPr>
              <a:xfrm>
                <a:off x="5767981" y="4636914"/>
                <a:ext cx="328936" cy="369332"/>
                <a:chOff x="3798852" y="1896599"/>
                <a:chExt cx="328936" cy="369332"/>
              </a:xfrm>
            </p:grpSpPr>
            <p:sp>
              <p:nvSpPr>
                <p:cNvPr id="91" name="textruta 90">
                  <a:extLst>
                    <a:ext uri="{FF2B5EF4-FFF2-40B4-BE49-F238E27FC236}">
                      <a16:creationId xmlns:a16="http://schemas.microsoft.com/office/drawing/2014/main" id="{8212BE8F-EE11-8F4A-9E41-EDDF1770CAC7}"/>
                    </a:ext>
                  </a:extLst>
                </p:cNvPr>
                <p:cNvSpPr txBox="1"/>
                <p:nvPr/>
              </p:nvSpPr>
              <p:spPr>
                <a:xfrm>
                  <a:off x="3798852" y="1896599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92" name="Rak 91">
                  <a:extLst>
                    <a:ext uri="{FF2B5EF4-FFF2-40B4-BE49-F238E27FC236}">
                      <a16:creationId xmlns:a16="http://schemas.microsoft.com/office/drawing/2014/main" id="{FF327584-F7B6-7244-B669-4C6D058418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69229" y="2192842"/>
                  <a:ext cx="18337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extruta 89">
                <a:extLst>
                  <a:ext uri="{FF2B5EF4-FFF2-40B4-BE49-F238E27FC236}">
                    <a16:creationId xmlns:a16="http://schemas.microsoft.com/office/drawing/2014/main" id="{512898ED-77BC-C64D-BAF5-930D54E02553}"/>
                  </a:ext>
                </a:extLst>
              </p:cNvPr>
              <p:cNvSpPr txBox="1"/>
              <p:nvPr/>
            </p:nvSpPr>
            <p:spPr>
              <a:xfrm>
                <a:off x="5767981" y="4861050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</a:t>
                </a:r>
              </a:p>
            </p:txBody>
          </p:sp>
        </p:grpSp>
      </p:grpSp>
      <p:grpSp>
        <p:nvGrpSpPr>
          <p:cNvPr id="93" name="Grupp 92">
            <a:extLst>
              <a:ext uri="{FF2B5EF4-FFF2-40B4-BE49-F238E27FC236}">
                <a16:creationId xmlns:a16="http://schemas.microsoft.com/office/drawing/2014/main" id="{49F6EED5-6BB2-BA43-84BD-C0A2C110D3D3}"/>
              </a:ext>
            </a:extLst>
          </p:cNvPr>
          <p:cNvGrpSpPr/>
          <p:nvPr/>
        </p:nvGrpSpPr>
        <p:grpSpPr>
          <a:xfrm>
            <a:off x="1842504" y="1104687"/>
            <a:ext cx="1420653" cy="593467"/>
            <a:chOff x="5699661" y="4776870"/>
            <a:chExt cx="1420653" cy="593467"/>
          </a:xfrm>
        </p:grpSpPr>
        <p:sp>
          <p:nvSpPr>
            <p:cNvPr id="94" name="Rektangel 93">
              <a:extLst>
                <a:ext uri="{FF2B5EF4-FFF2-40B4-BE49-F238E27FC236}">
                  <a16:creationId xmlns:a16="http://schemas.microsoft.com/office/drawing/2014/main" id="{E592F24D-D5C7-D546-9D3D-ECC00FC7EC9E}"/>
                </a:ext>
              </a:extLst>
            </p:cNvPr>
            <p:cNvSpPr/>
            <p:nvPr/>
          </p:nvSpPr>
          <p:spPr>
            <a:xfrm>
              <a:off x="5948198" y="4892245"/>
              <a:ext cx="1172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latin typeface="Bradley Hand" pitchFamily="2" charset="77"/>
                </a:rPr>
                <a:t>av </a:t>
              </a:r>
              <a:r>
                <a:rPr lang="nb-NO" dirty="0" err="1">
                  <a:latin typeface="Bradley Hand" pitchFamily="2" charset="77"/>
                </a:rPr>
                <a:t>talet</a:t>
              </a:r>
              <a:r>
                <a:rPr lang="nb-NO" dirty="0">
                  <a:latin typeface="Bradley Hand" pitchFamily="2" charset="77"/>
                </a:rPr>
                <a:t> =</a:t>
              </a:r>
              <a:endParaRPr lang="sv-SE" dirty="0">
                <a:latin typeface="Bradley Hand" pitchFamily="2" charset="77"/>
              </a:endParaRPr>
            </a:p>
          </p:txBody>
        </p:sp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1D7C5D4A-341B-2248-A229-1ACA00F9FF11}"/>
                </a:ext>
              </a:extLst>
            </p:cNvPr>
            <p:cNvGrpSpPr/>
            <p:nvPr/>
          </p:nvGrpSpPr>
          <p:grpSpPr>
            <a:xfrm>
              <a:off x="5699661" y="4776870"/>
              <a:ext cx="341760" cy="593467"/>
              <a:chOff x="5761647" y="4630301"/>
              <a:chExt cx="341760" cy="593467"/>
            </a:xfrm>
          </p:grpSpPr>
          <p:grpSp>
            <p:nvGrpSpPr>
              <p:cNvPr id="96" name="Grupp 95">
                <a:extLst>
                  <a:ext uri="{FF2B5EF4-FFF2-40B4-BE49-F238E27FC236}">
                    <a16:creationId xmlns:a16="http://schemas.microsoft.com/office/drawing/2014/main" id="{A7B77EC3-0C22-C348-8995-2BD2948C8D7B}"/>
                  </a:ext>
                </a:extLst>
              </p:cNvPr>
              <p:cNvGrpSpPr/>
              <p:nvPr/>
            </p:nvGrpSpPr>
            <p:grpSpPr>
              <a:xfrm>
                <a:off x="5795487" y="4630301"/>
                <a:ext cx="306494" cy="369332"/>
                <a:chOff x="3826358" y="1889986"/>
                <a:chExt cx="306494" cy="369332"/>
              </a:xfrm>
            </p:grpSpPr>
            <p:sp>
              <p:nvSpPr>
                <p:cNvPr id="98" name="textruta 97">
                  <a:extLst>
                    <a:ext uri="{FF2B5EF4-FFF2-40B4-BE49-F238E27FC236}">
                      <a16:creationId xmlns:a16="http://schemas.microsoft.com/office/drawing/2014/main" id="{2182A99F-4E2F-944B-A616-88A321E45FE5}"/>
                    </a:ext>
                  </a:extLst>
                </p:cNvPr>
                <p:cNvSpPr txBox="1"/>
                <p:nvPr/>
              </p:nvSpPr>
              <p:spPr>
                <a:xfrm>
                  <a:off x="3826358" y="1889986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</a:t>
                  </a:r>
                </a:p>
              </p:txBody>
            </p:sp>
            <p:cxnSp>
              <p:nvCxnSpPr>
                <p:cNvPr id="99" name="Rak 98">
                  <a:extLst>
                    <a:ext uri="{FF2B5EF4-FFF2-40B4-BE49-F238E27FC236}">
                      <a16:creationId xmlns:a16="http://schemas.microsoft.com/office/drawing/2014/main" id="{CD927302-97AD-0240-8048-39B7686029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69229" y="2192842"/>
                  <a:ext cx="18337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textruta 96">
                <a:extLst>
                  <a:ext uri="{FF2B5EF4-FFF2-40B4-BE49-F238E27FC236}">
                    <a16:creationId xmlns:a16="http://schemas.microsoft.com/office/drawing/2014/main" id="{B2627635-AFFD-BF40-A496-F5C28B6FFCEA}"/>
                  </a:ext>
                </a:extLst>
              </p:cNvPr>
              <p:cNvSpPr txBox="1"/>
              <p:nvPr/>
            </p:nvSpPr>
            <p:spPr>
              <a:xfrm>
                <a:off x="5761647" y="4854436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</a:t>
                </a:r>
              </a:p>
            </p:txBody>
          </p:sp>
        </p:grpSp>
      </p:grpSp>
      <p:grpSp>
        <p:nvGrpSpPr>
          <p:cNvPr id="100" name="Grupp 99">
            <a:extLst>
              <a:ext uri="{FF2B5EF4-FFF2-40B4-BE49-F238E27FC236}">
                <a16:creationId xmlns:a16="http://schemas.microsoft.com/office/drawing/2014/main" id="{2AF5BD17-D86C-A140-B7DA-A938FC9DD4BF}"/>
              </a:ext>
            </a:extLst>
          </p:cNvPr>
          <p:cNvGrpSpPr/>
          <p:nvPr/>
        </p:nvGrpSpPr>
        <p:grpSpPr>
          <a:xfrm>
            <a:off x="3166442" y="1093789"/>
            <a:ext cx="675911" cy="621877"/>
            <a:chOff x="1590823" y="5329661"/>
            <a:chExt cx="675911" cy="621877"/>
          </a:xfrm>
        </p:grpSpPr>
        <p:grpSp>
          <p:nvGrpSpPr>
            <p:cNvPr id="101" name="Grupp 100">
              <a:extLst>
                <a:ext uri="{FF2B5EF4-FFF2-40B4-BE49-F238E27FC236}">
                  <a16:creationId xmlns:a16="http://schemas.microsoft.com/office/drawing/2014/main" id="{F9E1D58A-48F6-9B46-A11B-0B17C4E658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0823" y="5329661"/>
              <a:ext cx="473206" cy="621877"/>
              <a:chOff x="3906630" y="1902620"/>
              <a:chExt cx="474278" cy="620681"/>
            </a:xfrm>
          </p:grpSpPr>
          <p:sp>
            <p:nvSpPr>
              <p:cNvPr id="103" name="textruta 24">
                <a:extLst>
                  <a:ext uri="{FF2B5EF4-FFF2-40B4-BE49-F238E27FC236}">
                    <a16:creationId xmlns:a16="http://schemas.microsoft.com/office/drawing/2014/main" id="{073F0523-7AC6-334A-8920-20D3EB433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6630" y="1902620"/>
                <a:ext cx="474278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24</a:t>
                </a:r>
              </a:p>
            </p:txBody>
          </p:sp>
          <p:sp>
            <p:nvSpPr>
              <p:cNvPr id="104" name="textruta 25">
                <a:extLst>
                  <a:ext uri="{FF2B5EF4-FFF2-40B4-BE49-F238E27FC236}">
                    <a16:creationId xmlns:a16="http://schemas.microsoft.com/office/drawing/2014/main" id="{6D565C64-C494-364A-950E-292AC722B9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7682" y="2154679"/>
                <a:ext cx="32968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  <p:cxnSp>
            <p:nvCxnSpPr>
              <p:cNvPr id="105" name="Rak 104">
                <a:extLst>
                  <a:ext uri="{FF2B5EF4-FFF2-40B4-BE49-F238E27FC236}">
                    <a16:creationId xmlns:a16="http://schemas.microsoft.com/office/drawing/2014/main" id="{8689ED3A-EA68-8C4F-8AB6-4B448D220A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1883" y="2202961"/>
                <a:ext cx="321793" cy="554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ruta 101">
              <a:extLst>
                <a:ext uri="{FF2B5EF4-FFF2-40B4-BE49-F238E27FC236}">
                  <a16:creationId xmlns:a16="http://schemas.microsoft.com/office/drawing/2014/main" id="{A7DC16FB-0C81-654B-9AF2-67685E7CF2ED}"/>
                </a:ext>
              </a:extLst>
            </p:cNvPr>
            <p:cNvSpPr txBox="1"/>
            <p:nvPr/>
          </p:nvSpPr>
          <p:spPr>
            <a:xfrm>
              <a:off x="1948093" y="5461643"/>
              <a:ext cx="318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=</a:t>
              </a:r>
            </a:p>
          </p:txBody>
        </p:sp>
      </p:grpSp>
      <p:grpSp>
        <p:nvGrpSpPr>
          <p:cNvPr id="106" name="Grupp 105">
            <a:extLst>
              <a:ext uri="{FF2B5EF4-FFF2-40B4-BE49-F238E27FC236}">
                <a16:creationId xmlns:a16="http://schemas.microsoft.com/office/drawing/2014/main" id="{76818763-F0F6-1C42-A214-663F46E07E17}"/>
              </a:ext>
            </a:extLst>
          </p:cNvPr>
          <p:cNvGrpSpPr/>
          <p:nvPr/>
        </p:nvGrpSpPr>
        <p:grpSpPr>
          <a:xfrm>
            <a:off x="1819926" y="1628863"/>
            <a:ext cx="1414319" cy="600081"/>
            <a:chOff x="5705995" y="4776870"/>
            <a:chExt cx="1414319" cy="600081"/>
          </a:xfrm>
        </p:grpSpPr>
        <p:sp>
          <p:nvSpPr>
            <p:cNvPr id="107" name="Rektangel 106">
              <a:extLst>
                <a:ext uri="{FF2B5EF4-FFF2-40B4-BE49-F238E27FC236}">
                  <a16:creationId xmlns:a16="http://schemas.microsoft.com/office/drawing/2014/main" id="{7CE9898C-6BA7-3141-AE59-52F078980E53}"/>
                </a:ext>
              </a:extLst>
            </p:cNvPr>
            <p:cNvSpPr/>
            <p:nvPr/>
          </p:nvSpPr>
          <p:spPr>
            <a:xfrm>
              <a:off x="5948198" y="4892245"/>
              <a:ext cx="1172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latin typeface="Bradley Hand" pitchFamily="2" charset="77"/>
                </a:rPr>
                <a:t>av </a:t>
              </a:r>
              <a:r>
                <a:rPr lang="nb-NO" dirty="0" err="1">
                  <a:latin typeface="Bradley Hand" pitchFamily="2" charset="77"/>
                </a:rPr>
                <a:t>talet</a:t>
              </a:r>
              <a:r>
                <a:rPr lang="nb-NO" dirty="0">
                  <a:latin typeface="Bradley Hand" pitchFamily="2" charset="77"/>
                </a:rPr>
                <a:t> =</a:t>
              </a:r>
              <a:endParaRPr lang="sv-SE" dirty="0">
                <a:latin typeface="Bradley Hand" pitchFamily="2" charset="77"/>
              </a:endParaRPr>
            </a:p>
          </p:txBody>
        </p:sp>
        <p:grpSp>
          <p:nvGrpSpPr>
            <p:cNvPr id="108" name="Grupp 107">
              <a:extLst>
                <a:ext uri="{FF2B5EF4-FFF2-40B4-BE49-F238E27FC236}">
                  <a16:creationId xmlns:a16="http://schemas.microsoft.com/office/drawing/2014/main" id="{33B2F45A-2E21-7043-9A35-5C0CF36DB542}"/>
                </a:ext>
              </a:extLst>
            </p:cNvPr>
            <p:cNvGrpSpPr/>
            <p:nvPr/>
          </p:nvGrpSpPr>
          <p:grpSpPr>
            <a:xfrm>
              <a:off x="5705995" y="4776870"/>
              <a:ext cx="369266" cy="600081"/>
              <a:chOff x="5767981" y="4630301"/>
              <a:chExt cx="369266" cy="600081"/>
            </a:xfrm>
          </p:grpSpPr>
          <p:grpSp>
            <p:nvGrpSpPr>
              <p:cNvPr id="109" name="Grupp 108">
                <a:extLst>
                  <a:ext uri="{FF2B5EF4-FFF2-40B4-BE49-F238E27FC236}">
                    <a16:creationId xmlns:a16="http://schemas.microsoft.com/office/drawing/2014/main" id="{04F4C02E-9C76-DC47-A4EC-B6F7BECEC7AF}"/>
                  </a:ext>
                </a:extLst>
              </p:cNvPr>
              <p:cNvGrpSpPr/>
              <p:nvPr/>
            </p:nvGrpSpPr>
            <p:grpSpPr>
              <a:xfrm>
                <a:off x="5795487" y="4630301"/>
                <a:ext cx="341760" cy="369332"/>
                <a:chOff x="3826358" y="1889986"/>
                <a:chExt cx="341760" cy="369332"/>
              </a:xfrm>
            </p:grpSpPr>
            <p:sp>
              <p:nvSpPr>
                <p:cNvPr id="111" name="textruta 110">
                  <a:extLst>
                    <a:ext uri="{FF2B5EF4-FFF2-40B4-BE49-F238E27FC236}">
                      <a16:creationId xmlns:a16="http://schemas.microsoft.com/office/drawing/2014/main" id="{A272FF9B-BB43-8846-9412-8BF534B14B18}"/>
                    </a:ext>
                  </a:extLst>
                </p:cNvPr>
                <p:cNvSpPr txBox="1"/>
                <p:nvPr/>
              </p:nvSpPr>
              <p:spPr>
                <a:xfrm>
                  <a:off x="3826358" y="1889986"/>
                  <a:ext cx="3417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7</a:t>
                  </a:r>
                </a:p>
              </p:txBody>
            </p:sp>
            <p:cxnSp>
              <p:nvCxnSpPr>
                <p:cNvPr id="112" name="Rak 111">
                  <a:extLst>
                    <a:ext uri="{FF2B5EF4-FFF2-40B4-BE49-F238E27FC236}">
                      <a16:creationId xmlns:a16="http://schemas.microsoft.com/office/drawing/2014/main" id="{8B85F4F5-2E83-8A4E-9F62-B0EFDF549A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69229" y="2192842"/>
                  <a:ext cx="18337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" name="textruta 109">
                <a:extLst>
                  <a:ext uri="{FF2B5EF4-FFF2-40B4-BE49-F238E27FC236}">
                    <a16:creationId xmlns:a16="http://schemas.microsoft.com/office/drawing/2014/main" id="{138003D9-BA00-714C-BC0E-7AD6434C6A64}"/>
                  </a:ext>
                </a:extLst>
              </p:cNvPr>
              <p:cNvSpPr txBox="1"/>
              <p:nvPr/>
            </p:nvSpPr>
            <p:spPr>
              <a:xfrm>
                <a:off x="5767981" y="4861050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</a:t>
                </a:r>
              </a:p>
            </p:txBody>
          </p:sp>
        </p:grpSp>
      </p:grpSp>
      <p:sp>
        <p:nvSpPr>
          <p:cNvPr id="113" name="Rektangel 112">
            <a:extLst>
              <a:ext uri="{FF2B5EF4-FFF2-40B4-BE49-F238E27FC236}">
                <a16:creationId xmlns:a16="http://schemas.microsoft.com/office/drawing/2014/main" id="{65C51011-E10B-5743-B3A9-54EFAE3984F8}"/>
              </a:ext>
            </a:extLst>
          </p:cNvPr>
          <p:cNvSpPr/>
          <p:nvPr/>
        </p:nvSpPr>
        <p:spPr>
          <a:xfrm>
            <a:off x="3160275" y="1744238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sv-SE" dirty="0">
                <a:latin typeface="Bradley Hand Bold"/>
                <a:cs typeface="Bradley Hand Bold"/>
              </a:rPr>
              <a:t>6 = </a:t>
            </a:r>
          </a:p>
        </p:txBody>
      </p:sp>
      <p:sp>
        <p:nvSpPr>
          <p:cNvPr id="115" name="textruta 114">
            <a:extLst>
              <a:ext uri="{FF2B5EF4-FFF2-40B4-BE49-F238E27FC236}">
                <a16:creationId xmlns:a16="http://schemas.microsoft.com/office/drawing/2014/main" id="{BB752E20-84A3-BF4C-A695-1DCC402579F1}"/>
              </a:ext>
            </a:extLst>
          </p:cNvPr>
          <p:cNvSpPr txBox="1"/>
          <p:nvPr/>
        </p:nvSpPr>
        <p:spPr>
          <a:xfrm>
            <a:off x="1819926" y="2364136"/>
            <a:ext cx="266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Talet är 42.</a:t>
            </a:r>
          </a:p>
        </p:txBody>
      </p:sp>
      <p:grpSp>
        <p:nvGrpSpPr>
          <p:cNvPr id="33" name="Grupp 32">
            <a:extLst>
              <a:ext uri="{FF2B5EF4-FFF2-40B4-BE49-F238E27FC236}">
                <a16:creationId xmlns:a16="http://schemas.microsoft.com/office/drawing/2014/main" id="{868BA89E-E2E0-EA4E-9029-2CE3A51D4BDF}"/>
              </a:ext>
            </a:extLst>
          </p:cNvPr>
          <p:cNvGrpSpPr/>
          <p:nvPr/>
        </p:nvGrpSpPr>
        <p:grpSpPr>
          <a:xfrm>
            <a:off x="1065926" y="3068087"/>
            <a:ext cx="7381459" cy="1018021"/>
            <a:chOff x="1065926" y="3068087"/>
            <a:chExt cx="7381459" cy="1018021"/>
          </a:xfrm>
        </p:grpSpPr>
        <p:sp>
          <p:nvSpPr>
            <p:cNvPr id="116" name="Rektangel 115">
              <a:extLst>
                <a:ext uri="{FF2B5EF4-FFF2-40B4-BE49-F238E27FC236}">
                  <a16:creationId xmlns:a16="http://schemas.microsoft.com/office/drawing/2014/main" id="{7E596B47-78CB-7042-8928-7074FBC65330}"/>
                </a:ext>
              </a:extLst>
            </p:cNvPr>
            <p:cNvSpPr/>
            <p:nvPr/>
          </p:nvSpPr>
          <p:spPr>
            <a:xfrm>
              <a:off x="1065926" y="3253933"/>
              <a:ext cx="58791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30 % av kulorna i en låda är gröna. Hur många kulor finns det i lådan om det finns 75 gröna kulor?</a:t>
              </a:r>
            </a:p>
          </p:txBody>
        </p:sp>
        <p:pic>
          <p:nvPicPr>
            <p:cNvPr id="32" name="Bildobjekt 31">
              <a:extLst>
                <a:ext uri="{FF2B5EF4-FFF2-40B4-BE49-F238E27FC236}">
                  <a16:creationId xmlns:a16="http://schemas.microsoft.com/office/drawing/2014/main" id="{CAE8440C-E1E9-9343-A3B4-82C9E1E27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5036" b="17051"/>
            <a:stretch/>
          </p:blipFill>
          <p:spPr>
            <a:xfrm>
              <a:off x="7064829" y="3068087"/>
              <a:ext cx="1382556" cy="1018021"/>
            </a:xfrm>
            <a:prstGeom prst="ellipse">
              <a:avLst/>
            </a:prstGeom>
          </p:spPr>
        </p:pic>
      </p:grpSp>
      <p:sp>
        <p:nvSpPr>
          <p:cNvPr id="117" name="Rektangel 116">
            <a:extLst>
              <a:ext uri="{FF2B5EF4-FFF2-40B4-BE49-F238E27FC236}">
                <a16:creationId xmlns:a16="http://schemas.microsoft.com/office/drawing/2014/main" id="{51DBEA2A-588A-1E4B-A0F1-0C9FC8D2E0BB}"/>
              </a:ext>
            </a:extLst>
          </p:cNvPr>
          <p:cNvSpPr/>
          <p:nvPr/>
        </p:nvSpPr>
        <p:spPr>
          <a:xfrm>
            <a:off x="1819926" y="5031790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100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alla </a:t>
            </a:r>
            <a:r>
              <a:rPr lang="sv-SE" dirty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18" name="Rektangel 117">
            <a:extLst>
              <a:ext uri="{FF2B5EF4-FFF2-40B4-BE49-F238E27FC236}">
                <a16:creationId xmlns:a16="http://schemas.microsoft.com/office/drawing/2014/main" id="{DD36F446-26EE-F348-B371-8FF8075A5ACB}"/>
              </a:ext>
            </a:extLst>
          </p:cNvPr>
          <p:cNvSpPr/>
          <p:nvPr/>
        </p:nvSpPr>
        <p:spPr>
          <a:xfrm>
            <a:off x="4776247" y="5018657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250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9" name="textruta 118">
            <a:extLst>
              <a:ext uri="{FF2B5EF4-FFF2-40B4-BE49-F238E27FC236}">
                <a16:creationId xmlns:a16="http://schemas.microsoft.com/office/drawing/2014/main" id="{17DA2AE0-55F4-BE45-B1A9-609D740EFE7C}"/>
              </a:ext>
            </a:extLst>
          </p:cNvPr>
          <p:cNvSpPr txBox="1"/>
          <p:nvPr/>
        </p:nvSpPr>
        <p:spPr>
          <a:xfrm>
            <a:off x="1819926" y="5708216"/>
            <a:ext cx="394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Det finns 250 kulor i lådan.</a:t>
            </a:r>
          </a:p>
        </p:txBody>
      </p:sp>
    </p:spTree>
    <p:extLst>
      <p:ext uri="{BB962C8B-B14F-4D97-AF65-F5344CB8AC3E}">
        <p14:creationId xmlns:p14="http://schemas.microsoft.com/office/powerpoint/2010/main" val="6749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  <p:bldP spid="52" grpId="0"/>
      <p:bldP spid="60" grpId="0"/>
      <p:bldP spid="61" grpId="0"/>
      <p:bldP spid="62" grpId="0"/>
      <p:bldP spid="63" grpId="0"/>
      <p:bldP spid="85" grpId="0"/>
      <p:bldP spid="113" grpId="0"/>
      <p:bldP spid="115" grpId="0"/>
      <p:bldP spid="117" grpId="0"/>
      <p:bldP spid="118" grpId="0"/>
      <p:bldP spid="11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193</Words>
  <Application>Microsoft Macintosh PowerPoint</Application>
  <PresentationFormat>Bildspel på skärmen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29</cp:revision>
  <dcterms:created xsi:type="dcterms:W3CDTF">2017-04-14T14:35:34Z</dcterms:created>
  <dcterms:modified xsi:type="dcterms:W3CDTF">2018-08-11T11:55:44Z</dcterms:modified>
</cp:coreProperties>
</file>