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70" r:id="rId4"/>
    <p:sldId id="267" r:id="rId5"/>
    <p:sldId id="271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7496" autoAdjust="0"/>
  </p:normalViewPr>
  <p:slideViewPr>
    <p:cSldViewPr snapToGrid="0" snapToObjects="1">
      <p:cViewPr>
        <p:scale>
          <a:sx n="137" d="100"/>
          <a:sy n="137" d="100"/>
        </p:scale>
        <p:origin x="68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2.1				         		Andelen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2948078" y="2097076"/>
            <a:ext cx="32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av de tio ballongerna är </a:t>
            </a:r>
            <a:r>
              <a:rPr lang="sv-SE" b="1" dirty="0">
                <a:solidFill>
                  <a:srgbClr val="0070C0"/>
                </a:solidFill>
              </a:rPr>
              <a:t>blåa</a:t>
            </a:r>
            <a:r>
              <a:rPr lang="sv-SE" dirty="0"/>
              <a:t>. </a:t>
            </a:r>
          </a:p>
        </p:txBody>
      </p:sp>
      <p:sp>
        <p:nvSpPr>
          <p:cNvPr id="7" name="Rektangel 6"/>
          <p:cNvSpPr/>
          <p:nvPr/>
        </p:nvSpPr>
        <p:spPr>
          <a:xfrm>
            <a:off x="2570803" y="4954600"/>
            <a:ext cx="466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andelen blåa ballonger som: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1E29C4-12CA-5249-B5E4-FC63C0CF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78" y="622129"/>
            <a:ext cx="3336217" cy="1428858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6958D5-07BC-694E-BAD8-FE35B3B4C78B}"/>
              </a:ext>
            </a:extLst>
          </p:cNvPr>
          <p:cNvSpPr/>
          <p:nvPr/>
        </p:nvSpPr>
        <p:spPr>
          <a:xfrm>
            <a:off x="2127679" y="2501292"/>
            <a:ext cx="530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i="1" dirty="0"/>
              <a:t>andelen </a:t>
            </a:r>
            <a:r>
              <a:rPr lang="sv-SE" dirty="0"/>
              <a:t>blåa ballonger är tre tiondelar.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CEE58-8C1D-8741-B534-7FD384E3709D}"/>
              </a:ext>
            </a:extLst>
          </p:cNvPr>
          <p:cNvSpPr/>
          <p:nvPr/>
        </p:nvSpPr>
        <p:spPr>
          <a:xfrm>
            <a:off x="2088218" y="2951597"/>
            <a:ext cx="55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Andelen talar om hur stor </a:t>
            </a:r>
            <a:r>
              <a:rPr lang="sv-SE" i="1" dirty="0"/>
              <a:t>delen </a:t>
            </a:r>
            <a:r>
              <a:rPr lang="sv-SE" dirty="0"/>
              <a:t>är jämfört med </a:t>
            </a:r>
            <a:r>
              <a:rPr lang="sv-SE" i="1" dirty="0"/>
              <a:t>det hela</a:t>
            </a:r>
            <a:r>
              <a:rPr lang="sv-SE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9856B80-1FD3-6A4A-994E-3F933FBD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98" y="3494733"/>
            <a:ext cx="2729530" cy="1139414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2912BCA2-4372-D549-9F9A-0756F8E86A82}"/>
              </a:ext>
            </a:extLst>
          </p:cNvPr>
          <p:cNvGrpSpPr/>
          <p:nvPr/>
        </p:nvGrpSpPr>
        <p:grpSpPr>
          <a:xfrm>
            <a:off x="3526883" y="5233393"/>
            <a:ext cx="3136185" cy="645512"/>
            <a:chOff x="4356662" y="5558881"/>
            <a:chExt cx="3136185" cy="64551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97DAE96-D0AF-1746-9A91-F4F6B0953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20" name="textruta 24">
                <a:extLst>
                  <a:ext uri="{FF2B5EF4-FFF2-40B4-BE49-F238E27FC236}">
                    <a16:creationId xmlns:a16="http://schemas.microsoft.com/office/drawing/2014/main" id="{53B3E3D4-1D09-A243-A16C-528888F09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1" name="textruta 25">
                <a:extLst>
                  <a:ext uri="{FF2B5EF4-FFF2-40B4-BE49-F238E27FC236}">
                    <a16:creationId xmlns:a16="http://schemas.microsoft.com/office/drawing/2014/main" id="{BC72F7E2-2A18-3442-AF13-61F677EB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D447812-9FC9-B748-8814-3956E57C7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FFEA5B6-EE86-4E43-8967-786633359E23}"/>
                </a:ext>
              </a:extLst>
            </p:cNvPr>
            <p:cNvSpPr/>
            <p:nvPr/>
          </p:nvSpPr>
          <p:spPr>
            <a:xfrm>
              <a:off x="4735436" y="5707032"/>
              <a:ext cx="275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i </a:t>
              </a:r>
              <a:r>
                <a:rPr lang="sv-SE" i="1" dirty="0"/>
                <a:t>bråkform</a:t>
              </a:r>
              <a:r>
                <a:rPr lang="sv-SE" dirty="0"/>
                <a:t> 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F888315-DA96-2240-B544-646AF4CC2DC3}"/>
              </a:ext>
            </a:extLst>
          </p:cNvPr>
          <p:cNvSpPr/>
          <p:nvPr/>
        </p:nvSpPr>
        <p:spPr>
          <a:xfrm>
            <a:off x="3491101" y="5831354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    i </a:t>
            </a:r>
            <a:r>
              <a:rPr lang="sv-SE" i="1" dirty="0"/>
              <a:t>decimalform</a:t>
            </a:r>
            <a:r>
              <a:rPr lang="sv-SE" dirty="0"/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105F0D-7EA3-934B-A55A-EDF1513CA69E}"/>
              </a:ext>
            </a:extLst>
          </p:cNvPr>
          <p:cNvSpPr/>
          <p:nvPr/>
        </p:nvSpPr>
        <p:spPr>
          <a:xfrm>
            <a:off x="3474389" y="6263399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30 %  i </a:t>
            </a:r>
            <a:r>
              <a:rPr lang="sv-SE" i="1" dirty="0"/>
              <a:t>procentform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35845" y="107143"/>
            <a:ext cx="214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Viktiga samband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813419-F486-DD45-AE88-8E20BFDB294A}"/>
              </a:ext>
            </a:extLst>
          </p:cNvPr>
          <p:cNvSpPr/>
          <p:nvPr/>
        </p:nvSpPr>
        <p:spPr>
          <a:xfrm>
            <a:off x="3567416" y="737824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</a:t>
            </a:r>
            <a:r>
              <a:rPr lang="sv-SE" dirty="0"/>
              <a:t> betyder </a:t>
            </a:r>
            <a:r>
              <a:rPr lang="sv-SE" b="1" i="1" dirty="0">
                <a:solidFill>
                  <a:srgbClr val="800000"/>
                </a:solidFill>
              </a:rPr>
              <a:t>hundradel.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A4866A-42E2-AD44-8278-F1188A7F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5" y="1553171"/>
            <a:ext cx="2994252" cy="143394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405851C-0CAE-384A-921B-10991667C1AC}"/>
              </a:ext>
            </a:extLst>
          </p:cNvPr>
          <p:cNvSpPr/>
          <p:nvPr/>
        </p:nvSpPr>
        <p:spPr>
          <a:xfrm>
            <a:off x="3707243" y="1028889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800000"/>
                </a:solidFill>
              </a:rPr>
              <a:t>1 %</a:t>
            </a:r>
            <a:r>
              <a:rPr lang="sv-SE" dirty="0"/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E164F99-E1A6-FB44-ABE9-28CC5BB2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33" y="3261223"/>
            <a:ext cx="4785257" cy="33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6700" y="182179"/>
            <a:ext cx="866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				                    Omvandling till procentform</a:t>
            </a:r>
          </a:p>
        </p:txBody>
      </p:sp>
      <p:sp>
        <p:nvSpPr>
          <p:cNvPr id="3" name="Rektangel 2"/>
          <p:cNvSpPr/>
          <p:nvPr/>
        </p:nvSpPr>
        <p:spPr>
          <a:xfrm>
            <a:off x="1875465" y="720754"/>
            <a:ext cx="589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ta reda på hur stor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är </a:t>
            </a:r>
            <a:r>
              <a:rPr lang="sv-SE" b="1" dirty="0">
                <a:solidFill>
                  <a:srgbClr val="800000"/>
                </a:solidFill>
              </a:rPr>
              <a:t>i procent </a:t>
            </a:r>
            <a:r>
              <a:rPr lang="sv-SE" dirty="0"/>
              <a:t>skriver vi</a:t>
            </a:r>
          </a:p>
          <a:p>
            <a:r>
              <a:rPr lang="sv-SE" b="1" dirty="0">
                <a:solidFill>
                  <a:srgbClr val="800000"/>
                </a:solidFill>
              </a:rPr>
              <a:t>först andelen i bråkform</a:t>
            </a:r>
            <a:r>
              <a:rPr lang="sv-SE" dirty="0"/>
              <a:t>. Bråket kan vi omvandla till procent.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764872" y="2099497"/>
            <a:ext cx="7270378" cy="616768"/>
            <a:chOff x="1783256" y="2478599"/>
            <a:chExt cx="5242541" cy="616768"/>
          </a:xfrm>
        </p:grpSpPr>
        <p:sp>
          <p:nvSpPr>
            <p:cNvPr id="4" name="Rektangel 3"/>
            <p:cNvSpPr/>
            <p:nvPr/>
          </p:nvSpPr>
          <p:spPr>
            <a:xfrm>
              <a:off x="1783256" y="2551837"/>
              <a:ext cx="52425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5" name="Grupp 4"/>
            <p:cNvGrpSpPr>
              <a:grpSpLocks/>
            </p:cNvGrpSpPr>
            <p:nvPr/>
          </p:nvGrpSpPr>
          <p:grpSpPr bwMode="auto">
            <a:xfrm>
              <a:off x="3238833" y="2478599"/>
              <a:ext cx="312146" cy="616768"/>
              <a:chOff x="2176748" y="1892670"/>
              <a:chExt cx="312001" cy="616942"/>
            </a:xfrm>
          </p:grpSpPr>
          <p:sp>
            <p:nvSpPr>
              <p:cNvPr id="6" name="textruta 24"/>
              <p:cNvSpPr txBox="1">
                <a:spLocks noChangeArrowheads="1"/>
              </p:cNvSpPr>
              <p:nvPr/>
            </p:nvSpPr>
            <p:spPr bwMode="auto">
              <a:xfrm>
                <a:off x="2176748" y="1892670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</a:t>
                </a:r>
              </a:p>
            </p:txBody>
          </p:sp>
          <p:sp>
            <p:nvSpPr>
              <p:cNvPr id="7" name="textruta 25"/>
              <p:cNvSpPr txBox="1">
                <a:spLocks noChangeArrowheads="1"/>
              </p:cNvSpPr>
              <p:nvPr/>
            </p:nvSpPr>
            <p:spPr bwMode="auto">
              <a:xfrm>
                <a:off x="2176750" y="2140176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</a:t>
                </a:r>
              </a:p>
            </p:txBody>
          </p:sp>
          <p:cxnSp>
            <p:nvCxnSpPr>
              <p:cNvPr id="8" name="Rak 7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ktangel 11"/>
          <p:cNvSpPr/>
          <p:nvPr/>
        </p:nvSpPr>
        <p:spPr>
          <a:xfrm>
            <a:off x="4971655" y="2697565"/>
            <a:ext cx="26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84878" y="2703773"/>
            <a:ext cx="4295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multiplicerar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 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3475880" y="3360906"/>
            <a:ext cx="835992" cy="630754"/>
            <a:chOff x="4861432" y="3687088"/>
            <a:chExt cx="835992" cy="630754"/>
          </a:xfrm>
        </p:grpSpPr>
        <p:grpSp>
          <p:nvGrpSpPr>
            <p:cNvPr id="14" name="Grupp 13"/>
            <p:cNvGrpSpPr>
              <a:grpSpLocks/>
            </p:cNvGrpSpPr>
            <p:nvPr/>
          </p:nvGrpSpPr>
          <p:grpSpPr bwMode="auto">
            <a:xfrm>
              <a:off x="4861432" y="3687088"/>
              <a:ext cx="752879" cy="630754"/>
              <a:chOff x="3914794" y="1887910"/>
              <a:chExt cx="754585" cy="629541"/>
            </a:xfrm>
          </p:grpSpPr>
          <p:sp>
            <p:nvSpPr>
              <p:cNvPr id="15" name="textruta 24"/>
              <p:cNvSpPr txBox="1">
                <a:spLocks noChangeArrowheads="1"/>
              </p:cNvSpPr>
              <p:nvPr/>
            </p:nvSpPr>
            <p:spPr bwMode="auto">
              <a:xfrm>
                <a:off x="3914794" y="1887910"/>
                <a:ext cx="6998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6" name="textruta 25"/>
              <p:cNvSpPr txBox="1">
                <a:spLocks noChangeArrowheads="1"/>
              </p:cNvSpPr>
              <p:nvPr/>
            </p:nvSpPr>
            <p:spPr bwMode="auto">
              <a:xfrm>
                <a:off x="3930361" y="2148829"/>
                <a:ext cx="73901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dirty="0"/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3981113" y="2202961"/>
                <a:ext cx="5115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4242167" y="3371129"/>
            <a:ext cx="663384" cy="620530"/>
            <a:chOff x="5685748" y="3697311"/>
            <a:chExt cx="663384" cy="620530"/>
          </a:xfrm>
        </p:grpSpPr>
        <p:grpSp>
          <p:nvGrpSpPr>
            <p:cNvPr id="21" name="Grupp 20"/>
            <p:cNvGrpSpPr>
              <a:grpSpLocks/>
            </p:cNvGrpSpPr>
            <p:nvPr/>
          </p:nvGrpSpPr>
          <p:grpSpPr bwMode="auto">
            <a:xfrm>
              <a:off x="5685748" y="3697311"/>
              <a:ext cx="535649" cy="620530"/>
              <a:chOff x="3897813" y="1898114"/>
              <a:chExt cx="536863" cy="619337"/>
            </a:xfrm>
          </p:grpSpPr>
          <p:sp>
            <p:nvSpPr>
              <p:cNvPr id="22" name="textruta 24"/>
              <p:cNvSpPr txBox="1">
                <a:spLocks noChangeArrowheads="1"/>
              </p:cNvSpPr>
              <p:nvPr/>
            </p:nvSpPr>
            <p:spPr bwMode="auto">
              <a:xfrm>
                <a:off x="3947700" y="1898114"/>
                <a:ext cx="419603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44</a:t>
                </a:r>
              </a:p>
            </p:txBody>
          </p:sp>
          <p:sp>
            <p:nvSpPr>
              <p:cNvPr id="23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24" name="Rak 23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7" name="textruta 24"/>
          <p:cNvSpPr txBox="1">
            <a:spLocks noChangeArrowheads="1"/>
          </p:cNvSpPr>
          <p:nvPr/>
        </p:nvSpPr>
        <p:spPr bwMode="auto">
          <a:xfrm>
            <a:off x="4905551" y="3465310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44 %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764872" y="4277212"/>
            <a:ext cx="8742528" cy="616767"/>
            <a:chOff x="1783256" y="2478600"/>
            <a:chExt cx="6304082" cy="616767"/>
          </a:xfrm>
        </p:grpSpPr>
        <p:sp>
          <p:nvSpPr>
            <p:cNvPr id="29" name="Rektangel 28"/>
            <p:cNvSpPr/>
            <p:nvPr/>
          </p:nvSpPr>
          <p:spPr>
            <a:xfrm>
              <a:off x="1783256" y="2551837"/>
              <a:ext cx="6304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30" name="Grupp 29"/>
            <p:cNvGrpSpPr>
              <a:grpSpLocks/>
            </p:cNvGrpSpPr>
            <p:nvPr/>
          </p:nvGrpSpPr>
          <p:grpSpPr bwMode="auto">
            <a:xfrm>
              <a:off x="3197623" y="2478600"/>
              <a:ext cx="407000" cy="616767"/>
              <a:chOff x="2135558" y="1892671"/>
              <a:chExt cx="406811" cy="616941"/>
            </a:xfrm>
          </p:grpSpPr>
          <p:sp>
            <p:nvSpPr>
              <p:cNvPr id="31" name="textruta 24"/>
              <p:cNvSpPr txBox="1">
                <a:spLocks noChangeArrowheads="1"/>
              </p:cNvSpPr>
              <p:nvPr/>
            </p:nvSpPr>
            <p:spPr bwMode="auto">
              <a:xfrm>
                <a:off x="2176749" y="1892671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</a:t>
                </a:r>
              </a:p>
            </p:txBody>
          </p:sp>
          <p:sp>
            <p:nvSpPr>
              <p:cNvPr id="32" name="textruta 25"/>
              <p:cNvSpPr txBox="1">
                <a:spLocks noChangeArrowheads="1"/>
              </p:cNvSpPr>
              <p:nvPr/>
            </p:nvSpPr>
            <p:spPr bwMode="auto">
              <a:xfrm>
                <a:off x="2135558" y="2140176"/>
                <a:ext cx="40681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</a:p>
            </p:txBody>
          </p:sp>
          <p:cxnSp>
            <p:nvCxnSpPr>
              <p:cNvPr id="33" name="Rak 32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/>
          <p:cNvSpPr/>
          <p:nvPr/>
        </p:nvSpPr>
        <p:spPr>
          <a:xfrm>
            <a:off x="819403" y="4885158"/>
            <a:ext cx="392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dividerar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 </a:t>
            </a:r>
          </a:p>
        </p:txBody>
      </p:sp>
      <p:sp>
        <p:nvSpPr>
          <p:cNvPr id="35" name="Rektangel 34"/>
          <p:cNvSpPr/>
          <p:nvPr/>
        </p:nvSpPr>
        <p:spPr>
          <a:xfrm>
            <a:off x="4710595" y="4885158"/>
            <a:ext cx="265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grpSp>
        <p:nvGrpSpPr>
          <p:cNvPr id="36" name="Grupp 35"/>
          <p:cNvGrpSpPr/>
          <p:nvPr/>
        </p:nvGrpSpPr>
        <p:grpSpPr>
          <a:xfrm>
            <a:off x="3502913" y="5593708"/>
            <a:ext cx="898409" cy="632507"/>
            <a:chOff x="4799015" y="3685334"/>
            <a:chExt cx="898409" cy="632507"/>
          </a:xfrm>
        </p:grpSpPr>
        <p:grpSp>
          <p:nvGrpSpPr>
            <p:cNvPr id="37" name="Grupp 36"/>
            <p:cNvGrpSpPr>
              <a:grpSpLocks/>
            </p:cNvGrpSpPr>
            <p:nvPr/>
          </p:nvGrpSpPr>
          <p:grpSpPr bwMode="auto">
            <a:xfrm>
              <a:off x="4799015" y="3685334"/>
              <a:ext cx="847726" cy="632507"/>
              <a:chOff x="3852230" y="1886160"/>
              <a:chExt cx="849646" cy="631291"/>
            </a:xfrm>
          </p:grpSpPr>
          <p:sp>
            <p:nvSpPr>
              <p:cNvPr id="39" name="textruta 24"/>
              <p:cNvSpPr txBox="1">
                <a:spLocks noChangeArrowheads="1"/>
              </p:cNvSpPr>
              <p:nvPr/>
            </p:nvSpPr>
            <p:spPr bwMode="auto">
              <a:xfrm>
                <a:off x="3909513" y="1886160"/>
                <a:ext cx="73082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 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0" name="textruta 25"/>
              <p:cNvSpPr txBox="1">
                <a:spLocks noChangeArrowheads="1"/>
              </p:cNvSpPr>
              <p:nvPr/>
            </p:nvSpPr>
            <p:spPr bwMode="auto">
              <a:xfrm>
                <a:off x="3852230" y="2148829"/>
                <a:ext cx="84964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dirty="0"/>
              </a:p>
            </p:txBody>
          </p:sp>
          <p:cxnSp>
            <p:nvCxnSpPr>
              <p:cNvPr id="41" name="Rak 40"/>
              <p:cNvCxnSpPr/>
              <p:nvPr/>
            </p:nvCxnSpPr>
            <p:spPr>
              <a:xfrm>
                <a:off x="3909513" y="2202961"/>
                <a:ext cx="5831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ruta 3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4350639" y="5593710"/>
            <a:ext cx="663384" cy="632509"/>
            <a:chOff x="5685748" y="3685336"/>
            <a:chExt cx="663384" cy="632509"/>
          </a:xfrm>
        </p:grpSpPr>
        <p:grpSp>
          <p:nvGrpSpPr>
            <p:cNvPr id="43" name="Grupp 42"/>
            <p:cNvGrpSpPr>
              <a:grpSpLocks/>
            </p:cNvGrpSpPr>
            <p:nvPr/>
          </p:nvGrpSpPr>
          <p:grpSpPr bwMode="auto">
            <a:xfrm>
              <a:off x="5685748" y="3685336"/>
              <a:ext cx="535649" cy="632509"/>
              <a:chOff x="3897813" y="1886159"/>
              <a:chExt cx="536863" cy="631292"/>
            </a:xfrm>
          </p:grpSpPr>
          <p:sp>
            <p:nvSpPr>
              <p:cNvPr id="45" name="textruta 24"/>
              <p:cNvSpPr txBox="1">
                <a:spLocks noChangeArrowheads="1"/>
              </p:cNvSpPr>
              <p:nvPr/>
            </p:nvSpPr>
            <p:spPr bwMode="auto">
              <a:xfrm>
                <a:off x="3948511" y="1886159"/>
                <a:ext cx="41960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32</a:t>
                </a:r>
              </a:p>
            </p:txBody>
          </p:sp>
          <p:sp>
            <p:nvSpPr>
              <p:cNvPr id="46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ruta 43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24"/>
          <p:cNvSpPr txBox="1">
            <a:spLocks noChangeArrowheads="1"/>
          </p:cNvSpPr>
          <p:nvPr/>
        </p:nvSpPr>
        <p:spPr bwMode="auto">
          <a:xfrm>
            <a:off x="5014023" y="5699866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32 %</a:t>
            </a:r>
          </a:p>
        </p:txBody>
      </p:sp>
      <p:sp>
        <p:nvSpPr>
          <p:cNvPr id="50" name="Rektangel 49"/>
          <p:cNvSpPr/>
          <p:nvPr/>
        </p:nvSpPr>
        <p:spPr>
          <a:xfrm>
            <a:off x="1899492" y="1528272"/>
            <a:ext cx="587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kan vi göra det genom </a:t>
            </a:r>
            <a:r>
              <a:rPr lang="sv-SE" b="1" i="1" dirty="0">
                <a:solidFill>
                  <a:srgbClr val="800000"/>
                </a:solidFill>
              </a:rPr>
              <a:t>förlängning</a:t>
            </a:r>
            <a:r>
              <a:rPr lang="sv-SE" dirty="0"/>
              <a:t> eller </a:t>
            </a:r>
            <a:r>
              <a:rPr lang="sv-SE" b="1" i="1" dirty="0">
                <a:solidFill>
                  <a:srgbClr val="800000"/>
                </a:solidFill>
              </a:rPr>
              <a:t>förkortning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1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7" grpId="0"/>
      <p:bldP spid="34" grpId="0"/>
      <p:bldP spid="35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>
            <a:extLst>
              <a:ext uri="{FF2B5EF4-FFF2-40B4-BE49-F238E27FC236}">
                <a16:creationId xmlns:a16="http://schemas.microsoft.com/office/drawing/2014/main" id="{90481CBD-8AEE-B948-A24D-6A2577C965F6}"/>
              </a:ext>
            </a:extLst>
          </p:cNvPr>
          <p:cNvGrpSpPr/>
          <p:nvPr/>
        </p:nvGrpSpPr>
        <p:grpSpPr>
          <a:xfrm>
            <a:off x="706833" y="315868"/>
            <a:ext cx="7403788" cy="1292697"/>
            <a:chOff x="635959" y="-16851"/>
            <a:chExt cx="7403788" cy="1292697"/>
          </a:xfrm>
        </p:grpSpPr>
        <p:sp>
          <p:nvSpPr>
            <p:cNvPr id="10" name="Rektangel 9"/>
            <p:cNvSpPr/>
            <p:nvPr/>
          </p:nvSpPr>
          <p:spPr>
            <a:xfrm>
              <a:off x="635959" y="352516"/>
              <a:ext cx="72857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andel av pengarnas värde utgör 50-lappen?</a:t>
              </a:r>
            </a:p>
            <a:p>
              <a:r>
                <a:rPr lang="sv-SE" dirty="0"/>
                <a:t>Svara i</a:t>
              </a:r>
            </a:p>
            <a:p>
              <a:r>
                <a:rPr lang="sv-SE" dirty="0"/>
                <a:t>a) bråkform 	  b) decimalform  	 c) procentform	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7B8BC58-4A9E-D744-AC6E-C26FBFB4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3583" y="-16851"/>
              <a:ext cx="2326164" cy="1128672"/>
            </a:xfrm>
            <a:prstGeom prst="rect">
              <a:avLst/>
            </a:prstGeom>
          </p:spPr>
        </p:pic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498796" y="1797973"/>
            <a:ext cx="2241847" cy="370583"/>
            <a:chOff x="498796" y="1797973"/>
            <a:chExt cx="2241847" cy="370583"/>
          </a:xfrm>
        </p:grpSpPr>
        <p:sp>
          <p:nvSpPr>
            <p:cNvPr id="15" name="textruta 14"/>
            <p:cNvSpPr txBox="1"/>
            <p:nvPr/>
          </p:nvSpPr>
          <p:spPr>
            <a:xfrm>
              <a:off x="498796" y="1799224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a) 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789445" y="1797973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125 kr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996172" y="2092887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50 kr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761135" y="2506220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1908390" y="2370378"/>
            <a:ext cx="694065" cy="627250"/>
            <a:chOff x="6159787" y="1042355"/>
            <a:chExt cx="694065" cy="627250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59787" y="1042355"/>
              <a:ext cx="591829" cy="627250"/>
              <a:chOff x="3834148" y="1897718"/>
              <a:chExt cx="591829" cy="62725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896811" y="189771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34148" y="215563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3728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87152" y="117806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2556982" y="2378897"/>
            <a:ext cx="936386" cy="610164"/>
            <a:chOff x="6133333" y="1052634"/>
            <a:chExt cx="936386" cy="610164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133333" y="1052634"/>
              <a:ext cx="835485" cy="610164"/>
              <a:chOff x="3807694" y="1907997"/>
              <a:chExt cx="835485" cy="610164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807694" y="2148829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03019" y="1173953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6C260491-37AB-FF41-B444-A588C51A35A4}"/>
              </a:ext>
            </a:extLst>
          </p:cNvPr>
          <p:cNvGrpSpPr>
            <a:grpSpLocks/>
          </p:cNvGrpSpPr>
          <p:nvPr/>
        </p:nvGrpSpPr>
        <p:grpSpPr bwMode="auto">
          <a:xfrm>
            <a:off x="4361558" y="2403875"/>
            <a:ext cx="359244" cy="553998"/>
            <a:chOff x="3954039" y="1935246"/>
            <a:chExt cx="374242" cy="552933"/>
          </a:xfrm>
        </p:grpSpPr>
        <p:sp>
          <p:nvSpPr>
            <p:cNvPr id="70" name="textruta 24">
              <a:extLst>
                <a:ext uri="{FF2B5EF4-FFF2-40B4-BE49-F238E27FC236}">
                  <a16:creationId xmlns:a16="http://schemas.microsoft.com/office/drawing/2014/main" id="{9B06244C-6247-B04E-8C1A-3B98A5AD2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613" y="1935246"/>
              <a:ext cx="34266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2</a:t>
              </a:r>
            </a:p>
          </p:txBody>
        </p:sp>
        <p:sp>
          <p:nvSpPr>
            <p:cNvPr id="71" name="textruta 25">
              <a:extLst>
                <a:ext uri="{FF2B5EF4-FFF2-40B4-BE49-F238E27FC236}">
                  <a16:creationId xmlns:a16="http://schemas.microsoft.com/office/drawing/2014/main" id="{BB2CF9B9-FA0F-1944-8861-2FE855328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039" y="2119557"/>
              <a:ext cx="33932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5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CFBAA07F-B6CE-3948-9D7D-4CC90671A42B}"/>
                </a:ext>
              </a:extLst>
            </p:cNvPr>
            <p:cNvCxnSpPr/>
            <p:nvPr/>
          </p:nvCxnSpPr>
          <p:spPr>
            <a:xfrm>
              <a:off x="4025158" y="2202961"/>
              <a:ext cx="22604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CEBA233F-E54B-4D41-AF2E-CE681BC20972}"/>
              </a:ext>
            </a:extLst>
          </p:cNvPr>
          <p:cNvGrpSpPr/>
          <p:nvPr/>
        </p:nvGrpSpPr>
        <p:grpSpPr>
          <a:xfrm>
            <a:off x="3504029" y="2376098"/>
            <a:ext cx="872480" cy="604152"/>
            <a:chOff x="6197239" y="1052634"/>
            <a:chExt cx="872480" cy="604152"/>
          </a:xfrm>
        </p:grpSpPr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E5A13A66-45B1-1148-93E2-8852A6004999}"/>
                </a:ext>
              </a:extLst>
            </p:cNvPr>
            <p:cNvGrpSpPr/>
            <p:nvPr/>
          </p:nvGrpSpPr>
          <p:grpSpPr>
            <a:xfrm>
              <a:off x="6197239" y="1052634"/>
              <a:ext cx="768848" cy="604152"/>
              <a:chOff x="3871600" y="1907997"/>
              <a:chExt cx="768848" cy="604152"/>
            </a:xfrm>
          </p:grpSpPr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F05AE8A8-3FAA-424A-889B-09724F3C5C77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77" name="textruta 76">
                <a:extLst>
                  <a:ext uri="{FF2B5EF4-FFF2-40B4-BE49-F238E27FC236}">
                    <a16:creationId xmlns:a16="http://schemas.microsoft.com/office/drawing/2014/main" id="{2A6B1E98-9FF7-984D-A27A-CBFB025B3EC8}"/>
                  </a:ext>
                </a:extLst>
              </p:cNvPr>
              <p:cNvSpPr txBox="1"/>
              <p:nvPr/>
            </p:nvSpPr>
            <p:spPr>
              <a:xfrm>
                <a:off x="3871600" y="2142817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78" name="Rak 77">
                <a:extLst>
                  <a:ext uri="{FF2B5EF4-FFF2-40B4-BE49-F238E27FC236}">
                    <a16:creationId xmlns:a16="http://schemas.microsoft.com/office/drawing/2014/main" id="{9E0BD211-534E-6848-8B94-3B094A4A6298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3565C083-10AA-D44D-8106-C300F8A9ACDA}"/>
                </a:ext>
              </a:extLst>
            </p:cNvPr>
            <p:cNvSpPr txBox="1"/>
            <p:nvPr/>
          </p:nvSpPr>
          <p:spPr>
            <a:xfrm>
              <a:off x="6803019" y="1173953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79" name="textruta 78">
            <a:extLst>
              <a:ext uri="{FF2B5EF4-FFF2-40B4-BE49-F238E27FC236}">
                <a16:creationId xmlns:a16="http://schemas.microsoft.com/office/drawing/2014/main" id="{44469412-0B07-0348-9287-74DD6D21CF09}"/>
              </a:ext>
            </a:extLst>
          </p:cNvPr>
          <p:cNvSpPr txBox="1"/>
          <p:nvPr/>
        </p:nvSpPr>
        <p:spPr>
          <a:xfrm>
            <a:off x="498797" y="3405639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9AFD8B6C-5902-5C4F-B86C-D5F19D3169F3}"/>
              </a:ext>
            </a:extLst>
          </p:cNvPr>
          <p:cNvGrpSpPr/>
          <p:nvPr/>
        </p:nvGrpSpPr>
        <p:grpSpPr>
          <a:xfrm>
            <a:off x="850984" y="3313306"/>
            <a:ext cx="511884" cy="553998"/>
            <a:chOff x="850984" y="3313306"/>
            <a:chExt cx="511884" cy="553998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3920E39C-DB76-114A-BE03-4EFB25818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81" name="textruta 24">
                <a:extLst>
                  <a:ext uri="{FF2B5EF4-FFF2-40B4-BE49-F238E27FC236}">
                    <a16:creationId xmlns:a16="http://schemas.microsoft.com/office/drawing/2014/main" id="{61ACD894-460A-A146-84A5-FA3F56DCB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82" name="textruta 25">
                <a:extLst>
                  <a:ext uri="{FF2B5EF4-FFF2-40B4-BE49-F238E27FC236}">
                    <a16:creationId xmlns:a16="http://schemas.microsoft.com/office/drawing/2014/main" id="{918CCFBB-C52F-3F46-AFF4-F35AE46D7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4034F576-BAAD-834B-840C-8ECC52F84E83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275D87D3-8AFA-2F44-A822-3D99253AEB19}"/>
                </a:ext>
              </a:extLst>
            </p:cNvPr>
            <p:cNvSpPr txBox="1"/>
            <p:nvPr/>
          </p:nvSpPr>
          <p:spPr>
            <a:xfrm>
              <a:off x="1096168" y="342412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F9E8FCD0-A167-734E-82D5-4DE7306DA862}"/>
              </a:ext>
            </a:extLst>
          </p:cNvPr>
          <p:cNvSpPr txBox="1"/>
          <p:nvPr/>
        </p:nvSpPr>
        <p:spPr>
          <a:xfrm>
            <a:off x="1388183" y="3412797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C3FABB49-F978-0548-8BA3-8053026DFA20}"/>
              </a:ext>
            </a:extLst>
          </p:cNvPr>
          <p:cNvSpPr txBox="1"/>
          <p:nvPr/>
        </p:nvSpPr>
        <p:spPr>
          <a:xfrm>
            <a:off x="498797" y="4051970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B3E496D8-66BA-E945-A804-007264A72850}"/>
              </a:ext>
            </a:extLst>
          </p:cNvPr>
          <p:cNvGrpSpPr/>
          <p:nvPr/>
        </p:nvGrpSpPr>
        <p:grpSpPr>
          <a:xfrm>
            <a:off x="813868" y="3955966"/>
            <a:ext cx="511884" cy="553998"/>
            <a:chOff x="850984" y="3313306"/>
            <a:chExt cx="511884" cy="553998"/>
          </a:xfrm>
        </p:grpSpPr>
        <p:grpSp>
          <p:nvGrpSpPr>
            <p:cNvPr id="89" name="Grupp 88">
              <a:extLst>
                <a:ext uri="{FF2B5EF4-FFF2-40B4-BE49-F238E27FC236}">
                  <a16:creationId xmlns:a16="http://schemas.microsoft.com/office/drawing/2014/main" id="{8795A08B-4B00-C341-8900-830F98157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91" name="textruta 24">
                <a:extLst>
                  <a:ext uri="{FF2B5EF4-FFF2-40B4-BE49-F238E27FC236}">
                    <a16:creationId xmlns:a16="http://schemas.microsoft.com/office/drawing/2014/main" id="{BB271AB2-CD96-4D42-A489-BEE063943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92" name="textruta 25">
                <a:extLst>
                  <a:ext uri="{FF2B5EF4-FFF2-40B4-BE49-F238E27FC236}">
                    <a16:creationId xmlns:a16="http://schemas.microsoft.com/office/drawing/2014/main" id="{B6D7C3CC-0045-0C42-AD02-9C9F0433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93" name="Rak 92">
                <a:extLst>
                  <a:ext uri="{FF2B5EF4-FFF2-40B4-BE49-F238E27FC236}">
                    <a16:creationId xmlns:a16="http://schemas.microsoft.com/office/drawing/2014/main" id="{8BB04A84-5E1F-1743-902D-CFF6F52751F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F9F5F0BA-0441-BB43-8FAB-83CD9BB39E98}"/>
                </a:ext>
              </a:extLst>
            </p:cNvPr>
            <p:cNvSpPr txBox="1"/>
            <p:nvPr/>
          </p:nvSpPr>
          <p:spPr>
            <a:xfrm>
              <a:off x="1096168" y="342412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94" name="textruta 93">
            <a:extLst>
              <a:ext uri="{FF2B5EF4-FFF2-40B4-BE49-F238E27FC236}">
                <a16:creationId xmlns:a16="http://schemas.microsoft.com/office/drawing/2014/main" id="{20DAF6E5-56C2-6345-B6C2-BD869BCB9783}"/>
              </a:ext>
            </a:extLst>
          </p:cNvPr>
          <p:cNvSpPr txBox="1"/>
          <p:nvPr/>
        </p:nvSpPr>
        <p:spPr>
          <a:xfrm>
            <a:off x="1317106" y="4056967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608355" y="4938800"/>
            <a:ext cx="3672430" cy="553998"/>
            <a:chOff x="542049" y="4686545"/>
            <a:chExt cx="3672430" cy="553998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A8FF8A76-9B7D-2247-92B7-94199A9456C4}"/>
                </a:ext>
              </a:extLst>
            </p:cNvPr>
            <p:cNvGrpSpPr/>
            <p:nvPr/>
          </p:nvGrpSpPr>
          <p:grpSpPr>
            <a:xfrm>
              <a:off x="1319596" y="4686545"/>
              <a:ext cx="627347" cy="553998"/>
              <a:chOff x="582881" y="3313306"/>
              <a:chExt cx="627347" cy="553998"/>
            </a:xfrm>
          </p:grpSpPr>
          <p:grpSp>
            <p:nvGrpSpPr>
              <p:cNvPr id="96" name="Grupp 95">
                <a:extLst>
                  <a:ext uri="{FF2B5EF4-FFF2-40B4-BE49-F238E27FC236}">
                    <a16:creationId xmlns:a16="http://schemas.microsoft.com/office/drawing/2014/main" id="{9B3E36B3-9BBD-C049-A384-2E247632A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984" y="3313306"/>
                <a:ext cx="359244" cy="553998"/>
                <a:chOff x="3954039" y="1935246"/>
                <a:chExt cx="374242" cy="552933"/>
              </a:xfrm>
            </p:grpSpPr>
            <p:sp>
              <p:nvSpPr>
                <p:cNvPr id="98" name="textruta 24">
                  <a:extLst>
                    <a:ext uri="{FF2B5EF4-FFF2-40B4-BE49-F238E27FC236}">
                      <a16:creationId xmlns:a16="http://schemas.microsoft.com/office/drawing/2014/main" id="{718A24B7-83A1-CA4A-A086-7EA9FE889D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5613" y="1935246"/>
                  <a:ext cx="34266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99" name="textruta 25">
                  <a:extLst>
                    <a:ext uri="{FF2B5EF4-FFF2-40B4-BE49-F238E27FC236}">
                      <a16:creationId xmlns:a16="http://schemas.microsoft.com/office/drawing/2014/main" id="{300FCAD9-CAC3-414F-9553-4A6049C6E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4039" y="2119557"/>
                  <a:ext cx="33932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00" name="Rak 99">
                  <a:extLst>
                    <a:ext uri="{FF2B5EF4-FFF2-40B4-BE49-F238E27FC236}">
                      <a16:creationId xmlns:a16="http://schemas.microsoft.com/office/drawing/2014/main" id="{0ECF37C9-4C77-F149-9BC5-7C9809E3EA8A}"/>
                    </a:ext>
                  </a:extLst>
                </p:cNvPr>
                <p:cNvCxnSpPr/>
                <p:nvPr/>
              </p:nvCxnSpPr>
              <p:spPr>
                <a:xfrm>
                  <a:off x="4025158" y="2202961"/>
                  <a:ext cx="22604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48075837-D42B-554B-800B-18FA325FCE60}"/>
                  </a:ext>
                </a:extLst>
              </p:cNvPr>
              <p:cNvSpPr txBox="1"/>
              <p:nvPr/>
            </p:nvSpPr>
            <p:spPr>
              <a:xfrm>
                <a:off x="582881" y="3385978"/>
                <a:ext cx="505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a)</a:t>
                </a:r>
              </a:p>
            </p:txBody>
          </p: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49AA2AD8-144D-9F44-9DB3-0685DEE6B06F}"/>
                </a:ext>
              </a:extLst>
            </p:cNvPr>
            <p:cNvSpPr txBox="1"/>
            <p:nvPr/>
          </p:nvSpPr>
          <p:spPr>
            <a:xfrm>
              <a:off x="2135088" y="4775470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b)  0,4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3111982" y="4752068"/>
              <a:ext cx="1102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c)  40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9" grpId="0"/>
      <p:bldP spid="86" grpId="0"/>
      <p:bldP spid="87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881293" y="2252828"/>
            <a:ext cx="2299229" cy="378685"/>
            <a:chOff x="879768" y="1840067"/>
            <a:chExt cx="2299229" cy="378685"/>
          </a:xfrm>
        </p:grpSpPr>
        <p:sp>
          <p:nvSpPr>
            <p:cNvPr id="15" name="textruta 14"/>
            <p:cNvSpPr txBox="1"/>
            <p:nvPr/>
          </p:nvSpPr>
          <p:spPr>
            <a:xfrm>
              <a:off x="879768" y="1849420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897185" y="1840067"/>
              <a:ext cx="128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20 elever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119111" y="2570234"/>
            <a:ext cx="21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6 elever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839410" y="3117544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1963239" y="3006912"/>
            <a:ext cx="677770" cy="591508"/>
            <a:chOff x="6176082" y="1053081"/>
            <a:chExt cx="677770" cy="59150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76082" y="1053081"/>
              <a:ext cx="453970" cy="591508"/>
              <a:chOff x="3850443" y="1908444"/>
              <a:chExt cx="453970" cy="59150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913632" y="190844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50443" y="213062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854" y="2193087"/>
                <a:ext cx="314099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87152" y="117806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2577085" y="2994392"/>
            <a:ext cx="1070057" cy="614699"/>
            <a:chOff x="6063812" y="1052634"/>
            <a:chExt cx="1070057" cy="614699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063812" y="1052634"/>
              <a:ext cx="824265" cy="614699"/>
              <a:chOff x="3738173" y="1907997"/>
              <a:chExt cx="824265" cy="614699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865942" y="1907997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  <a:r>
                  <a:rPr lang="is-IS" dirty="0"/>
                  <a:t> 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738173" y="2153364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20</a:t>
                </a:r>
                <a:r>
                  <a:rPr lang="is-IS" dirty="0">
                    <a:latin typeface="Bradley Hand Bold"/>
                    <a:cs typeface="Bradley Hand Bold"/>
                  </a:rPr>
                  <a:t>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67169" y="118834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708949" y="4280961"/>
            <a:ext cx="4723207" cy="369332"/>
            <a:chOff x="542049" y="4752068"/>
            <a:chExt cx="4723207" cy="369332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1228795" y="4752068"/>
              <a:ext cx="4036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" pitchFamily="2" charset="77"/>
                  <a:cs typeface="Bradley Hand Bold"/>
                </a:rPr>
                <a:t> av eleverna hade betyget D. 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A5DCA40-059C-634B-B790-458493D92A2C}"/>
              </a:ext>
            </a:extLst>
          </p:cNvPr>
          <p:cNvGrpSpPr/>
          <p:nvPr/>
        </p:nvGrpSpPr>
        <p:grpSpPr>
          <a:xfrm>
            <a:off x="881293" y="73829"/>
            <a:ext cx="8259746" cy="2031325"/>
            <a:chOff x="881293" y="73829"/>
            <a:chExt cx="8259746" cy="2031325"/>
          </a:xfrm>
        </p:grpSpPr>
        <p:sp>
          <p:nvSpPr>
            <p:cNvPr id="10" name="Rektangel 9"/>
            <p:cNvSpPr/>
            <p:nvPr/>
          </p:nvSpPr>
          <p:spPr>
            <a:xfrm>
              <a:off x="881293" y="73829"/>
              <a:ext cx="825974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en kemigrupp hade eleverna följande betyg:</a:t>
              </a:r>
            </a:p>
            <a:p>
              <a:endParaRPr lang="sv-SE" dirty="0"/>
            </a:p>
            <a:p>
              <a:r>
                <a:rPr lang="sv-SE" dirty="0"/>
                <a:t>	Betyg:   E   D   C   B</a:t>
              </a:r>
            </a:p>
            <a:p>
              <a:r>
                <a:rPr lang="sv-SE" dirty="0"/>
                <a:t>	Antal:    3   6   7   4</a:t>
              </a:r>
            </a:p>
            <a:p>
              <a:endParaRPr lang="sv-SE" dirty="0"/>
            </a:p>
            <a:p>
              <a:r>
                <a:rPr lang="sv-SE" dirty="0"/>
                <a:t>Hur stor andel i procent hade betyget D?</a:t>
              </a:r>
            </a:p>
            <a:p>
              <a:r>
                <a:rPr lang="sv-SE" dirty="0"/>
                <a:t>	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B302A800-28FA-6744-973D-5B3353A65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7149" y="439875"/>
              <a:ext cx="1713511" cy="1138981"/>
            </a:xfrm>
            <a:prstGeom prst="rect">
              <a:avLst/>
            </a:prstGeom>
          </p:spPr>
        </p:pic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0AB12A97-C294-A641-9BDE-B3BBF6801335}"/>
              </a:ext>
            </a:extLst>
          </p:cNvPr>
          <p:cNvGrpSpPr/>
          <p:nvPr/>
        </p:nvGrpSpPr>
        <p:grpSpPr>
          <a:xfrm>
            <a:off x="3657454" y="3033866"/>
            <a:ext cx="689913" cy="561812"/>
            <a:chOff x="3787966" y="3039567"/>
            <a:chExt cx="689913" cy="561812"/>
          </a:xfrm>
        </p:grpSpPr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6C260491-37AB-FF41-B444-A588C51A3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966" y="3039567"/>
              <a:ext cx="556563" cy="561812"/>
              <a:chOff x="3928272" y="1935246"/>
              <a:chExt cx="579798" cy="560732"/>
            </a:xfrm>
          </p:grpSpPr>
          <p:sp>
            <p:nvSpPr>
              <p:cNvPr id="70" name="textruta 24">
                <a:extLst>
                  <a:ext uri="{FF2B5EF4-FFF2-40B4-BE49-F238E27FC236}">
                    <a16:creationId xmlns:a16="http://schemas.microsoft.com/office/drawing/2014/main" id="{9B06244C-6247-B04E-8C1A-3B98A5AD2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46791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30</a:t>
                </a:r>
              </a:p>
            </p:txBody>
          </p:sp>
          <p:sp>
            <p:nvSpPr>
              <p:cNvPr id="71" name="textruta 25">
                <a:extLst>
                  <a:ext uri="{FF2B5EF4-FFF2-40B4-BE49-F238E27FC236}">
                    <a16:creationId xmlns:a16="http://schemas.microsoft.com/office/drawing/2014/main" id="{BB2CF9B9-FA0F-1944-8861-2FE855328C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8272" y="2127356"/>
                <a:ext cx="57979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CFBAA07F-B6CE-3948-9D7D-4CC90671A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5158" y="2202962"/>
                <a:ext cx="347438" cy="94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C3E20AD2-909B-8148-9C72-D15212202CB1}"/>
                </a:ext>
              </a:extLst>
            </p:cNvPr>
            <p:cNvSpPr txBox="1"/>
            <p:nvPr/>
          </p:nvSpPr>
          <p:spPr>
            <a:xfrm>
              <a:off x="4211179" y="313190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867F67EC-5F1E-9D44-8CB1-4F22E252D831}"/>
              </a:ext>
            </a:extLst>
          </p:cNvPr>
          <p:cNvSpPr txBox="1"/>
          <p:nvPr/>
        </p:nvSpPr>
        <p:spPr>
          <a:xfrm>
            <a:off x="4329659" y="3105095"/>
            <a:ext cx="11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292</Words>
  <Application>Microsoft Macintosh PowerPoint</Application>
  <PresentationFormat>Bildspel på skärmen (4:3)</PresentationFormat>
  <Paragraphs>98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42</cp:revision>
  <dcterms:created xsi:type="dcterms:W3CDTF">2017-04-14T14:35:34Z</dcterms:created>
  <dcterms:modified xsi:type="dcterms:W3CDTF">2018-08-11T13:34:45Z</dcterms:modified>
</cp:coreProperties>
</file>