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28" r:id="rId2"/>
    <p:sldId id="333" r:id="rId3"/>
    <p:sldId id="330" r:id="rId4"/>
    <p:sldId id="334" r:id="rId5"/>
    <p:sldId id="331" r:id="rId6"/>
    <p:sldId id="335" r:id="rId7"/>
    <p:sldId id="332" r:id="rId8"/>
    <p:sldId id="336" r:id="rId9"/>
    <p:sldId id="325" r:id="rId10"/>
    <p:sldId id="324" r:id="rId11"/>
  </p:sldIdLst>
  <p:sldSz cx="9144000" cy="6858000" type="screen4x3"/>
  <p:notesSz cx="6858000" cy="9144000"/>
  <p:defaultTextStyle>
    <a:defPPr>
      <a:defRPr lang="sv-SE"/>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0002"/>
    <a:srgbClr val="4119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5" autoAdjust="0"/>
    <p:restoredTop sz="99685" autoAdjust="0"/>
  </p:normalViewPr>
  <p:slideViewPr>
    <p:cSldViewPr snapToGrid="0" snapToObjects="1">
      <p:cViewPr varScale="1">
        <p:scale>
          <a:sx n="201" d="100"/>
          <a:sy n="201" d="100"/>
        </p:scale>
        <p:origin x="-270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AA6A5893-4956-8F41-93DE-3EB49683F04A}" type="datetimeFigureOut">
              <a:rPr lang="sv-SE"/>
              <a:pPr>
                <a:defRPr/>
              </a:pPr>
              <a:t>19-04-04</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4B2F7B31-AE81-C847-B55C-DAA887F93BB7}" type="slidenum">
              <a:rPr lang="sv-SE"/>
              <a:pPr>
                <a:defRPr/>
              </a:pPr>
              <a:t>‹Nr.›</a:t>
            </a:fld>
            <a:endParaRPr lang="sv-SE"/>
          </a:p>
        </p:txBody>
      </p:sp>
    </p:spTree>
    <p:extLst>
      <p:ext uri="{BB962C8B-B14F-4D97-AF65-F5344CB8AC3E}">
        <p14:creationId xmlns:p14="http://schemas.microsoft.com/office/powerpoint/2010/main" val="1057302330"/>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4B2F7B31-AE81-C847-B55C-DAA887F93BB7}" type="slidenum">
              <a:rPr lang="sv-SE" smtClean="0"/>
              <a:pPr>
                <a:defRPr/>
              </a:pPr>
              <a:t>1</a:t>
            </a:fld>
            <a:endParaRPr lang="sv-SE"/>
          </a:p>
        </p:txBody>
      </p:sp>
    </p:spTree>
    <p:extLst>
      <p:ext uri="{BB962C8B-B14F-4D97-AF65-F5344CB8AC3E}">
        <p14:creationId xmlns:p14="http://schemas.microsoft.com/office/powerpoint/2010/main" val="2359212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lvl1pPr>
              <a:defRPr/>
            </a:lvl1pPr>
          </a:lstStyle>
          <a:p>
            <a:pPr>
              <a:defRPr/>
            </a:pPr>
            <a:fld id="{42BD5B33-EECA-E345-9FC2-5E3742DA8662}" type="datetimeFigureOut">
              <a:rPr lang="sv-SE"/>
              <a:pPr>
                <a:defRPr/>
              </a:pPr>
              <a:t>19-04-04</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A66EEA7A-7F54-C54C-9238-1EB7BEBF0717}" type="slidenum">
              <a:rPr lang="sv-SE"/>
              <a:pPr>
                <a:defRPr/>
              </a:pPr>
              <a:t>‹Nr.›</a:t>
            </a:fld>
            <a:endParaRPr lang="sv-SE"/>
          </a:p>
        </p:txBody>
      </p:sp>
    </p:spTree>
    <p:extLst>
      <p:ext uri="{BB962C8B-B14F-4D97-AF65-F5344CB8AC3E}">
        <p14:creationId xmlns:p14="http://schemas.microsoft.com/office/powerpoint/2010/main" val="379951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C5338DA4-4B74-C74A-B8A1-DD880CE558F0}" type="datetimeFigureOut">
              <a:rPr lang="sv-SE"/>
              <a:pPr>
                <a:defRPr/>
              </a:pPr>
              <a:t>19-04-04</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297B875A-7E3D-0443-9013-E101C48B941C}" type="slidenum">
              <a:rPr lang="sv-SE"/>
              <a:pPr>
                <a:defRPr/>
              </a:pPr>
              <a:t>‹Nr.›</a:t>
            </a:fld>
            <a:endParaRPr lang="sv-SE"/>
          </a:p>
        </p:txBody>
      </p:sp>
    </p:spTree>
    <p:extLst>
      <p:ext uri="{BB962C8B-B14F-4D97-AF65-F5344CB8AC3E}">
        <p14:creationId xmlns:p14="http://schemas.microsoft.com/office/powerpoint/2010/main" val="98060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1EB24A09-12D6-8B4E-98F3-4BA6832EECD1}" type="datetimeFigureOut">
              <a:rPr lang="sv-SE"/>
              <a:pPr>
                <a:defRPr/>
              </a:pPr>
              <a:t>19-04-04</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A5A0808A-FE97-F642-AE32-0956871E6A92}" type="slidenum">
              <a:rPr lang="sv-SE"/>
              <a:pPr>
                <a:defRPr/>
              </a:pPr>
              <a:t>‹Nr.›</a:t>
            </a:fld>
            <a:endParaRPr lang="sv-SE"/>
          </a:p>
        </p:txBody>
      </p:sp>
    </p:spTree>
    <p:extLst>
      <p:ext uri="{BB962C8B-B14F-4D97-AF65-F5344CB8AC3E}">
        <p14:creationId xmlns:p14="http://schemas.microsoft.com/office/powerpoint/2010/main" val="2683947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fld id="{A7BDF713-572D-A642-BD96-714C491B39B9}" type="datetimeFigureOut">
              <a:rPr lang="sv-SE"/>
              <a:pPr>
                <a:defRPr/>
              </a:pPr>
              <a:t>19-04-04</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28C49861-0C9A-054D-8316-620ACEEFE4A7}" type="slidenum">
              <a:rPr lang="sv-SE"/>
              <a:pPr>
                <a:defRPr/>
              </a:pPr>
              <a:t>‹Nr.›</a:t>
            </a:fld>
            <a:endParaRPr lang="sv-SE"/>
          </a:p>
        </p:txBody>
      </p:sp>
    </p:spTree>
    <p:extLst>
      <p:ext uri="{BB962C8B-B14F-4D97-AF65-F5344CB8AC3E}">
        <p14:creationId xmlns:p14="http://schemas.microsoft.com/office/powerpoint/2010/main" val="2841565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fld id="{26374A14-4AC4-0549-A2A1-49962690A6FC}" type="datetimeFigureOut">
              <a:rPr lang="sv-SE"/>
              <a:pPr>
                <a:defRPr/>
              </a:pPr>
              <a:t>19-04-04</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F7B889EA-5345-DD4E-959E-6FC96FAD32E9}" type="slidenum">
              <a:rPr lang="sv-SE"/>
              <a:pPr>
                <a:defRPr/>
              </a:pPr>
              <a:t>‹Nr.›</a:t>
            </a:fld>
            <a:endParaRPr lang="sv-SE"/>
          </a:p>
        </p:txBody>
      </p:sp>
    </p:spTree>
    <p:extLst>
      <p:ext uri="{BB962C8B-B14F-4D97-AF65-F5344CB8AC3E}">
        <p14:creationId xmlns:p14="http://schemas.microsoft.com/office/powerpoint/2010/main" val="112290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p:cNvSpPr>
            <a:spLocks noGrp="1"/>
          </p:cNvSpPr>
          <p:nvPr>
            <p:ph type="dt" sz="half" idx="10"/>
          </p:nvPr>
        </p:nvSpPr>
        <p:spPr/>
        <p:txBody>
          <a:bodyPr/>
          <a:lstStyle>
            <a:lvl1pPr>
              <a:defRPr/>
            </a:lvl1pPr>
          </a:lstStyle>
          <a:p>
            <a:pPr>
              <a:defRPr/>
            </a:pPr>
            <a:fld id="{5B61EE72-BBC9-2D4F-A7CD-2EC8A9D83FA0}" type="datetimeFigureOut">
              <a:rPr lang="sv-SE"/>
              <a:pPr>
                <a:defRPr/>
              </a:pPr>
              <a:t>19-04-04</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3B5E7E18-F6BC-7B4E-AE79-3DBEA6BE4424}" type="slidenum">
              <a:rPr lang="sv-SE"/>
              <a:pPr>
                <a:defRPr/>
              </a:pPr>
              <a:t>‹Nr.›</a:t>
            </a:fld>
            <a:endParaRPr lang="sv-SE"/>
          </a:p>
        </p:txBody>
      </p:sp>
    </p:spTree>
    <p:extLst>
      <p:ext uri="{BB962C8B-B14F-4D97-AF65-F5344CB8AC3E}">
        <p14:creationId xmlns:p14="http://schemas.microsoft.com/office/powerpoint/2010/main" val="255855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3655FB39-7D05-0B46-83B1-C0B075E3D694}" type="datetimeFigureOut">
              <a:rPr lang="sv-SE"/>
              <a:pPr>
                <a:defRPr/>
              </a:pPr>
              <a:t>19-04-04</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pPr>
              <a:defRPr/>
            </a:pPr>
            <a:fld id="{AFBA54E4-1D05-2A40-8403-5ABBD367CEBD}" type="slidenum">
              <a:rPr lang="sv-SE"/>
              <a:pPr>
                <a:defRPr/>
              </a:pPr>
              <a:t>‹Nr.›</a:t>
            </a:fld>
            <a:endParaRPr lang="sv-SE"/>
          </a:p>
        </p:txBody>
      </p:sp>
    </p:spTree>
    <p:extLst>
      <p:ext uri="{BB962C8B-B14F-4D97-AF65-F5344CB8AC3E}">
        <p14:creationId xmlns:p14="http://schemas.microsoft.com/office/powerpoint/2010/main" val="197877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3"/>
          <p:cNvSpPr>
            <a:spLocks noGrp="1"/>
          </p:cNvSpPr>
          <p:nvPr>
            <p:ph type="dt" sz="half" idx="10"/>
          </p:nvPr>
        </p:nvSpPr>
        <p:spPr/>
        <p:txBody>
          <a:bodyPr/>
          <a:lstStyle>
            <a:lvl1pPr>
              <a:defRPr/>
            </a:lvl1pPr>
          </a:lstStyle>
          <a:p>
            <a:pPr>
              <a:defRPr/>
            </a:pPr>
            <a:fld id="{C3DFE0B0-A13C-864E-A67E-7AADEA49CF3F}" type="datetimeFigureOut">
              <a:rPr lang="sv-SE"/>
              <a:pPr>
                <a:defRPr/>
              </a:pPr>
              <a:t>19-04-04</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pPr>
              <a:defRPr/>
            </a:pPr>
            <a:fld id="{49A4A15A-C074-D74E-9645-F192FF98BBB3}" type="slidenum">
              <a:rPr lang="sv-SE"/>
              <a:pPr>
                <a:defRPr/>
              </a:pPr>
              <a:t>‹Nr.›</a:t>
            </a:fld>
            <a:endParaRPr lang="sv-SE"/>
          </a:p>
        </p:txBody>
      </p:sp>
    </p:spTree>
    <p:extLst>
      <p:ext uri="{BB962C8B-B14F-4D97-AF65-F5344CB8AC3E}">
        <p14:creationId xmlns:p14="http://schemas.microsoft.com/office/powerpoint/2010/main" val="2711307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2C3367F1-8986-7245-BE40-7A57AE6D5A19}" type="datetimeFigureOut">
              <a:rPr lang="sv-SE"/>
              <a:pPr>
                <a:defRPr/>
              </a:pPr>
              <a:t>19-04-04</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pPr>
              <a:defRPr/>
            </a:pPr>
            <a:fld id="{556FD5CC-B87A-8E47-B35A-7343D208697A}" type="slidenum">
              <a:rPr lang="sv-SE"/>
              <a:pPr>
                <a:defRPr/>
              </a:pPr>
              <a:t>‹Nr.›</a:t>
            </a:fld>
            <a:endParaRPr lang="sv-SE"/>
          </a:p>
        </p:txBody>
      </p:sp>
    </p:spTree>
    <p:extLst>
      <p:ext uri="{BB962C8B-B14F-4D97-AF65-F5344CB8AC3E}">
        <p14:creationId xmlns:p14="http://schemas.microsoft.com/office/powerpoint/2010/main" val="125804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929B13CD-EC39-DD46-B609-1E197898BCFA}" type="datetimeFigureOut">
              <a:rPr lang="sv-SE"/>
              <a:pPr>
                <a:defRPr/>
              </a:pPr>
              <a:t>19-04-04</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C315C7F7-9DAB-C748-A4CA-3B304A3A9035}" type="slidenum">
              <a:rPr lang="sv-SE"/>
              <a:pPr>
                <a:defRPr/>
              </a:pPr>
              <a:t>‹Nr.›</a:t>
            </a:fld>
            <a:endParaRPr lang="sv-SE"/>
          </a:p>
        </p:txBody>
      </p:sp>
    </p:spTree>
    <p:extLst>
      <p:ext uri="{BB962C8B-B14F-4D97-AF65-F5344CB8AC3E}">
        <p14:creationId xmlns:p14="http://schemas.microsoft.com/office/powerpoint/2010/main" val="421694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01569752-66C0-9E4A-BC55-E9F6C092E643}" type="datetimeFigureOut">
              <a:rPr lang="sv-SE"/>
              <a:pPr>
                <a:defRPr/>
              </a:pPr>
              <a:t>19-04-04</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62A925A1-3E2C-B244-A610-751995A75D51}" type="slidenum">
              <a:rPr lang="sv-SE"/>
              <a:pPr>
                <a:defRPr/>
              </a:pPr>
              <a:t>‹Nr.›</a:t>
            </a:fld>
            <a:endParaRPr lang="sv-SE"/>
          </a:p>
        </p:txBody>
      </p:sp>
    </p:spTree>
    <p:extLst>
      <p:ext uri="{BB962C8B-B14F-4D97-AF65-F5344CB8AC3E}">
        <p14:creationId xmlns:p14="http://schemas.microsoft.com/office/powerpoint/2010/main" val="17273150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1027"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1A614604-6435-414E-8A45-CE1C215ECEE3}" type="datetimeFigureOut">
              <a:rPr lang="sv-SE"/>
              <a:pPr>
                <a:defRPr/>
              </a:pPr>
              <a:t>19-04-04</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F53BB1D-EC68-6A47-B5DF-514697375892}" type="slidenum">
              <a:rPr lang="sv-SE"/>
              <a:pPr>
                <a:defRPr/>
              </a:pPr>
              <a:t>‹Nr.›</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 Id="rId3"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tiff"/><Relationship Id="rId7" Type="http://schemas.openxmlformats.org/officeDocument/2006/relationships/image" Target="../media/image14.tiff"/><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6.tiff"/><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ruta 34"/>
          <p:cNvSpPr txBox="1"/>
          <p:nvPr/>
        </p:nvSpPr>
        <p:spPr>
          <a:xfrm>
            <a:off x="2289468" y="2537593"/>
            <a:ext cx="4570379"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v-SE" dirty="0"/>
              <a:t>Är det något av påståendena som stämmer?</a:t>
            </a:r>
          </a:p>
        </p:txBody>
      </p:sp>
      <p:grpSp>
        <p:nvGrpSpPr>
          <p:cNvPr id="42" name="Grupp 41"/>
          <p:cNvGrpSpPr/>
          <p:nvPr/>
        </p:nvGrpSpPr>
        <p:grpSpPr>
          <a:xfrm>
            <a:off x="168231" y="3093167"/>
            <a:ext cx="2876414" cy="2019006"/>
            <a:chOff x="227426" y="2687675"/>
            <a:chExt cx="2876414" cy="1581608"/>
          </a:xfrm>
        </p:grpSpPr>
        <p:sp>
          <p:nvSpPr>
            <p:cNvPr id="17" name="Ellips 16"/>
            <p:cNvSpPr/>
            <p:nvPr/>
          </p:nvSpPr>
          <p:spPr>
            <a:xfrm>
              <a:off x="227426" y="2687675"/>
              <a:ext cx="2876414" cy="942739"/>
            </a:xfrm>
            <a:prstGeom prst="wedgeEllipseCallout">
              <a:avLst>
                <a:gd name="adj1" fmla="val -23340"/>
                <a:gd name="adj2" fmla="val 68991"/>
              </a:avLst>
            </a:prstGeom>
          </p:spPr>
          <p:style>
            <a:lnRef idx="2">
              <a:schemeClr val="accent4"/>
            </a:lnRef>
            <a:fillRef idx="1">
              <a:schemeClr val="lt1"/>
            </a:fillRef>
            <a:effectRef idx="0">
              <a:schemeClr val="accent4"/>
            </a:effectRef>
            <a:fontRef idx="minor">
              <a:schemeClr val="dk1"/>
            </a:fontRef>
          </p:style>
          <p:txBody>
            <a:bodyPr rtlCol="0" anchor="ctr"/>
            <a:lstStyle/>
            <a:p>
              <a:r>
                <a:rPr lang="sv-SE" sz="1600" dirty="0"/>
                <a:t>Det kan man inte räkna ut om man inte vet hur många skott finländarna sköt. </a:t>
              </a:r>
            </a:p>
          </p:txBody>
        </p:sp>
        <p:sp>
          <p:nvSpPr>
            <p:cNvPr id="36" name="textruta 35"/>
            <p:cNvSpPr txBox="1"/>
            <p:nvPr/>
          </p:nvSpPr>
          <p:spPr>
            <a:xfrm>
              <a:off x="679148" y="3859414"/>
              <a:ext cx="455942" cy="40986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a:t>
              </a:r>
            </a:p>
          </p:txBody>
        </p:sp>
      </p:grpSp>
      <p:grpSp>
        <p:nvGrpSpPr>
          <p:cNvPr id="43" name="Grupp 42"/>
          <p:cNvGrpSpPr/>
          <p:nvPr/>
        </p:nvGrpSpPr>
        <p:grpSpPr>
          <a:xfrm>
            <a:off x="1907278" y="4090848"/>
            <a:ext cx="3361083" cy="2303232"/>
            <a:chOff x="1664294" y="3026358"/>
            <a:chExt cx="3361083" cy="2303232"/>
          </a:xfrm>
        </p:grpSpPr>
        <p:sp>
          <p:nvSpPr>
            <p:cNvPr id="18" name="Ellips 17"/>
            <p:cNvSpPr/>
            <p:nvPr/>
          </p:nvSpPr>
          <p:spPr>
            <a:xfrm>
              <a:off x="1664294" y="3026358"/>
              <a:ext cx="3361083" cy="1396434"/>
            </a:xfrm>
            <a:prstGeom prst="wedgeEllipseCallout">
              <a:avLst>
                <a:gd name="adj1" fmla="val -24333"/>
                <a:gd name="adj2" fmla="val 72515"/>
              </a:avLst>
            </a:prstGeom>
          </p:spPr>
          <p:style>
            <a:lnRef idx="2">
              <a:schemeClr val="accent4"/>
            </a:lnRef>
            <a:fillRef idx="1">
              <a:schemeClr val="lt1"/>
            </a:fillRef>
            <a:effectRef idx="0">
              <a:schemeClr val="accent4"/>
            </a:effectRef>
            <a:fontRef idx="minor">
              <a:schemeClr val="dk1"/>
            </a:fontRef>
          </p:style>
          <p:txBody>
            <a:bodyPr rtlCol="0" anchor="ctr"/>
            <a:lstStyle/>
            <a:p>
              <a:r>
                <a:rPr lang="sv-SE" sz="1600" dirty="0"/>
                <a:t>Den svenske målvakten räddade i alla fall fler skott än den finske målvakten. </a:t>
              </a:r>
            </a:p>
          </p:txBody>
        </p:sp>
        <p:sp>
          <p:nvSpPr>
            <p:cNvPr id="37" name="textruta 36"/>
            <p:cNvSpPr txBox="1"/>
            <p:nvPr/>
          </p:nvSpPr>
          <p:spPr>
            <a:xfrm>
              <a:off x="2259261" y="4806370"/>
              <a:ext cx="438516"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a:t>
              </a:r>
            </a:p>
          </p:txBody>
        </p:sp>
      </p:grpSp>
      <p:grpSp>
        <p:nvGrpSpPr>
          <p:cNvPr id="44" name="Grupp 43"/>
          <p:cNvGrpSpPr/>
          <p:nvPr/>
        </p:nvGrpSpPr>
        <p:grpSpPr>
          <a:xfrm>
            <a:off x="4539538" y="3093167"/>
            <a:ext cx="2501144" cy="2386929"/>
            <a:chOff x="4501551" y="2123473"/>
            <a:chExt cx="2317986" cy="2249936"/>
          </a:xfrm>
        </p:grpSpPr>
        <p:sp>
          <p:nvSpPr>
            <p:cNvPr id="19" name="Ellips 18"/>
            <p:cNvSpPr/>
            <p:nvPr/>
          </p:nvSpPr>
          <p:spPr>
            <a:xfrm>
              <a:off x="4501551" y="2123473"/>
              <a:ext cx="2317986" cy="1234570"/>
            </a:xfrm>
            <a:prstGeom prst="wedgeEllipseCallout">
              <a:avLst>
                <a:gd name="adj1" fmla="val 10354"/>
                <a:gd name="adj2" fmla="val 79382"/>
              </a:avLst>
            </a:prstGeom>
          </p:spPr>
          <p:style>
            <a:lnRef idx="2">
              <a:schemeClr val="accent4"/>
            </a:lnRef>
            <a:fillRef idx="1">
              <a:schemeClr val="lt1"/>
            </a:fillRef>
            <a:effectRef idx="0">
              <a:schemeClr val="accent4"/>
            </a:effectRef>
            <a:fontRef idx="minor">
              <a:schemeClr val="dk1"/>
            </a:fontRef>
          </p:style>
          <p:txBody>
            <a:bodyPr rtlCol="0" anchor="ctr"/>
            <a:lstStyle/>
            <a:p>
              <a:r>
                <a:rPr lang="sv-SE" sz="1600" dirty="0"/>
                <a:t>Den svenske målvakten räddade nästan 25 skott. </a:t>
              </a:r>
            </a:p>
          </p:txBody>
        </p:sp>
        <p:sp>
          <p:nvSpPr>
            <p:cNvPr id="38" name="textruta 37"/>
            <p:cNvSpPr txBox="1"/>
            <p:nvPr/>
          </p:nvSpPr>
          <p:spPr>
            <a:xfrm>
              <a:off x="5686387" y="3850189"/>
              <a:ext cx="438516"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2800" dirty="0">
                  <a:ln w="18415" cmpd="sng">
                    <a:solidFill>
                      <a:srgbClr val="FFFFFF"/>
                    </a:solidFill>
                    <a:prstDash val="solid"/>
                  </a:ln>
                  <a:solidFill>
                    <a:srgbClr val="FFFFFF"/>
                  </a:solidFill>
                  <a:effectLst>
                    <a:outerShdw blurRad="63500" dir="3600000" algn="tl" rotWithShape="0">
                      <a:srgbClr val="000000">
                        <a:alpha val="70000"/>
                      </a:srgbClr>
                    </a:outerShdw>
                  </a:effectLst>
                </a:rPr>
                <a:t>C</a:t>
              </a:r>
            </a:p>
          </p:txBody>
        </p:sp>
      </p:grpSp>
      <p:grpSp>
        <p:nvGrpSpPr>
          <p:cNvPr id="45" name="Grupp 44"/>
          <p:cNvGrpSpPr/>
          <p:nvPr/>
        </p:nvGrpSpPr>
        <p:grpSpPr>
          <a:xfrm>
            <a:off x="6560936" y="4098299"/>
            <a:ext cx="1809164" cy="1729250"/>
            <a:chOff x="5330862" y="4466419"/>
            <a:chExt cx="2311128" cy="1214993"/>
          </a:xfrm>
        </p:grpSpPr>
        <p:sp>
          <p:nvSpPr>
            <p:cNvPr id="20" name="Ellips 19"/>
            <p:cNvSpPr/>
            <p:nvPr/>
          </p:nvSpPr>
          <p:spPr>
            <a:xfrm>
              <a:off x="5330862" y="4466419"/>
              <a:ext cx="2311128" cy="607802"/>
            </a:xfrm>
            <a:prstGeom prst="wedgeEllipseCallout">
              <a:avLst>
                <a:gd name="adj1" fmla="val 13685"/>
                <a:gd name="adj2" fmla="val 75523"/>
              </a:avLst>
            </a:prstGeom>
          </p:spPr>
          <p:style>
            <a:lnRef idx="2">
              <a:schemeClr val="accent4"/>
            </a:lnRef>
            <a:fillRef idx="1">
              <a:schemeClr val="lt1"/>
            </a:fillRef>
            <a:effectRef idx="0">
              <a:schemeClr val="accent4"/>
            </a:effectRef>
            <a:fontRef idx="minor">
              <a:schemeClr val="dk1"/>
            </a:fontRef>
          </p:style>
          <p:txBody>
            <a:bodyPr rtlCol="0" anchor="ctr"/>
            <a:lstStyle/>
            <a:p>
              <a:r>
                <a:rPr lang="sv-SE" sz="1600" dirty="0"/>
                <a:t>Finländarna sköt mer än 30 skott. </a:t>
              </a:r>
            </a:p>
          </p:txBody>
        </p:sp>
        <p:sp>
          <p:nvSpPr>
            <p:cNvPr id="39" name="textruta 38"/>
            <p:cNvSpPr txBox="1"/>
            <p:nvPr/>
          </p:nvSpPr>
          <p:spPr>
            <a:xfrm>
              <a:off x="6592119" y="5313791"/>
              <a:ext cx="666294" cy="36762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a:t>
              </a:r>
            </a:p>
          </p:txBody>
        </p:sp>
      </p:grpSp>
      <p:sp>
        <p:nvSpPr>
          <p:cNvPr id="55" name="textruta 54"/>
          <p:cNvSpPr txBox="1"/>
          <p:nvPr/>
        </p:nvSpPr>
        <p:spPr>
          <a:xfrm>
            <a:off x="2661016" y="140188"/>
            <a:ext cx="4442460" cy="461665"/>
          </a:xfrm>
          <a:prstGeom prst="rect">
            <a:avLst/>
          </a:prstGeom>
          <a:noFill/>
        </p:spPr>
        <p:txBody>
          <a:bodyPr wrap="square" rtlCol="0">
            <a:spAutoFit/>
          </a:bodyPr>
          <a:lstStyle/>
          <a:p>
            <a:r>
              <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rPr>
              <a:t>Vems påstående stämmer?</a:t>
            </a:r>
          </a:p>
        </p:txBody>
      </p:sp>
      <p:grpSp>
        <p:nvGrpSpPr>
          <p:cNvPr id="3" name="Grupp 2">
            <a:extLst>
              <a:ext uri="{FF2B5EF4-FFF2-40B4-BE49-F238E27FC236}">
                <a16:creationId xmlns:a16="http://schemas.microsoft.com/office/drawing/2014/main" xmlns="" id="{94D9BAA3-5958-B047-BE59-50CFDC65971B}"/>
              </a:ext>
            </a:extLst>
          </p:cNvPr>
          <p:cNvGrpSpPr/>
          <p:nvPr/>
        </p:nvGrpSpPr>
        <p:grpSpPr>
          <a:xfrm>
            <a:off x="855434" y="693044"/>
            <a:ext cx="7390680" cy="1801665"/>
            <a:chOff x="855434" y="693044"/>
            <a:chExt cx="7390680" cy="1801665"/>
          </a:xfrm>
        </p:grpSpPr>
        <p:grpSp>
          <p:nvGrpSpPr>
            <p:cNvPr id="53" name="Grupp 52"/>
            <p:cNvGrpSpPr/>
            <p:nvPr/>
          </p:nvGrpSpPr>
          <p:grpSpPr>
            <a:xfrm>
              <a:off x="855434" y="867384"/>
              <a:ext cx="7227263" cy="1041860"/>
              <a:chOff x="714231" y="1002538"/>
              <a:chExt cx="7227263" cy="1041860"/>
            </a:xfrm>
          </p:grpSpPr>
          <p:sp>
            <p:nvSpPr>
              <p:cNvPr id="21" name="textruta 20"/>
              <p:cNvSpPr txBox="1"/>
              <p:nvPr/>
            </p:nvSpPr>
            <p:spPr>
              <a:xfrm>
                <a:off x="714231" y="1002538"/>
                <a:ext cx="3452946" cy="369332"/>
              </a:xfrm>
              <a:prstGeom prst="rect">
                <a:avLst/>
              </a:prstGeom>
              <a:solidFill>
                <a:srgbClr val="FFFFFF"/>
              </a:solidFill>
            </p:spPr>
            <p:txBody>
              <a:bodyPr wrap="square" rtlCol="0">
                <a:spAutoFit/>
              </a:bodyPr>
              <a:lstStyle/>
              <a:p>
                <a:endParaRPr lang="sv-SE" dirty="0"/>
              </a:p>
            </p:txBody>
          </p:sp>
          <p:sp>
            <p:nvSpPr>
              <p:cNvPr id="52" name="Rektangel 51"/>
              <p:cNvSpPr/>
              <p:nvPr/>
            </p:nvSpPr>
            <p:spPr>
              <a:xfrm>
                <a:off x="925413" y="1028735"/>
                <a:ext cx="7016081" cy="1015663"/>
              </a:xfrm>
              <a:prstGeom prst="rect">
                <a:avLst/>
              </a:prstGeom>
            </p:spPr>
            <p:txBody>
              <a:bodyPr wrap="square">
                <a:spAutoFit/>
              </a:bodyPr>
              <a:lstStyle/>
              <a:p>
                <a:r>
                  <a:rPr lang="sv-SE" sz="2000" dirty="0"/>
                  <a:t>Sverige vann över Finland i ishockey med 3–2. </a:t>
                </a:r>
              </a:p>
              <a:p>
                <a:r>
                  <a:rPr lang="sv-SE" sz="2000" dirty="0"/>
                  <a:t>Den svenske målvakten räddade 92 % av alla skott. </a:t>
                </a:r>
              </a:p>
              <a:p>
                <a:r>
                  <a:rPr lang="sv-SE" sz="2000" dirty="0"/>
                  <a:t>Hur många skott räddade målvakten? </a:t>
                </a:r>
              </a:p>
            </p:txBody>
          </p:sp>
        </p:grpSp>
        <p:pic>
          <p:nvPicPr>
            <p:cNvPr id="2" name="Bildobjekt 1">
              <a:extLst>
                <a:ext uri="{FF2B5EF4-FFF2-40B4-BE49-F238E27FC236}">
                  <a16:creationId xmlns:a16="http://schemas.microsoft.com/office/drawing/2014/main" xmlns="" id="{41D14B70-2422-874E-ADE5-96128985E546}"/>
                </a:ext>
              </a:extLst>
            </p:cNvPr>
            <p:cNvPicPr>
              <a:picLocks noChangeAspect="1"/>
            </p:cNvPicPr>
            <p:nvPr/>
          </p:nvPicPr>
          <p:blipFill>
            <a:blip r:embed="rId3"/>
            <a:stretch>
              <a:fillRect/>
            </a:stretch>
          </p:blipFill>
          <p:spPr>
            <a:xfrm>
              <a:off x="6560936" y="693044"/>
              <a:ext cx="1685178" cy="1801665"/>
            </a:xfrm>
            <a:prstGeom prst="ellipse">
              <a:avLst/>
            </a:prstGeom>
          </p:spPr>
        </p:pic>
      </p:grpSp>
    </p:spTree>
    <p:extLst>
      <p:ext uri="{BB962C8B-B14F-4D97-AF65-F5344CB8AC3E}">
        <p14:creationId xmlns:p14="http://schemas.microsoft.com/office/powerpoint/2010/main" val="3126725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441941" y="142240"/>
            <a:ext cx="4609099"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v-SE" dirty="0"/>
              <a:t>– Vilken lösning är bäst?</a:t>
            </a:r>
          </a:p>
          <a:p>
            <a:r>
              <a:rPr lang="sv-SE" dirty="0"/>
              <a:t>– Vilka brister ser du i de andra lösningarna?</a:t>
            </a:r>
          </a:p>
        </p:txBody>
      </p:sp>
      <p:pic>
        <p:nvPicPr>
          <p:cNvPr id="2" name="Bildobjekt 1">
            <a:extLst>
              <a:ext uri="{FF2B5EF4-FFF2-40B4-BE49-F238E27FC236}">
                <a16:creationId xmlns:a16="http://schemas.microsoft.com/office/drawing/2014/main" xmlns="" id="{CF3C647F-F125-FE44-9082-97DDA9A8507B}"/>
              </a:ext>
            </a:extLst>
          </p:cNvPr>
          <p:cNvPicPr>
            <a:picLocks noChangeAspect="1"/>
          </p:cNvPicPr>
          <p:nvPr/>
        </p:nvPicPr>
        <p:blipFill>
          <a:blip r:embed="rId2"/>
          <a:stretch>
            <a:fillRect/>
          </a:stretch>
        </p:blipFill>
        <p:spPr>
          <a:xfrm>
            <a:off x="1178229" y="1030260"/>
            <a:ext cx="2527423" cy="2350140"/>
          </a:xfrm>
          <a:prstGeom prst="rect">
            <a:avLst/>
          </a:prstGeom>
          <a:ln>
            <a:solidFill>
              <a:srgbClr val="0070C0"/>
            </a:solidFill>
          </a:ln>
        </p:spPr>
      </p:pic>
      <p:pic>
        <p:nvPicPr>
          <p:cNvPr id="5" name="Bildobjekt 4">
            <a:extLst>
              <a:ext uri="{FF2B5EF4-FFF2-40B4-BE49-F238E27FC236}">
                <a16:creationId xmlns:a16="http://schemas.microsoft.com/office/drawing/2014/main" xmlns="" id="{FE30F79C-10F2-B54C-BA30-F0B085068331}"/>
              </a:ext>
            </a:extLst>
          </p:cNvPr>
          <p:cNvPicPr>
            <a:picLocks noChangeAspect="1"/>
          </p:cNvPicPr>
          <p:nvPr/>
        </p:nvPicPr>
        <p:blipFill>
          <a:blip r:embed="rId3"/>
          <a:stretch>
            <a:fillRect/>
          </a:stretch>
        </p:blipFill>
        <p:spPr>
          <a:xfrm>
            <a:off x="1178229" y="3622089"/>
            <a:ext cx="2672405" cy="2965142"/>
          </a:xfrm>
          <a:prstGeom prst="rect">
            <a:avLst/>
          </a:prstGeom>
          <a:ln>
            <a:solidFill>
              <a:srgbClr val="0070C0"/>
            </a:solidFill>
          </a:ln>
        </p:spPr>
      </p:pic>
      <p:pic>
        <p:nvPicPr>
          <p:cNvPr id="6" name="Bildobjekt 5">
            <a:extLst>
              <a:ext uri="{FF2B5EF4-FFF2-40B4-BE49-F238E27FC236}">
                <a16:creationId xmlns:a16="http://schemas.microsoft.com/office/drawing/2014/main" xmlns="" id="{F45D1A92-5303-3B42-93B8-90F57B118A97}"/>
              </a:ext>
            </a:extLst>
          </p:cNvPr>
          <p:cNvPicPr>
            <a:picLocks noChangeAspect="1"/>
          </p:cNvPicPr>
          <p:nvPr/>
        </p:nvPicPr>
        <p:blipFill>
          <a:blip r:embed="rId4"/>
          <a:stretch>
            <a:fillRect/>
          </a:stretch>
        </p:blipFill>
        <p:spPr>
          <a:xfrm>
            <a:off x="5487386" y="3622090"/>
            <a:ext cx="2278848" cy="2853117"/>
          </a:xfrm>
          <a:prstGeom prst="rect">
            <a:avLst/>
          </a:prstGeom>
          <a:ln>
            <a:solidFill>
              <a:srgbClr val="0070C0"/>
            </a:solidFill>
          </a:ln>
        </p:spPr>
      </p:pic>
      <p:pic>
        <p:nvPicPr>
          <p:cNvPr id="7" name="Bildobjekt 6">
            <a:extLst>
              <a:ext uri="{FF2B5EF4-FFF2-40B4-BE49-F238E27FC236}">
                <a16:creationId xmlns:a16="http://schemas.microsoft.com/office/drawing/2014/main" xmlns="" id="{2C96F94F-3DB5-9D4C-AC67-636486C0E54D}"/>
              </a:ext>
            </a:extLst>
          </p:cNvPr>
          <p:cNvPicPr>
            <a:picLocks noChangeAspect="1"/>
          </p:cNvPicPr>
          <p:nvPr/>
        </p:nvPicPr>
        <p:blipFill>
          <a:blip r:embed="rId5"/>
          <a:stretch>
            <a:fillRect/>
          </a:stretch>
        </p:blipFill>
        <p:spPr>
          <a:xfrm>
            <a:off x="5487386" y="1030260"/>
            <a:ext cx="2242845" cy="2242845"/>
          </a:xfrm>
          <a:prstGeom prst="rect">
            <a:avLst/>
          </a:prstGeom>
          <a:ln>
            <a:solidFill>
              <a:srgbClr val="0070C0"/>
            </a:solidFill>
          </a:ln>
        </p:spPr>
      </p:pic>
    </p:spTree>
    <p:extLst>
      <p:ext uri="{BB962C8B-B14F-4D97-AF65-F5344CB8AC3E}">
        <p14:creationId xmlns:p14="http://schemas.microsoft.com/office/powerpoint/2010/main" val="1691622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3039159" y="2184313"/>
            <a:ext cx="3326267"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v-SE" dirty="0"/>
              <a:t>– Vem har löst uppgiften korrekt?</a:t>
            </a:r>
          </a:p>
          <a:p>
            <a:r>
              <a:rPr lang="sv-SE" dirty="0"/>
              <a:t>– Vilka fel har de andra gjort? </a:t>
            </a:r>
          </a:p>
        </p:txBody>
      </p:sp>
      <p:pic>
        <p:nvPicPr>
          <p:cNvPr id="9" name="Bildobjekt 8"/>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Layer>
                </a14:imgProps>
              </a:ext>
            </a:extLst>
          </a:blip>
          <a:stretch>
            <a:fillRect/>
          </a:stretch>
        </p:blipFill>
        <p:spPr>
          <a:xfrm>
            <a:off x="7662900" y="740647"/>
            <a:ext cx="1264920" cy="1295772"/>
          </a:xfrm>
          <a:prstGeom prst="rect">
            <a:avLst/>
          </a:prstGeom>
        </p:spPr>
      </p:pic>
      <p:sp>
        <p:nvSpPr>
          <p:cNvPr id="10" name="textruta 9"/>
          <p:cNvSpPr txBox="1"/>
          <p:nvPr/>
        </p:nvSpPr>
        <p:spPr>
          <a:xfrm>
            <a:off x="2661016" y="140188"/>
            <a:ext cx="4442460" cy="461665"/>
          </a:xfrm>
          <a:prstGeom prst="rect">
            <a:avLst/>
          </a:prstGeom>
          <a:noFill/>
        </p:spPr>
        <p:txBody>
          <a:bodyPr wrap="square" rtlCol="0">
            <a:spAutoFit/>
          </a:bodyPr>
          <a:lstStyle/>
          <a:p>
            <a:r>
              <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rPr>
              <a:t>Vems metod är korrekt?</a:t>
            </a:r>
          </a:p>
        </p:txBody>
      </p:sp>
      <p:grpSp>
        <p:nvGrpSpPr>
          <p:cNvPr id="8" name="Grupp 7">
            <a:extLst>
              <a:ext uri="{FF2B5EF4-FFF2-40B4-BE49-F238E27FC236}">
                <a16:creationId xmlns:a16="http://schemas.microsoft.com/office/drawing/2014/main" xmlns="" id="{430E8974-41CE-BE47-9104-BA8BC7BB0F89}"/>
              </a:ext>
            </a:extLst>
          </p:cNvPr>
          <p:cNvGrpSpPr/>
          <p:nvPr/>
        </p:nvGrpSpPr>
        <p:grpSpPr>
          <a:xfrm>
            <a:off x="143968" y="611319"/>
            <a:ext cx="7417027" cy="1896159"/>
            <a:chOff x="143968" y="611319"/>
            <a:chExt cx="7417027" cy="1896159"/>
          </a:xfrm>
        </p:grpSpPr>
        <p:pic>
          <p:nvPicPr>
            <p:cNvPr id="5" name="Bildobjekt 4">
              <a:extLst>
                <a:ext uri="{FF2B5EF4-FFF2-40B4-BE49-F238E27FC236}">
                  <a16:creationId xmlns:a16="http://schemas.microsoft.com/office/drawing/2014/main" xmlns="" id="{C6D85A50-637E-AA4B-81D2-80E2409FCE7C}"/>
                </a:ext>
              </a:extLst>
            </p:cNvPr>
            <p:cNvPicPr>
              <a:picLocks noChangeAspect="1"/>
            </p:cNvPicPr>
            <p:nvPr/>
          </p:nvPicPr>
          <p:blipFill>
            <a:blip r:embed="rId4"/>
            <a:stretch>
              <a:fillRect/>
            </a:stretch>
          </p:blipFill>
          <p:spPr>
            <a:xfrm>
              <a:off x="143968" y="611319"/>
              <a:ext cx="1896159" cy="1896159"/>
            </a:xfrm>
            <a:prstGeom prst="rect">
              <a:avLst/>
            </a:prstGeom>
          </p:spPr>
        </p:pic>
        <p:sp>
          <p:nvSpPr>
            <p:cNvPr id="7" name="textruta 6"/>
            <p:cNvSpPr txBox="1"/>
            <p:nvPr/>
          </p:nvSpPr>
          <p:spPr>
            <a:xfrm>
              <a:off x="1461129" y="754459"/>
              <a:ext cx="6099866"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v-SE" dirty="0"/>
                <a:t>En klänning kostade 1 200 kr. Priset sänktes två gånger, första gången med 20 % och andra gången med ytterligare 40 %. </a:t>
              </a:r>
            </a:p>
            <a:p>
              <a:endParaRPr lang="sv-SE" dirty="0"/>
            </a:p>
            <a:p>
              <a:r>
                <a:rPr lang="sv-SE" dirty="0"/>
                <a:t>Med hur många procent sänktes priset sammanlagt?</a:t>
              </a:r>
            </a:p>
          </p:txBody>
        </p:sp>
      </p:grpSp>
      <p:pic>
        <p:nvPicPr>
          <p:cNvPr id="2" name="Bildobjekt 1">
            <a:extLst>
              <a:ext uri="{FF2B5EF4-FFF2-40B4-BE49-F238E27FC236}">
                <a16:creationId xmlns:a16="http://schemas.microsoft.com/office/drawing/2014/main" xmlns="" id="{D9A1648D-28FE-8F4F-8075-A5B91A876D40}"/>
              </a:ext>
            </a:extLst>
          </p:cNvPr>
          <p:cNvPicPr>
            <a:picLocks noChangeAspect="1"/>
          </p:cNvPicPr>
          <p:nvPr/>
        </p:nvPicPr>
        <p:blipFill>
          <a:blip r:embed="rId5"/>
          <a:stretch>
            <a:fillRect/>
          </a:stretch>
        </p:blipFill>
        <p:spPr>
          <a:xfrm>
            <a:off x="847648" y="3060169"/>
            <a:ext cx="3311757" cy="1437178"/>
          </a:xfrm>
          <a:prstGeom prst="rect">
            <a:avLst/>
          </a:prstGeom>
          <a:ln>
            <a:solidFill>
              <a:srgbClr val="0070C0"/>
            </a:solidFill>
          </a:ln>
        </p:spPr>
      </p:pic>
      <p:pic>
        <p:nvPicPr>
          <p:cNvPr id="3" name="Bildobjekt 2">
            <a:extLst>
              <a:ext uri="{FF2B5EF4-FFF2-40B4-BE49-F238E27FC236}">
                <a16:creationId xmlns:a16="http://schemas.microsoft.com/office/drawing/2014/main" xmlns="" id="{173CDC34-0D34-8E47-AD52-E909768A7640}"/>
              </a:ext>
            </a:extLst>
          </p:cNvPr>
          <p:cNvPicPr>
            <a:picLocks noChangeAspect="1"/>
          </p:cNvPicPr>
          <p:nvPr/>
        </p:nvPicPr>
        <p:blipFill>
          <a:blip r:embed="rId6"/>
          <a:stretch>
            <a:fillRect/>
          </a:stretch>
        </p:blipFill>
        <p:spPr>
          <a:xfrm>
            <a:off x="847648" y="4704383"/>
            <a:ext cx="2929363" cy="1999565"/>
          </a:xfrm>
          <a:prstGeom prst="rect">
            <a:avLst/>
          </a:prstGeom>
          <a:ln>
            <a:solidFill>
              <a:srgbClr val="0070C0"/>
            </a:solidFill>
          </a:ln>
        </p:spPr>
      </p:pic>
      <p:pic>
        <p:nvPicPr>
          <p:cNvPr id="4" name="Bildobjekt 3">
            <a:extLst>
              <a:ext uri="{FF2B5EF4-FFF2-40B4-BE49-F238E27FC236}">
                <a16:creationId xmlns:a16="http://schemas.microsoft.com/office/drawing/2014/main" xmlns="" id="{01DA0442-1ED5-7246-B330-9AD4C36F8285}"/>
              </a:ext>
            </a:extLst>
          </p:cNvPr>
          <p:cNvPicPr>
            <a:picLocks noChangeAspect="1"/>
          </p:cNvPicPr>
          <p:nvPr/>
        </p:nvPicPr>
        <p:blipFill>
          <a:blip r:embed="rId7"/>
          <a:stretch>
            <a:fillRect/>
          </a:stretch>
        </p:blipFill>
        <p:spPr>
          <a:xfrm>
            <a:off x="5096188" y="3060169"/>
            <a:ext cx="3049006" cy="3585154"/>
          </a:xfrm>
          <a:prstGeom prst="rect">
            <a:avLst/>
          </a:prstGeom>
          <a:ln>
            <a:solidFill>
              <a:srgbClr val="0070C0"/>
            </a:solidFill>
          </a:ln>
        </p:spPr>
      </p:pic>
    </p:spTree>
    <p:extLst>
      <p:ext uri="{BB962C8B-B14F-4D97-AF65-F5344CB8AC3E}">
        <p14:creationId xmlns:p14="http://schemas.microsoft.com/office/powerpoint/2010/main" val="1056851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2286066" y="154250"/>
            <a:ext cx="4735464" cy="461665"/>
          </a:xfrm>
          <a:prstGeom prst="rect">
            <a:avLst/>
          </a:prstGeom>
          <a:noFill/>
        </p:spPr>
        <p:txBody>
          <a:bodyPr wrap="square" rtlCol="0">
            <a:spAutoFit/>
          </a:bodyPr>
          <a:lstStyle/>
          <a:p>
            <a:r>
              <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rPr>
              <a:t>Fyrfältsproblem – teater</a:t>
            </a:r>
          </a:p>
        </p:txBody>
      </p:sp>
      <p:sp>
        <p:nvSpPr>
          <p:cNvPr id="3" name="textruta 2"/>
          <p:cNvSpPr txBox="1"/>
          <p:nvPr/>
        </p:nvSpPr>
        <p:spPr>
          <a:xfrm>
            <a:off x="896233" y="834106"/>
            <a:ext cx="751513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v-SE" dirty="0"/>
              <a:t>Familjen Bengtsson ska gå på teater. Mamma och pappa betalar fullt pris.</a:t>
            </a:r>
          </a:p>
          <a:p>
            <a:r>
              <a:rPr lang="sv-SE" dirty="0"/>
              <a:t>Jenny får 20 % rabatt eftersom hon är student. Albins biljett kostar 50 % av</a:t>
            </a:r>
          </a:p>
          <a:p>
            <a:r>
              <a:rPr lang="sv-SE" dirty="0"/>
              <a:t>fullt pris eftersom han är under 12 år. Sammanlagt kostar biljetterna 1 485 kr.</a:t>
            </a:r>
          </a:p>
          <a:p>
            <a:endParaRPr lang="sv-SE" dirty="0"/>
          </a:p>
          <a:p>
            <a:r>
              <a:rPr lang="sv-SE" dirty="0"/>
              <a:t>Hur mycket kostar mammas och pappas biljetter?</a:t>
            </a:r>
          </a:p>
        </p:txBody>
      </p:sp>
      <p:pic>
        <p:nvPicPr>
          <p:cNvPr id="5" name="Bildobjekt 4">
            <a:extLst>
              <a:ext uri="{FF2B5EF4-FFF2-40B4-BE49-F238E27FC236}">
                <a16:creationId xmlns:a16="http://schemas.microsoft.com/office/drawing/2014/main" xmlns="" id="{0D029997-87B9-0F4C-B2B1-1C003E2D8311}"/>
              </a:ext>
            </a:extLst>
          </p:cNvPr>
          <p:cNvPicPr>
            <a:picLocks noChangeAspect="1"/>
          </p:cNvPicPr>
          <p:nvPr/>
        </p:nvPicPr>
        <p:blipFill>
          <a:blip r:embed="rId2"/>
          <a:stretch>
            <a:fillRect/>
          </a:stretch>
        </p:blipFill>
        <p:spPr>
          <a:xfrm>
            <a:off x="5970759" y="2082018"/>
            <a:ext cx="3002718" cy="1323683"/>
          </a:xfrm>
          <a:prstGeom prst="rect">
            <a:avLst/>
          </a:prstGeom>
        </p:spPr>
      </p:pic>
      <p:pic>
        <p:nvPicPr>
          <p:cNvPr id="6" name="Bildobjekt 5">
            <a:extLst>
              <a:ext uri="{FF2B5EF4-FFF2-40B4-BE49-F238E27FC236}">
                <a16:creationId xmlns:a16="http://schemas.microsoft.com/office/drawing/2014/main" xmlns="" id="{B7871D96-E6DF-6443-B8BF-FC027F81DCAB}"/>
              </a:ext>
            </a:extLst>
          </p:cNvPr>
          <p:cNvPicPr>
            <a:picLocks noChangeAspect="1"/>
          </p:cNvPicPr>
          <p:nvPr/>
        </p:nvPicPr>
        <p:blipFill>
          <a:blip r:embed="rId3"/>
          <a:stretch>
            <a:fillRect/>
          </a:stretch>
        </p:blipFill>
        <p:spPr>
          <a:xfrm>
            <a:off x="1674055" y="3735192"/>
            <a:ext cx="5532534" cy="3122808"/>
          </a:xfrm>
          <a:prstGeom prst="rect">
            <a:avLst/>
          </a:prstGeom>
        </p:spPr>
      </p:pic>
    </p:spTree>
    <p:extLst>
      <p:ext uri="{BB962C8B-B14F-4D97-AF65-F5344CB8AC3E}">
        <p14:creationId xmlns:p14="http://schemas.microsoft.com/office/powerpoint/2010/main" val="3126725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10856" y="754985"/>
            <a:ext cx="9156697" cy="5322432"/>
          </a:xfrm>
          <a:prstGeom prst="rect">
            <a:avLst/>
          </a:prstGeom>
          <a:ln w="19050" cmpd="sng">
            <a:solidFill>
              <a:srgbClr val="660066"/>
            </a:solidFill>
          </a:ln>
        </p:spPr>
      </p:pic>
      <p:sp>
        <p:nvSpPr>
          <p:cNvPr id="9" name="Rektangel 8"/>
          <p:cNvSpPr/>
          <p:nvPr/>
        </p:nvSpPr>
        <p:spPr>
          <a:xfrm>
            <a:off x="4673600" y="3474720"/>
            <a:ext cx="4101690" cy="2052320"/>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endParaRPr lang="sv-SE" sz="1400" i="1" dirty="0"/>
          </a:p>
          <a:p>
            <a:endParaRPr lang="sv-SE" sz="1050" i="1" dirty="0"/>
          </a:p>
          <a:p>
            <a:endParaRPr lang="sv-SE" sz="1400" dirty="0"/>
          </a:p>
        </p:txBody>
      </p:sp>
      <p:sp>
        <p:nvSpPr>
          <p:cNvPr id="22" name="Rektangel 21"/>
          <p:cNvSpPr/>
          <p:nvPr/>
        </p:nvSpPr>
        <p:spPr>
          <a:xfrm>
            <a:off x="550816" y="3462796"/>
            <a:ext cx="4004207" cy="2064244"/>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endParaRPr lang="sv-SE" sz="1600" dirty="0"/>
          </a:p>
        </p:txBody>
      </p:sp>
      <p:sp>
        <p:nvSpPr>
          <p:cNvPr id="30" name="Rektangel 29"/>
          <p:cNvSpPr/>
          <p:nvPr/>
        </p:nvSpPr>
        <p:spPr>
          <a:xfrm>
            <a:off x="5562339" y="3787532"/>
            <a:ext cx="2638094" cy="307777"/>
          </a:xfrm>
          <a:prstGeom prst="rect">
            <a:avLst/>
          </a:prstGeom>
        </p:spPr>
        <p:txBody>
          <a:bodyPr wrap="none">
            <a:spAutoFit/>
          </a:bodyPr>
          <a:lstStyle/>
          <a:p>
            <a:r>
              <a:rPr lang="sv-SE" sz="1400" dirty="0"/>
              <a:t>Kan till exempel vara </a:t>
            </a:r>
            <a:r>
              <a:rPr lang="sv-SE" sz="1400" i="1" dirty="0"/>
              <a:t>Tänk logiskt</a:t>
            </a:r>
            <a:r>
              <a:rPr lang="sv-SE" sz="1400" dirty="0"/>
              <a:t>.</a:t>
            </a:r>
          </a:p>
        </p:txBody>
      </p:sp>
      <p:grpSp>
        <p:nvGrpSpPr>
          <p:cNvPr id="15" name="Grupp 14">
            <a:extLst>
              <a:ext uri="{FF2B5EF4-FFF2-40B4-BE49-F238E27FC236}">
                <a16:creationId xmlns:a16="http://schemas.microsoft.com/office/drawing/2014/main" xmlns="" id="{5FF3FDA8-4FD1-9A48-A594-75B2A0C91CB2}"/>
              </a:ext>
            </a:extLst>
          </p:cNvPr>
          <p:cNvGrpSpPr/>
          <p:nvPr/>
        </p:nvGrpSpPr>
        <p:grpSpPr>
          <a:xfrm>
            <a:off x="4688011" y="1304873"/>
            <a:ext cx="4084320" cy="2048400"/>
            <a:chOff x="4714988" y="1331092"/>
            <a:chExt cx="4084320" cy="2052320"/>
          </a:xfrm>
        </p:grpSpPr>
        <p:sp>
          <p:nvSpPr>
            <p:cNvPr id="3" name="Rektangel 2"/>
            <p:cNvSpPr/>
            <p:nvPr/>
          </p:nvSpPr>
          <p:spPr>
            <a:xfrm>
              <a:off x="4714988" y="1331092"/>
              <a:ext cx="4084320" cy="2052320"/>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endParaRPr lang="sv-SE" sz="1600" dirty="0"/>
            </a:p>
          </p:txBody>
        </p:sp>
        <p:pic>
          <p:nvPicPr>
            <p:cNvPr id="14" name="Bildobjekt 13">
              <a:extLst>
                <a:ext uri="{FF2B5EF4-FFF2-40B4-BE49-F238E27FC236}">
                  <a16:creationId xmlns:a16="http://schemas.microsoft.com/office/drawing/2014/main" xmlns="" id="{652F7D04-FF01-F148-8D68-651E96124C54}"/>
                </a:ext>
              </a:extLst>
            </p:cNvPr>
            <p:cNvPicPr>
              <a:picLocks noChangeAspect="1"/>
            </p:cNvPicPr>
            <p:nvPr/>
          </p:nvPicPr>
          <p:blipFill>
            <a:blip r:embed="rId3"/>
            <a:stretch>
              <a:fillRect/>
            </a:stretch>
          </p:blipFill>
          <p:spPr>
            <a:xfrm>
              <a:off x="6092123" y="1331092"/>
              <a:ext cx="1544320" cy="165584"/>
            </a:xfrm>
            <a:prstGeom prst="rect">
              <a:avLst/>
            </a:prstGeom>
          </p:spPr>
        </p:pic>
      </p:grpSp>
      <p:sp>
        <p:nvSpPr>
          <p:cNvPr id="21" name="Rektangel 20"/>
          <p:cNvSpPr/>
          <p:nvPr/>
        </p:nvSpPr>
        <p:spPr>
          <a:xfrm>
            <a:off x="4833931" y="1932171"/>
            <a:ext cx="701620" cy="307777"/>
          </a:xfrm>
          <a:prstGeom prst="rect">
            <a:avLst/>
          </a:prstGeom>
        </p:spPr>
        <p:txBody>
          <a:bodyPr wrap="square">
            <a:spAutoFit/>
          </a:bodyPr>
          <a:lstStyle/>
          <a:p>
            <a:r>
              <a:rPr lang="sv-SE" sz="1400" dirty="0"/>
              <a:t>500 kr</a:t>
            </a:r>
          </a:p>
        </p:txBody>
      </p:sp>
      <p:pic>
        <p:nvPicPr>
          <p:cNvPr id="23" name="Bildobjekt 22"/>
          <p:cNvPicPr>
            <a:picLocks noChangeAspect="1"/>
          </p:cNvPicPr>
          <p:nvPr/>
        </p:nvPicPr>
        <p:blipFill>
          <a:blip r:embed="rId4"/>
          <a:stretch>
            <a:fillRect/>
          </a:stretch>
        </p:blipFill>
        <p:spPr>
          <a:xfrm>
            <a:off x="2068784" y="3528052"/>
            <a:ext cx="849546" cy="149418"/>
          </a:xfrm>
          <a:prstGeom prst="rect">
            <a:avLst/>
          </a:prstGeom>
        </p:spPr>
      </p:pic>
      <p:sp>
        <p:nvSpPr>
          <p:cNvPr id="25" name="Rektangel 24"/>
          <p:cNvSpPr/>
          <p:nvPr/>
        </p:nvSpPr>
        <p:spPr>
          <a:xfrm>
            <a:off x="725358" y="3640941"/>
            <a:ext cx="3888954" cy="307777"/>
          </a:xfrm>
          <a:prstGeom prst="rect">
            <a:avLst/>
          </a:prstGeom>
        </p:spPr>
        <p:txBody>
          <a:bodyPr wrap="square">
            <a:spAutoFit/>
          </a:bodyPr>
          <a:lstStyle/>
          <a:p>
            <a:r>
              <a:rPr lang="sv-SE" sz="1400" dirty="0"/>
              <a:t>Antag att mammas och pappas biljett kostar  </a:t>
            </a:r>
            <a:r>
              <a:rPr lang="sv-SE" sz="1400" b="1" i="1" dirty="0">
                <a:solidFill>
                  <a:srgbClr val="800000"/>
                </a:solidFill>
              </a:rPr>
              <a:t>x</a:t>
            </a:r>
            <a:r>
              <a:rPr lang="sv-SE" sz="1400" b="1" dirty="0">
                <a:solidFill>
                  <a:srgbClr val="800000"/>
                </a:solidFill>
              </a:rPr>
              <a:t> kr</a:t>
            </a:r>
            <a:r>
              <a:rPr lang="sv-SE" sz="1400" dirty="0"/>
              <a:t>. </a:t>
            </a:r>
          </a:p>
        </p:txBody>
      </p:sp>
      <p:pic>
        <p:nvPicPr>
          <p:cNvPr id="26" name="Bildobjekt 25"/>
          <p:cNvPicPr>
            <a:picLocks noChangeAspect="1"/>
          </p:cNvPicPr>
          <p:nvPr/>
        </p:nvPicPr>
        <p:blipFill>
          <a:blip r:embed="rId5"/>
          <a:stretch>
            <a:fillRect/>
          </a:stretch>
        </p:blipFill>
        <p:spPr>
          <a:xfrm>
            <a:off x="6283234" y="3517945"/>
            <a:ext cx="1289135" cy="159525"/>
          </a:xfrm>
          <a:prstGeom prst="rect">
            <a:avLst/>
          </a:prstGeom>
        </p:spPr>
      </p:pic>
      <p:sp>
        <p:nvSpPr>
          <p:cNvPr id="27" name="Rektangel 26"/>
          <p:cNvSpPr/>
          <p:nvPr/>
        </p:nvSpPr>
        <p:spPr>
          <a:xfrm>
            <a:off x="5150513" y="4063510"/>
            <a:ext cx="3258772" cy="307777"/>
          </a:xfrm>
          <a:prstGeom prst="rect">
            <a:avLst/>
          </a:prstGeom>
        </p:spPr>
        <p:txBody>
          <a:bodyPr wrap="square">
            <a:spAutoFit/>
          </a:bodyPr>
          <a:lstStyle/>
          <a:p>
            <a:r>
              <a:rPr lang="sv-SE" sz="1400" dirty="0"/>
              <a:t>Mamma och pappa betalar fullt pris = 1</a:t>
            </a:r>
          </a:p>
        </p:txBody>
      </p:sp>
      <p:sp>
        <p:nvSpPr>
          <p:cNvPr id="19" name="textruta 18">
            <a:extLst>
              <a:ext uri="{FF2B5EF4-FFF2-40B4-BE49-F238E27FC236}">
                <a16:creationId xmlns:a16="http://schemas.microsoft.com/office/drawing/2014/main" xmlns="" id="{9A576749-456E-D642-A088-ACB316AFB025}"/>
              </a:ext>
            </a:extLst>
          </p:cNvPr>
          <p:cNvSpPr txBox="1"/>
          <p:nvPr/>
        </p:nvSpPr>
        <p:spPr>
          <a:xfrm>
            <a:off x="3374200" y="120809"/>
            <a:ext cx="2973038" cy="584776"/>
          </a:xfrm>
          <a:prstGeom prst="rect">
            <a:avLst/>
          </a:prstGeom>
          <a:noFill/>
        </p:spPr>
        <p:txBody>
          <a:bodyPr wrap="square" rtlCol="0">
            <a:spAutoFit/>
          </a:bodyPr>
          <a:lstStyle/>
          <a:p>
            <a:r>
              <a:rPr lang="sv-SE" sz="3200" b="1" i="1" dirty="0">
                <a:solidFill>
                  <a:srgbClr val="800000"/>
                </a:solidFill>
                <a:latin typeface="+mj-lt"/>
                <a:cs typeface="Comic Sans MS"/>
              </a:rPr>
              <a:t>Lösningsförslag</a:t>
            </a:r>
          </a:p>
        </p:txBody>
      </p:sp>
      <p:grpSp>
        <p:nvGrpSpPr>
          <p:cNvPr id="5" name="Grupp 4">
            <a:extLst>
              <a:ext uri="{FF2B5EF4-FFF2-40B4-BE49-F238E27FC236}">
                <a16:creationId xmlns:a16="http://schemas.microsoft.com/office/drawing/2014/main" xmlns="" id="{38D0B81D-11DC-1946-9A78-83BBD56DE8AA}"/>
              </a:ext>
            </a:extLst>
          </p:cNvPr>
          <p:cNvGrpSpPr/>
          <p:nvPr/>
        </p:nvGrpSpPr>
        <p:grpSpPr>
          <a:xfrm>
            <a:off x="550816" y="1319615"/>
            <a:ext cx="4004207" cy="2028771"/>
            <a:chOff x="564839" y="1296066"/>
            <a:chExt cx="3969235" cy="2052320"/>
          </a:xfrm>
        </p:grpSpPr>
        <p:sp>
          <p:nvSpPr>
            <p:cNvPr id="6" name="Rektangel 5"/>
            <p:cNvSpPr/>
            <p:nvPr/>
          </p:nvSpPr>
          <p:spPr>
            <a:xfrm>
              <a:off x="564839" y="1296066"/>
              <a:ext cx="3969235" cy="2052320"/>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endParaRPr lang="sv-SE" sz="1600" dirty="0"/>
            </a:p>
          </p:txBody>
        </p:sp>
        <p:pic>
          <p:nvPicPr>
            <p:cNvPr id="4" name="Bildobjekt 3">
              <a:extLst>
                <a:ext uri="{FF2B5EF4-FFF2-40B4-BE49-F238E27FC236}">
                  <a16:creationId xmlns:a16="http://schemas.microsoft.com/office/drawing/2014/main" xmlns="" id="{CAA9D7DD-ABA4-FE4C-8085-03F93C580276}"/>
                </a:ext>
              </a:extLst>
            </p:cNvPr>
            <p:cNvPicPr>
              <a:picLocks noChangeAspect="1"/>
            </p:cNvPicPr>
            <p:nvPr/>
          </p:nvPicPr>
          <p:blipFill>
            <a:blip r:embed="rId6"/>
            <a:stretch>
              <a:fillRect/>
            </a:stretch>
          </p:blipFill>
          <p:spPr>
            <a:xfrm>
              <a:off x="2057144" y="1313913"/>
              <a:ext cx="1178959" cy="142043"/>
            </a:xfrm>
            <a:prstGeom prst="rect">
              <a:avLst/>
            </a:prstGeom>
          </p:spPr>
        </p:pic>
      </p:grpSp>
      <p:grpSp>
        <p:nvGrpSpPr>
          <p:cNvPr id="111" name="Grupp 110">
            <a:extLst>
              <a:ext uri="{FF2B5EF4-FFF2-40B4-BE49-F238E27FC236}">
                <a16:creationId xmlns:a16="http://schemas.microsoft.com/office/drawing/2014/main" xmlns="" id="{2733DAE2-51EA-F64E-9409-B7FA18AC81CA}"/>
              </a:ext>
            </a:extLst>
          </p:cNvPr>
          <p:cNvGrpSpPr/>
          <p:nvPr/>
        </p:nvGrpSpPr>
        <p:grpSpPr>
          <a:xfrm>
            <a:off x="655260" y="1550921"/>
            <a:ext cx="797013" cy="1073322"/>
            <a:chOff x="655260" y="1550921"/>
            <a:chExt cx="797013" cy="1073322"/>
          </a:xfrm>
        </p:grpSpPr>
        <p:grpSp>
          <p:nvGrpSpPr>
            <p:cNvPr id="10" name="Grupp 9">
              <a:extLst>
                <a:ext uri="{FF2B5EF4-FFF2-40B4-BE49-F238E27FC236}">
                  <a16:creationId xmlns:a16="http://schemas.microsoft.com/office/drawing/2014/main" xmlns="" id="{13C3F63F-1DC4-6744-B14A-3129A43D64DD}"/>
                </a:ext>
              </a:extLst>
            </p:cNvPr>
            <p:cNvGrpSpPr/>
            <p:nvPr/>
          </p:nvGrpSpPr>
          <p:grpSpPr>
            <a:xfrm>
              <a:off x="909213" y="1810584"/>
              <a:ext cx="260367" cy="813659"/>
              <a:chOff x="906649" y="1596325"/>
              <a:chExt cx="260367" cy="813659"/>
            </a:xfrm>
          </p:grpSpPr>
          <p:grpSp>
            <p:nvGrpSpPr>
              <p:cNvPr id="8" name="Grupp 7">
                <a:extLst>
                  <a:ext uri="{FF2B5EF4-FFF2-40B4-BE49-F238E27FC236}">
                    <a16:creationId xmlns:a16="http://schemas.microsoft.com/office/drawing/2014/main" xmlns="" id="{A0F84A80-7DAE-8545-8610-4BE022750D81}"/>
                  </a:ext>
                </a:extLst>
              </p:cNvPr>
              <p:cNvGrpSpPr/>
              <p:nvPr/>
            </p:nvGrpSpPr>
            <p:grpSpPr>
              <a:xfrm>
                <a:off x="906651" y="1596325"/>
                <a:ext cx="260365" cy="325466"/>
                <a:chOff x="906651" y="1596325"/>
                <a:chExt cx="260365" cy="325466"/>
              </a:xfrm>
            </p:grpSpPr>
            <p:sp>
              <p:nvSpPr>
                <p:cNvPr id="7" name="Rektangel 6">
                  <a:extLst>
                    <a:ext uri="{FF2B5EF4-FFF2-40B4-BE49-F238E27FC236}">
                      <a16:creationId xmlns:a16="http://schemas.microsoft.com/office/drawing/2014/main" xmlns="" id="{C1BDF611-E6CB-A044-82A7-8CC15A7A4958}"/>
                    </a:ext>
                  </a:extLst>
                </p:cNvPr>
                <p:cNvSpPr/>
                <p:nvPr/>
              </p:nvSpPr>
              <p:spPr>
                <a:xfrm>
                  <a:off x="90665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xmlns="" id="{6DC0085B-C8A1-D84A-B207-9BA782525D53}"/>
                    </a:ext>
                  </a:extLst>
                </p:cNvPr>
                <p:cNvSpPr/>
                <p:nvPr/>
              </p:nvSpPr>
              <p:spPr>
                <a:xfrm>
                  <a:off x="103528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xmlns="" id="{B30CD2ED-AAA9-2340-802A-2E165D2A2BF1}"/>
                    </a:ext>
                  </a:extLst>
                </p:cNvPr>
                <p:cNvSpPr/>
                <p:nvPr/>
              </p:nvSpPr>
              <p:spPr>
                <a:xfrm>
                  <a:off x="906651" y="1759058"/>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8" name="Rektangel 27">
                  <a:extLst>
                    <a:ext uri="{FF2B5EF4-FFF2-40B4-BE49-F238E27FC236}">
                      <a16:creationId xmlns:a16="http://schemas.microsoft.com/office/drawing/2014/main" xmlns="" id="{013AB9C3-F05D-5547-8F5D-93087F673E00}"/>
                    </a:ext>
                  </a:extLst>
                </p:cNvPr>
                <p:cNvSpPr/>
                <p:nvPr/>
              </p:nvSpPr>
              <p:spPr>
                <a:xfrm>
                  <a:off x="1035281" y="1759057"/>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grpSp>
          <p:sp>
            <p:nvSpPr>
              <p:cNvPr id="29" name="Rektangel 28">
                <a:extLst>
                  <a:ext uri="{FF2B5EF4-FFF2-40B4-BE49-F238E27FC236}">
                    <a16:creationId xmlns:a16="http://schemas.microsoft.com/office/drawing/2014/main" xmlns="" id="{DA8D3F72-DBC4-F549-98D1-439F55670BE8}"/>
                  </a:ext>
                </a:extLst>
              </p:cNvPr>
              <p:cNvSpPr/>
              <p:nvPr/>
            </p:nvSpPr>
            <p:spPr>
              <a:xfrm>
                <a:off x="906650" y="1921790"/>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1" name="Rektangel 30">
                <a:extLst>
                  <a:ext uri="{FF2B5EF4-FFF2-40B4-BE49-F238E27FC236}">
                    <a16:creationId xmlns:a16="http://schemas.microsoft.com/office/drawing/2014/main" xmlns="" id="{C6903048-54AE-184C-9F1C-AAB32E817570}"/>
                  </a:ext>
                </a:extLst>
              </p:cNvPr>
              <p:cNvSpPr/>
              <p:nvPr/>
            </p:nvSpPr>
            <p:spPr>
              <a:xfrm>
                <a:off x="1035280" y="1921789"/>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32" name="Rektangel 31">
                <a:extLst>
                  <a:ext uri="{FF2B5EF4-FFF2-40B4-BE49-F238E27FC236}">
                    <a16:creationId xmlns:a16="http://schemas.microsoft.com/office/drawing/2014/main" xmlns="" id="{DD4D3C4A-384E-5842-AD0A-3860FB83069E}"/>
                  </a:ext>
                </a:extLst>
              </p:cNvPr>
              <p:cNvSpPr/>
              <p:nvPr/>
            </p:nvSpPr>
            <p:spPr>
              <a:xfrm>
                <a:off x="906649" y="2084521"/>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3" name="Rektangel 32">
                <a:extLst>
                  <a:ext uri="{FF2B5EF4-FFF2-40B4-BE49-F238E27FC236}">
                    <a16:creationId xmlns:a16="http://schemas.microsoft.com/office/drawing/2014/main" xmlns="" id="{7B210E69-06FD-8748-850C-6A6D4AD3C3B3}"/>
                  </a:ext>
                </a:extLst>
              </p:cNvPr>
              <p:cNvSpPr/>
              <p:nvPr/>
            </p:nvSpPr>
            <p:spPr>
              <a:xfrm>
                <a:off x="1035279" y="2084522"/>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4" name="Rektangel 33">
                <a:extLst>
                  <a:ext uri="{FF2B5EF4-FFF2-40B4-BE49-F238E27FC236}">
                    <a16:creationId xmlns:a16="http://schemas.microsoft.com/office/drawing/2014/main" xmlns="" id="{2150F56C-9886-AE46-AD13-8BD0942F56B2}"/>
                  </a:ext>
                </a:extLst>
              </p:cNvPr>
              <p:cNvSpPr/>
              <p:nvPr/>
            </p:nvSpPr>
            <p:spPr>
              <a:xfrm>
                <a:off x="907684" y="2247250"/>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5" name="Rektangel 34">
                <a:extLst>
                  <a:ext uri="{FF2B5EF4-FFF2-40B4-BE49-F238E27FC236}">
                    <a16:creationId xmlns:a16="http://schemas.microsoft.com/office/drawing/2014/main" xmlns="" id="{4D64E830-05AE-9944-B29F-318F604911A4}"/>
                  </a:ext>
                </a:extLst>
              </p:cNvPr>
              <p:cNvSpPr/>
              <p:nvPr/>
            </p:nvSpPr>
            <p:spPr>
              <a:xfrm>
                <a:off x="1035278" y="2247251"/>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grpSp>
        <p:sp>
          <p:nvSpPr>
            <p:cNvPr id="57" name="Rektangel 56">
              <a:extLst>
                <a:ext uri="{FF2B5EF4-FFF2-40B4-BE49-F238E27FC236}">
                  <a16:creationId xmlns:a16="http://schemas.microsoft.com/office/drawing/2014/main" xmlns="" id="{D253259F-16CA-D540-8A34-C3CBE8D30671}"/>
                </a:ext>
              </a:extLst>
            </p:cNvPr>
            <p:cNvSpPr/>
            <p:nvPr/>
          </p:nvSpPr>
          <p:spPr>
            <a:xfrm>
              <a:off x="655260" y="1550921"/>
              <a:ext cx="797013" cy="307777"/>
            </a:xfrm>
            <a:prstGeom prst="rect">
              <a:avLst/>
            </a:prstGeom>
          </p:spPr>
          <p:txBody>
            <a:bodyPr wrap="none">
              <a:spAutoFit/>
            </a:bodyPr>
            <a:lstStyle/>
            <a:p>
              <a:r>
                <a:rPr lang="sv-SE" sz="1400" dirty="0"/>
                <a:t>Mamma</a:t>
              </a:r>
            </a:p>
          </p:txBody>
        </p:sp>
      </p:grpSp>
      <p:grpSp>
        <p:nvGrpSpPr>
          <p:cNvPr id="112" name="Grupp 111">
            <a:extLst>
              <a:ext uri="{FF2B5EF4-FFF2-40B4-BE49-F238E27FC236}">
                <a16:creationId xmlns:a16="http://schemas.microsoft.com/office/drawing/2014/main" xmlns="" id="{AE192EC8-BCEF-B54E-BBB7-EC2DC69C0D82}"/>
              </a:ext>
            </a:extLst>
          </p:cNvPr>
          <p:cNvGrpSpPr/>
          <p:nvPr/>
        </p:nvGrpSpPr>
        <p:grpSpPr>
          <a:xfrm>
            <a:off x="1496866" y="1559814"/>
            <a:ext cx="636072" cy="1065121"/>
            <a:chOff x="1496866" y="1559814"/>
            <a:chExt cx="636072" cy="1065121"/>
          </a:xfrm>
        </p:grpSpPr>
        <p:grpSp>
          <p:nvGrpSpPr>
            <p:cNvPr id="45" name="Grupp 44">
              <a:extLst>
                <a:ext uri="{FF2B5EF4-FFF2-40B4-BE49-F238E27FC236}">
                  <a16:creationId xmlns:a16="http://schemas.microsoft.com/office/drawing/2014/main" xmlns="" id="{22F5F108-CA32-4344-BD7E-3C240BA94F9C}"/>
                </a:ext>
              </a:extLst>
            </p:cNvPr>
            <p:cNvGrpSpPr/>
            <p:nvPr/>
          </p:nvGrpSpPr>
          <p:grpSpPr>
            <a:xfrm>
              <a:off x="1661165" y="1811276"/>
              <a:ext cx="260367" cy="813659"/>
              <a:chOff x="906649" y="1596325"/>
              <a:chExt cx="260367" cy="813659"/>
            </a:xfrm>
          </p:grpSpPr>
          <p:grpSp>
            <p:nvGrpSpPr>
              <p:cNvPr id="46" name="Grupp 45">
                <a:extLst>
                  <a:ext uri="{FF2B5EF4-FFF2-40B4-BE49-F238E27FC236}">
                    <a16:creationId xmlns:a16="http://schemas.microsoft.com/office/drawing/2014/main" xmlns="" id="{A5D998BE-962B-9E47-A005-6BA483CCB7E4}"/>
                  </a:ext>
                </a:extLst>
              </p:cNvPr>
              <p:cNvGrpSpPr/>
              <p:nvPr/>
            </p:nvGrpSpPr>
            <p:grpSpPr>
              <a:xfrm>
                <a:off x="906651" y="1596325"/>
                <a:ext cx="260365" cy="325466"/>
                <a:chOff x="906651" y="1596325"/>
                <a:chExt cx="260365" cy="325466"/>
              </a:xfrm>
            </p:grpSpPr>
            <p:sp>
              <p:nvSpPr>
                <p:cNvPr id="53" name="Rektangel 52">
                  <a:extLst>
                    <a:ext uri="{FF2B5EF4-FFF2-40B4-BE49-F238E27FC236}">
                      <a16:creationId xmlns:a16="http://schemas.microsoft.com/office/drawing/2014/main" xmlns="" id="{34FA4985-F2D6-B048-B237-F2F9294D1056}"/>
                    </a:ext>
                  </a:extLst>
                </p:cNvPr>
                <p:cNvSpPr/>
                <p:nvPr/>
              </p:nvSpPr>
              <p:spPr>
                <a:xfrm>
                  <a:off x="90665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4" name="Rektangel 53">
                  <a:extLst>
                    <a:ext uri="{FF2B5EF4-FFF2-40B4-BE49-F238E27FC236}">
                      <a16:creationId xmlns:a16="http://schemas.microsoft.com/office/drawing/2014/main" xmlns="" id="{469B93E5-420A-424F-9FD5-EF4BCF86B273}"/>
                    </a:ext>
                  </a:extLst>
                </p:cNvPr>
                <p:cNvSpPr/>
                <p:nvPr/>
              </p:nvSpPr>
              <p:spPr>
                <a:xfrm>
                  <a:off x="103528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5" name="Rektangel 54">
                  <a:extLst>
                    <a:ext uri="{FF2B5EF4-FFF2-40B4-BE49-F238E27FC236}">
                      <a16:creationId xmlns:a16="http://schemas.microsoft.com/office/drawing/2014/main" xmlns="" id="{F571B201-D3ED-BC4C-956A-ABBAF25C71D8}"/>
                    </a:ext>
                  </a:extLst>
                </p:cNvPr>
                <p:cNvSpPr/>
                <p:nvPr/>
              </p:nvSpPr>
              <p:spPr>
                <a:xfrm>
                  <a:off x="906651" y="1759058"/>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6" name="Rektangel 55">
                  <a:extLst>
                    <a:ext uri="{FF2B5EF4-FFF2-40B4-BE49-F238E27FC236}">
                      <a16:creationId xmlns:a16="http://schemas.microsoft.com/office/drawing/2014/main" xmlns="" id="{5C085776-0CA1-6649-9214-C7B60C527931}"/>
                    </a:ext>
                  </a:extLst>
                </p:cNvPr>
                <p:cNvSpPr/>
                <p:nvPr/>
              </p:nvSpPr>
              <p:spPr>
                <a:xfrm>
                  <a:off x="1035281" y="1759057"/>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grpSp>
          <p:sp>
            <p:nvSpPr>
              <p:cNvPr id="47" name="Rektangel 46">
                <a:extLst>
                  <a:ext uri="{FF2B5EF4-FFF2-40B4-BE49-F238E27FC236}">
                    <a16:creationId xmlns:a16="http://schemas.microsoft.com/office/drawing/2014/main" xmlns="" id="{F0C06EF1-2769-2F4D-9D4C-A53440216347}"/>
                  </a:ext>
                </a:extLst>
              </p:cNvPr>
              <p:cNvSpPr/>
              <p:nvPr/>
            </p:nvSpPr>
            <p:spPr>
              <a:xfrm>
                <a:off x="906650" y="1921790"/>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8" name="Rektangel 47">
                <a:extLst>
                  <a:ext uri="{FF2B5EF4-FFF2-40B4-BE49-F238E27FC236}">
                    <a16:creationId xmlns:a16="http://schemas.microsoft.com/office/drawing/2014/main" xmlns="" id="{0D007CDF-8FDF-2640-9A3B-49BE2709F0C4}"/>
                  </a:ext>
                </a:extLst>
              </p:cNvPr>
              <p:cNvSpPr/>
              <p:nvPr/>
            </p:nvSpPr>
            <p:spPr>
              <a:xfrm>
                <a:off x="1035280" y="1921789"/>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49" name="Rektangel 48">
                <a:extLst>
                  <a:ext uri="{FF2B5EF4-FFF2-40B4-BE49-F238E27FC236}">
                    <a16:creationId xmlns:a16="http://schemas.microsoft.com/office/drawing/2014/main" xmlns="" id="{81C47918-7172-D94E-8C77-895318DA6433}"/>
                  </a:ext>
                </a:extLst>
              </p:cNvPr>
              <p:cNvSpPr/>
              <p:nvPr/>
            </p:nvSpPr>
            <p:spPr>
              <a:xfrm>
                <a:off x="906649" y="2084521"/>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0" name="Rektangel 49">
                <a:extLst>
                  <a:ext uri="{FF2B5EF4-FFF2-40B4-BE49-F238E27FC236}">
                    <a16:creationId xmlns:a16="http://schemas.microsoft.com/office/drawing/2014/main" xmlns="" id="{68534048-773E-F740-AF5C-631E51611316}"/>
                  </a:ext>
                </a:extLst>
              </p:cNvPr>
              <p:cNvSpPr/>
              <p:nvPr/>
            </p:nvSpPr>
            <p:spPr>
              <a:xfrm>
                <a:off x="1035279" y="2084522"/>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1" name="Rektangel 50">
                <a:extLst>
                  <a:ext uri="{FF2B5EF4-FFF2-40B4-BE49-F238E27FC236}">
                    <a16:creationId xmlns:a16="http://schemas.microsoft.com/office/drawing/2014/main" xmlns="" id="{0AFC2334-089C-5A4D-ABAC-63190C4BDEF2}"/>
                  </a:ext>
                </a:extLst>
              </p:cNvPr>
              <p:cNvSpPr/>
              <p:nvPr/>
            </p:nvSpPr>
            <p:spPr>
              <a:xfrm>
                <a:off x="907684" y="2247250"/>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2" name="Rektangel 51">
                <a:extLst>
                  <a:ext uri="{FF2B5EF4-FFF2-40B4-BE49-F238E27FC236}">
                    <a16:creationId xmlns:a16="http://schemas.microsoft.com/office/drawing/2014/main" xmlns="" id="{DF9252ED-C63C-5642-9B08-248D516AC0A9}"/>
                  </a:ext>
                </a:extLst>
              </p:cNvPr>
              <p:cNvSpPr/>
              <p:nvPr/>
            </p:nvSpPr>
            <p:spPr>
              <a:xfrm>
                <a:off x="1035278" y="2247251"/>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grpSp>
        <p:sp>
          <p:nvSpPr>
            <p:cNvPr id="58" name="Rektangel 57">
              <a:extLst>
                <a:ext uri="{FF2B5EF4-FFF2-40B4-BE49-F238E27FC236}">
                  <a16:creationId xmlns:a16="http://schemas.microsoft.com/office/drawing/2014/main" xmlns="" id="{152CF197-0F1A-8D4B-9D9C-08FCF1EB8BD6}"/>
                </a:ext>
              </a:extLst>
            </p:cNvPr>
            <p:cNvSpPr/>
            <p:nvPr/>
          </p:nvSpPr>
          <p:spPr>
            <a:xfrm>
              <a:off x="1496866" y="1559814"/>
              <a:ext cx="636072" cy="307777"/>
            </a:xfrm>
            <a:prstGeom prst="rect">
              <a:avLst/>
            </a:prstGeom>
          </p:spPr>
          <p:txBody>
            <a:bodyPr wrap="none">
              <a:spAutoFit/>
            </a:bodyPr>
            <a:lstStyle/>
            <a:p>
              <a:r>
                <a:rPr lang="sv-SE" sz="1400" dirty="0"/>
                <a:t>Pappa</a:t>
              </a:r>
            </a:p>
          </p:txBody>
        </p:sp>
      </p:grpSp>
      <p:grpSp>
        <p:nvGrpSpPr>
          <p:cNvPr id="113" name="Grupp 112">
            <a:extLst>
              <a:ext uri="{FF2B5EF4-FFF2-40B4-BE49-F238E27FC236}">
                <a16:creationId xmlns:a16="http://schemas.microsoft.com/office/drawing/2014/main" xmlns="" id="{FFD8E65A-8DD4-3243-9D4B-8D4F04C3A766}"/>
              </a:ext>
            </a:extLst>
          </p:cNvPr>
          <p:cNvGrpSpPr/>
          <p:nvPr/>
        </p:nvGrpSpPr>
        <p:grpSpPr>
          <a:xfrm>
            <a:off x="2112173" y="1550921"/>
            <a:ext cx="599716" cy="910384"/>
            <a:chOff x="2112173" y="1550921"/>
            <a:chExt cx="599716" cy="910384"/>
          </a:xfrm>
        </p:grpSpPr>
        <p:grpSp>
          <p:nvGrpSpPr>
            <p:cNvPr id="12" name="Grupp 11">
              <a:extLst>
                <a:ext uri="{FF2B5EF4-FFF2-40B4-BE49-F238E27FC236}">
                  <a16:creationId xmlns:a16="http://schemas.microsoft.com/office/drawing/2014/main" xmlns="" id="{4D2B5F3B-A020-C24E-B5F8-E4B2F095B870}"/>
                </a:ext>
              </a:extLst>
            </p:cNvPr>
            <p:cNvGrpSpPr/>
            <p:nvPr/>
          </p:nvGrpSpPr>
          <p:grpSpPr>
            <a:xfrm>
              <a:off x="2244370" y="1810375"/>
              <a:ext cx="260365" cy="650930"/>
              <a:chOff x="2516441" y="1942473"/>
              <a:chExt cx="260365" cy="650930"/>
            </a:xfrm>
          </p:grpSpPr>
          <p:grpSp>
            <p:nvGrpSpPr>
              <p:cNvPr id="40" name="Grupp 39">
                <a:extLst>
                  <a:ext uri="{FF2B5EF4-FFF2-40B4-BE49-F238E27FC236}">
                    <a16:creationId xmlns:a16="http://schemas.microsoft.com/office/drawing/2014/main" xmlns="" id="{E6CC3176-9597-5B4C-87DB-CC04D58372BC}"/>
                  </a:ext>
                </a:extLst>
              </p:cNvPr>
              <p:cNvGrpSpPr/>
              <p:nvPr/>
            </p:nvGrpSpPr>
            <p:grpSpPr>
              <a:xfrm>
                <a:off x="2516441" y="1942473"/>
                <a:ext cx="260365" cy="325466"/>
                <a:chOff x="906651" y="1596325"/>
                <a:chExt cx="260365" cy="325466"/>
              </a:xfrm>
            </p:grpSpPr>
            <p:sp>
              <p:nvSpPr>
                <p:cNvPr id="41" name="Rektangel 40">
                  <a:extLst>
                    <a:ext uri="{FF2B5EF4-FFF2-40B4-BE49-F238E27FC236}">
                      <a16:creationId xmlns:a16="http://schemas.microsoft.com/office/drawing/2014/main" xmlns="" id="{76FD8E4C-1922-B149-ADC8-4579D736FC63}"/>
                    </a:ext>
                  </a:extLst>
                </p:cNvPr>
                <p:cNvSpPr/>
                <p:nvPr/>
              </p:nvSpPr>
              <p:spPr>
                <a:xfrm>
                  <a:off x="90665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2" name="Rektangel 41">
                  <a:extLst>
                    <a:ext uri="{FF2B5EF4-FFF2-40B4-BE49-F238E27FC236}">
                      <a16:creationId xmlns:a16="http://schemas.microsoft.com/office/drawing/2014/main" xmlns="" id="{B1FAFD3C-E9E9-E541-9890-46471CDD3418}"/>
                    </a:ext>
                  </a:extLst>
                </p:cNvPr>
                <p:cNvSpPr/>
                <p:nvPr/>
              </p:nvSpPr>
              <p:spPr>
                <a:xfrm>
                  <a:off x="103528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3" name="Rektangel 42">
                  <a:extLst>
                    <a:ext uri="{FF2B5EF4-FFF2-40B4-BE49-F238E27FC236}">
                      <a16:creationId xmlns:a16="http://schemas.microsoft.com/office/drawing/2014/main" xmlns="" id="{15EAE19D-C91D-7746-B09A-C0461A7D5A8A}"/>
                    </a:ext>
                  </a:extLst>
                </p:cNvPr>
                <p:cNvSpPr/>
                <p:nvPr/>
              </p:nvSpPr>
              <p:spPr>
                <a:xfrm>
                  <a:off x="906651" y="1759058"/>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4" name="Rektangel 43">
                  <a:extLst>
                    <a:ext uri="{FF2B5EF4-FFF2-40B4-BE49-F238E27FC236}">
                      <a16:creationId xmlns:a16="http://schemas.microsoft.com/office/drawing/2014/main" xmlns="" id="{9B5A3CCA-5803-2142-8523-71187E6F3B91}"/>
                    </a:ext>
                  </a:extLst>
                </p:cNvPr>
                <p:cNvSpPr/>
                <p:nvPr/>
              </p:nvSpPr>
              <p:spPr>
                <a:xfrm>
                  <a:off x="1035281" y="1759057"/>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grpSp>
          <p:grpSp>
            <p:nvGrpSpPr>
              <p:cNvPr id="59" name="Grupp 58">
                <a:extLst>
                  <a:ext uri="{FF2B5EF4-FFF2-40B4-BE49-F238E27FC236}">
                    <a16:creationId xmlns:a16="http://schemas.microsoft.com/office/drawing/2014/main" xmlns="" id="{2CF845B6-9BA6-E643-9973-93AD3F054AE5}"/>
                  </a:ext>
                </a:extLst>
              </p:cNvPr>
              <p:cNvGrpSpPr/>
              <p:nvPr/>
            </p:nvGrpSpPr>
            <p:grpSpPr>
              <a:xfrm>
                <a:off x="2516441" y="2267937"/>
                <a:ext cx="260365" cy="325466"/>
                <a:chOff x="906651" y="1596325"/>
                <a:chExt cx="260365" cy="325466"/>
              </a:xfrm>
            </p:grpSpPr>
            <p:sp>
              <p:nvSpPr>
                <p:cNvPr id="60" name="Rektangel 59">
                  <a:extLst>
                    <a:ext uri="{FF2B5EF4-FFF2-40B4-BE49-F238E27FC236}">
                      <a16:creationId xmlns:a16="http://schemas.microsoft.com/office/drawing/2014/main" xmlns="" id="{509BF820-CE63-8A43-9032-408F6967B9A3}"/>
                    </a:ext>
                  </a:extLst>
                </p:cNvPr>
                <p:cNvSpPr/>
                <p:nvPr/>
              </p:nvSpPr>
              <p:spPr>
                <a:xfrm>
                  <a:off x="90665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1" name="Rektangel 60">
                  <a:extLst>
                    <a:ext uri="{FF2B5EF4-FFF2-40B4-BE49-F238E27FC236}">
                      <a16:creationId xmlns:a16="http://schemas.microsoft.com/office/drawing/2014/main" xmlns="" id="{A49B52C9-8F8F-2A44-99EB-E13547CD3488}"/>
                    </a:ext>
                  </a:extLst>
                </p:cNvPr>
                <p:cNvSpPr/>
                <p:nvPr/>
              </p:nvSpPr>
              <p:spPr>
                <a:xfrm>
                  <a:off x="103528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2" name="Rektangel 61">
                  <a:extLst>
                    <a:ext uri="{FF2B5EF4-FFF2-40B4-BE49-F238E27FC236}">
                      <a16:creationId xmlns:a16="http://schemas.microsoft.com/office/drawing/2014/main" xmlns="" id="{DF931DB5-5A3A-AB4E-9BD6-7666DC9E0B96}"/>
                    </a:ext>
                  </a:extLst>
                </p:cNvPr>
                <p:cNvSpPr/>
                <p:nvPr/>
              </p:nvSpPr>
              <p:spPr>
                <a:xfrm>
                  <a:off x="906651" y="1759058"/>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3" name="Rektangel 62">
                  <a:extLst>
                    <a:ext uri="{FF2B5EF4-FFF2-40B4-BE49-F238E27FC236}">
                      <a16:creationId xmlns:a16="http://schemas.microsoft.com/office/drawing/2014/main" xmlns="" id="{264FD40C-5E0B-9148-8FBC-08CB22CED9F0}"/>
                    </a:ext>
                  </a:extLst>
                </p:cNvPr>
                <p:cNvSpPr/>
                <p:nvPr/>
              </p:nvSpPr>
              <p:spPr>
                <a:xfrm>
                  <a:off x="1035281" y="1759057"/>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grpSp>
        </p:grpSp>
        <p:sp>
          <p:nvSpPr>
            <p:cNvPr id="69" name="Rektangel 68">
              <a:extLst>
                <a:ext uri="{FF2B5EF4-FFF2-40B4-BE49-F238E27FC236}">
                  <a16:creationId xmlns:a16="http://schemas.microsoft.com/office/drawing/2014/main" xmlns="" id="{23B4CEEB-C2BE-1A4B-8C5E-78D479C3FBFA}"/>
                </a:ext>
              </a:extLst>
            </p:cNvPr>
            <p:cNvSpPr/>
            <p:nvPr/>
          </p:nvSpPr>
          <p:spPr>
            <a:xfrm>
              <a:off x="2112173" y="1550921"/>
              <a:ext cx="599716" cy="307777"/>
            </a:xfrm>
            <a:prstGeom prst="rect">
              <a:avLst/>
            </a:prstGeom>
          </p:spPr>
          <p:txBody>
            <a:bodyPr wrap="none">
              <a:spAutoFit/>
            </a:bodyPr>
            <a:lstStyle/>
            <a:p>
              <a:r>
                <a:rPr lang="sv-SE" sz="1400" dirty="0"/>
                <a:t>Jenny</a:t>
              </a:r>
            </a:p>
          </p:txBody>
        </p:sp>
      </p:grpSp>
      <p:grpSp>
        <p:nvGrpSpPr>
          <p:cNvPr id="114" name="Grupp 113">
            <a:extLst>
              <a:ext uri="{FF2B5EF4-FFF2-40B4-BE49-F238E27FC236}">
                <a16:creationId xmlns:a16="http://schemas.microsoft.com/office/drawing/2014/main" xmlns="" id="{9953ACF8-648C-574E-9888-25E11199BB90}"/>
              </a:ext>
            </a:extLst>
          </p:cNvPr>
          <p:cNvGrpSpPr/>
          <p:nvPr/>
        </p:nvGrpSpPr>
        <p:grpSpPr>
          <a:xfrm>
            <a:off x="2717416" y="1562862"/>
            <a:ext cx="561372" cy="719630"/>
            <a:chOff x="2717416" y="1562862"/>
            <a:chExt cx="561372" cy="719630"/>
          </a:xfrm>
        </p:grpSpPr>
        <p:grpSp>
          <p:nvGrpSpPr>
            <p:cNvPr id="13" name="Grupp 12">
              <a:extLst>
                <a:ext uri="{FF2B5EF4-FFF2-40B4-BE49-F238E27FC236}">
                  <a16:creationId xmlns:a16="http://schemas.microsoft.com/office/drawing/2014/main" xmlns="" id="{ACE1A22F-CD1F-534D-BE30-F092D39451C9}"/>
                </a:ext>
              </a:extLst>
            </p:cNvPr>
            <p:cNvGrpSpPr/>
            <p:nvPr/>
          </p:nvGrpSpPr>
          <p:grpSpPr>
            <a:xfrm>
              <a:off x="2840519" y="1794294"/>
              <a:ext cx="260365" cy="488198"/>
              <a:chOff x="3313598" y="1936912"/>
              <a:chExt cx="260365" cy="488198"/>
            </a:xfrm>
          </p:grpSpPr>
          <p:sp>
            <p:nvSpPr>
              <p:cNvPr id="36" name="Rektangel 35">
                <a:extLst>
                  <a:ext uri="{FF2B5EF4-FFF2-40B4-BE49-F238E27FC236}">
                    <a16:creationId xmlns:a16="http://schemas.microsoft.com/office/drawing/2014/main" xmlns="" id="{75518A3F-D95A-D242-862B-5768B5128E82}"/>
                  </a:ext>
                </a:extLst>
              </p:cNvPr>
              <p:cNvSpPr/>
              <p:nvPr/>
            </p:nvSpPr>
            <p:spPr>
              <a:xfrm>
                <a:off x="3442227" y="2262377"/>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grpSp>
            <p:nvGrpSpPr>
              <p:cNvPr id="64" name="Grupp 63">
                <a:extLst>
                  <a:ext uri="{FF2B5EF4-FFF2-40B4-BE49-F238E27FC236}">
                    <a16:creationId xmlns:a16="http://schemas.microsoft.com/office/drawing/2014/main" xmlns="" id="{331D8A32-018D-BB45-A040-C24D9B1B3A53}"/>
                  </a:ext>
                </a:extLst>
              </p:cNvPr>
              <p:cNvGrpSpPr/>
              <p:nvPr/>
            </p:nvGrpSpPr>
            <p:grpSpPr>
              <a:xfrm>
                <a:off x="3313598" y="1936912"/>
                <a:ext cx="260365" cy="325466"/>
                <a:chOff x="906651" y="1596325"/>
                <a:chExt cx="260365" cy="325466"/>
              </a:xfrm>
            </p:grpSpPr>
            <p:sp>
              <p:nvSpPr>
                <p:cNvPr id="65" name="Rektangel 64">
                  <a:extLst>
                    <a:ext uri="{FF2B5EF4-FFF2-40B4-BE49-F238E27FC236}">
                      <a16:creationId xmlns:a16="http://schemas.microsoft.com/office/drawing/2014/main" xmlns="" id="{7D08C3DD-43EA-3E44-A92A-2D5F722B77A0}"/>
                    </a:ext>
                  </a:extLst>
                </p:cNvPr>
                <p:cNvSpPr/>
                <p:nvPr/>
              </p:nvSpPr>
              <p:spPr>
                <a:xfrm>
                  <a:off x="90665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6" name="Rektangel 65">
                  <a:extLst>
                    <a:ext uri="{FF2B5EF4-FFF2-40B4-BE49-F238E27FC236}">
                      <a16:creationId xmlns:a16="http://schemas.microsoft.com/office/drawing/2014/main" xmlns="" id="{577F05AA-2A60-424A-9990-EC19DC33A3C6}"/>
                    </a:ext>
                  </a:extLst>
                </p:cNvPr>
                <p:cNvSpPr/>
                <p:nvPr/>
              </p:nvSpPr>
              <p:spPr>
                <a:xfrm>
                  <a:off x="1035281" y="1596325"/>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7" name="Rektangel 66">
                  <a:extLst>
                    <a:ext uri="{FF2B5EF4-FFF2-40B4-BE49-F238E27FC236}">
                      <a16:creationId xmlns:a16="http://schemas.microsoft.com/office/drawing/2014/main" xmlns="" id="{0973B355-14D3-F94C-BCEE-C92D8FC7EE21}"/>
                    </a:ext>
                  </a:extLst>
                </p:cNvPr>
                <p:cNvSpPr/>
                <p:nvPr/>
              </p:nvSpPr>
              <p:spPr>
                <a:xfrm>
                  <a:off x="906651" y="1759058"/>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8" name="Rektangel 67">
                  <a:extLst>
                    <a:ext uri="{FF2B5EF4-FFF2-40B4-BE49-F238E27FC236}">
                      <a16:creationId xmlns:a16="http://schemas.microsoft.com/office/drawing/2014/main" xmlns="" id="{1EFF8BBD-7F02-0343-9415-031BD0D82C55}"/>
                    </a:ext>
                  </a:extLst>
                </p:cNvPr>
                <p:cNvSpPr/>
                <p:nvPr/>
              </p:nvSpPr>
              <p:spPr>
                <a:xfrm>
                  <a:off x="1035281" y="1759057"/>
                  <a:ext cx="131735" cy="162733"/>
                </a:xfrm>
                <a:prstGeom prst="rect">
                  <a:avLst/>
                </a:prstGeom>
                <a:solidFill>
                  <a:schemeClr val="accent2">
                    <a:lumMod val="40000"/>
                    <a:lumOff val="60000"/>
                  </a:schemeClr>
                </a:solidFill>
                <a:ln w="31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grpSp>
        </p:grpSp>
        <p:sp>
          <p:nvSpPr>
            <p:cNvPr id="70" name="Rektangel 69">
              <a:extLst>
                <a:ext uri="{FF2B5EF4-FFF2-40B4-BE49-F238E27FC236}">
                  <a16:creationId xmlns:a16="http://schemas.microsoft.com/office/drawing/2014/main" xmlns="" id="{8E990DE1-21DA-5D4A-A431-70EBE5FF7BC7}"/>
                </a:ext>
              </a:extLst>
            </p:cNvPr>
            <p:cNvSpPr/>
            <p:nvPr/>
          </p:nvSpPr>
          <p:spPr>
            <a:xfrm>
              <a:off x="2717416" y="1562862"/>
              <a:ext cx="561372" cy="307777"/>
            </a:xfrm>
            <a:prstGeom prst="rect">
              <a:avLst/>
            </a:prstGeom>
          </p:spPr>
          <p:txBody>
            <a:bodyPr wrap="none">
              <a:spAutoFit/>
            </a:bodyPr>
            <a:lstStyle/>
            <a:p>
              <a:r>
                <a:rPr lang="sv-SE" sz="1400" dirty="0"/>
                <a:t>Albin</a:t>
              </a:r>
            </a:p>
          </p:txBody>
        </p:sp>
      </p:grpSp>
      <p:sp>
        <p:nvSpPr>
          <p:cNvPr id="71" name="Rektangel 70">
            <a:extLst>
              <a:ext uri="{FF2B5EF4-FFF2-40B4-BE49-F238E27FC236}">
                <a16:creationId xmlns:a16="http://schemas.microsoft.com/office/drawing/2014/main" xmlns="" id="{9C8C6308-5B43-5146-9600-6B1D8306746A}"/>
              </a:ext>
            </a:extLst>
          </p:cNvPr>
          <p:cNvSpPr/>
          <p:nvPr/>
        </p:nvSpPr>
        <p:spPr>
          <a:xfrm>
            <a:off x="3270824" y="1840003"/>
            <a:ext cx="687496" cy="307777"/>
          </a:xfrm>
          <a:prstGeom prst="rect">
            <a:avLst/>
          </a:prstGeom>
        </p:spPr>
        <p:txBody>
          <a:bodyPr wrap="none">
            <a:spAutoFit/>
          </a:bodyPr>
          <a:lstStyle/>
          <a:p>
            <a:r>
              <a:rPr lang="sv-SE" sz="1400" dirty="0"/>
              <a:t>Totalt: </a:t>
            </a:r>
          </a:p>
        </p:txBody>
      </p:sp>
      <p:sp>
        <p:nvSpPr>
          <p:cNvPr id="72" name="Rektangel 71">
            <a:extLst>
              <a:ext uri="{FF2B5EF4-FFF2-40B4-BE49-F238E27FC236}">
                <a16:creationId xmlns:a16="http://schemas.microsoft.com/office/drawing/2014/main" xmlns="" id="{F03996A2-D996-0641-BD0C-E41A3ED3BE80}"/>
              </a:ext>
            </a:extLst>
          </p:cNvPr>
          <p:cNvSpPr/>
          <p:nvPr/>
        </p:nvSpPr>
        <p:spPr>
          <a:xfrm>
            <a:off x="3767901" y="1840003"/>
            <a:ext cx="780855" cy="307777"/>
          </a:xfrm>
          <a:prstGeom prst="rect">
            <a:avLst/>
          </a:prstGeom>
        </p:spPr>
        <p:txBody>
          <a:bodyPr wrap="none">
            <a:spAutoFit/>
          </a:bodyPr>
          <a:lstStyle/>
          <a:p>
            <a:r>
              <a:rPr lang="sv-SE" sz="1400" dirty="0"/>
              <a:t>33 rutor</a:t>
            </a:r>
          </a:p>
        </p:txBody>
      </p:sp>
      <p:sp>
        <p:nvSpPr>
          <p:cNvPr id="73" name="Rektangel 72">
            <a:extLst>
              <a:ext uri="{FF2B5EF4-FFF2-40B4-BE49-F238E27FC236}">
                <a16:creationId xmlns:a16="http://schemas.microsoft.com/office/drawing/2014/main" xmlns="" id="{0E1E330E-72C0-1D45-AB2A-F49EF4C36A09}"/>
              </a:ext>
            </a:extLst>
          </p:cNvPr>
          <p:cNvSpPr/>
          <p:nvPr/>
        </p:nvSpPr>
        <p:spPr>
          <a:xfrm>
            <a:off x="1169577" y="2749898"/>
            <a:ext cx="748346" cy="307777"/>
          </a:xfrm>
          <a:prstGeom prst="rect">
            <a:avLst/>
          </a:prstGeom>
        </p:spPr>
        <p:txBody>
          <a:bodyPr wrap="none">
            <a:spAutoFit/>
          </a:bodyPr>
          <a:lstStyle/>
          <a:p>
            <a:r>
              <a:rPr lang="sv-SE" sz="1400" dirty="0"/>
              <a:t>1 ruta =</a:t>
            </a:r>
          </a:p>
        </p:txBody>
      </p:sp>
      <p:sp>
        <p:nvSpPr>
          <p:cNvPr id="74" name="Rektangel 73">
            <a:extLst>
              <a:ext uri="{FF2B5EF4-FFF2-40B4-BE49-F238E27FC236}">
                <a16:creationId xmlns:a16="http://schemas.microsoft.com/office/drawing/2014/main" xmlns="" id="{FF5A0974-A294-3143-B952-279DFBE7D381}"/>
              </a:ext>
            </a:extLst>
          </p:cNvPr>
          <p:cNvSpPr/>
          <p:nvPr/>
        </p:nvSpPr>
        <p:spPr>
          <a:xfrm>
            <a:off x="1761664" y="2749897"/>
            <a:ext cx="1354405" cy="307777"/>
          </a:xfrm>
          <a:prstGeom prst="rect">
            <a:avLst/>
          </a:prstGeom>
        </p:spPr>
        <p:txBody>
          <a:bodyPr wrap="square">
            <a:spAutoFit/>
          </a:bodyPr>
          <a:lstStyle/>
          <a:p>
            <a:r>
              <a:rPr lang="sv-SE" sz="1400" dirty="0"/>
              <a:t>1 485 / 33 kr = </a:t>
            </a:r>
          </a:p>
        </p:txBody>
      </p:sp>
      <p:sp>
        <p:nvSpPr>
          <p:cNvPr id="75" name="Rektangel 74">
            <a:extLst>
              <a:ext uri="{FF2B5EF4-FFF2-40B4-BE49-F238E27FC236}">
                <a16:creationId xmlns:a16="http://schemas.microsoft.com/office/drawing/2014/main" xmlns="" id="{636F9C26-CB7C-704A-A890-F6D7C3D1B78F}"/>
              </a:ext>
            </a:extLst>
          </p:cNvPr>
          <p:cNvSpPr/>
          <p:nvPr/>
        </p:nvSpPr>
        <p:spPr>
          <a:xfrm>
            <a:off x="2852894" y="2747193"/>
            <a:ext cx="551754" cy="307777"/>
          </a:xfrm>
          <a:prstGeom prst="rect">
            <a:avLst/>
          </a:prstGeom>
        </p:spPr>
        <p:txBody>
          <a:bodyPr wrap="none">
            <a:spAutoFit/>
          </a:bodyPr>
          <a:lstStyle/>
          <a:p>
            <a:r>
              <a:rPr lang="sv-SE" sz="1400" dirty="0"/>
              <a:t>45 kr</a:t>
            </a:r>
          </a:p>
        </p:txBody>
      </p:sp>
      <p:sp>
        <p:nvSpPr>
          <p:cNvPr id="76" name="Rektangel 75">
            <a:extLst>
              <a:ext uri="{FF2B5EF4-FFF2-40B4-BE49-F238E27FC236}">
                <a16:creationId xmlns:a16="http://schemas.microsoft.com/office/drawing/2014/main" xmlns="" id="{95B8A4A3-9E57-A84B-B9D9-52C7F0611162}"/>
              </a:ext>
            </a:extLst>
          </p:cNvPr>
          <p:cNvSpPr/>
          <p:nvPr/>
        </p:nvSpPr>
        <p:spPr>
          <a:xfrm>
            <a:off x="834034" y="3055648"/>
            <a:ext cx="1984069" cy="307777"/>
          </a:xfrm>
          <a:prstGeom prst="rect">
            <a:avLst/>
          </a:prstGeom>
        </p:spPr>
        <p:txBody>
          <a:bodyPr wrap="none">
            <a:spAutoFit/>
          </a:bodyPr>
          <a:lstStyle/>
          <a:p>
            <a:r>
              <a:rPr lang="sv-SE" sz="1400" dirty="0"/>
              <a:t>En föräldrabiljett kostar :</a:t>
            </a:r>
          </a:p>
        </p:txBody>
      </p:sp>
      <p:sp>
        <p:nvSpPr>
          <p:cNvPr id="77" name="Rektangel 76">
            <a:extLst>
              <a:ext uri="{FF2B5EF4-FFF2-40B4-BE49-F238E27FC236}">
                <a16:creationId xmlns:a16="http://schemas.microsoft.com/office/drawing/2014/main" xmlns="" id="{6E913BFD-4CF4-864A-AAA2-6FAC27DE90D2}"/>
              </a:ext>
            </a:extLst>
          </p:cNvPr>
          <p:cNvSpPr/>
          <p:nvPr/>
        </p:nvSpPr>
        <p:spPr>
          <a:xfrm>
            <a:off x="2677826" y="3067795"/>
            <a:ext cx="989373" cy="307777"/>
          </a:xfrm>
          <a:prstGeom prst="rect">
            <a:avLst/>
          </a:prstGeom>
        </p:spPr>
        <p:txBody>
          <a:bodyPr wrap="none">
            <a:spAutoFit/>
          </a:bodyPr>
          <a:lstStyle/>
          <a:p>
            <a:r>
              <a:rPr lang="sv-SE" sz="1400" dirty="0"/>
              <a:t>45 </a:t>
            </a:r>
            <a:r>
              <a:rPr lang="sk-SK" sz="1400" dirty="0"/>
              <a:t>·</a:t>
            </a:r>
            <a:r>
              <a:rPr lang="sk-SK" sz="1400" b="1" dirty="0">
                <a:solidFill>
                  <a:srgbClr val="800000"/>
                </a:solidFill>
              </a:rPr>
              <a:t> </a:t>
            </a:r>
            <a:r>
              <a:rPr lang="sv-SE" sz="1400" dirty="0"/>
              <a:t>10 kr =</a:t>
            </a:r>
          </a:p>
        </p:txBody>
      </p:sp>
      <p:sp>
        <p:nvSpPr>
          <p:cNvPr id="78" name="Rektangel 77">
            <a:extLst>
              <a:ext uri="{FF2B5EF4-FFF2-40B4-BE49-F238E27FC236}">
                <a16:creationId xmlns:a16="http://schemas.microsoft.com/office/drawing/2014/main" xmlns="" id="{F75FC1ED-2FD1-F047-A4CF-DDB2700B1523}"/>
              </a:ext>
            </a:extLst>
          </p:cNvPr>
          <p:cNvSpPr/>
          <p:nvPr/>
        </p:nvSpPr>
        <p:spPr>
          <a:xfrm>
            <a:off x="3530668" y="3067794"/>
            <a:ext cx="643125" cy="307777"/>
          </a:xfrm>
          <a:prstGeom prst="rect">
            <a:avLst/>
          </a:prstGeom>
        </p:spPr>
        <p:txBody>
          <a:bodyPr wrap="none">
            <a:spAutoFit/>
          </a:bodyPr>
          <a:lstStyle/>
          <a:p>
            <a:r>
              <a:rPr lang="sv-SE" sz="1400" dirty="0"/>
              <a:t>450 kr</a:t>
            </a:r>
          </a:p>
        </p:txBody>
      </p:sp>
      <p:pic>
        <p:nvPicPr>
          <p:cNvPr id="79" name="Bildobjekt 78">
            <a:extLst>
              <a:ext uri="{FF2B5EF4-FFF2-40B4-BE49-F238E27FC236}">
                <a16:creationId xmlns:a16="http://schemas.microsoft.com/office/drawing/2014/main" xmlns="" id="{43EE78F3-27F2-DA40-8F16-D6FC89AC3736}"/>
              </a:ext>
            </a:extLst>
          </p:cNvPr>
          <p:cNvPicPr>
            <a:picLocks noChangeAspect="1"/>
          </p:cNvPicPr>
          <p:nvPr/>
        </p:nvPicPr>
        <p:blipFill>
          <a:blip r:embed="rId7"/>
          <a:stretch>
            <a:fillRect/>
          </a:stretch>
        </p:blipFill>
        <p:spPr>
          <a:xfrm>
            <a:off x="4817666" y="1659561"/>
            <a:ext cx="2931135" cy="276394"/>
          </a:xfrm>
          <a:prstGeom prst="rect">
            <a:avLst/>
          </a:prstGeom>
        </p:spPr>
      </p:pic>
      <p:sp>
        <p:nvSpPr>
          <p:cNvPr id="82" name="Rektangel 81">
            <a:extLst>
              <a:ext uri="{FF2B5EF4-FFF2-40B4-BE49-F238E27FC236}">
                <a16:creationId xmlns:a16="http://schemas.microsoft.com/office/drawing/2014/main" xmlns="" id="{00BC5649-71E4-1C40-BB67-899EA0A201BB}"/>
              </a:ext>
            </a:extLst>
          </p:cNvPr>
          <p:cNvSpPr/>
          <p:nvPr/>
        </p:nvSpPr>
        <p:spPr>
          <a:xfrm>
            <a:off x="5424367" y="1940990"/>
            <a:ext cx="701620" cy="307777"/>
          </a:xfrm>
          <a:prstGeom prst="rect">
            <a:avLst/>
          </a:prstGeom>
        </p:spPr>
        <p:txBody>
          <a:bodyPr wrap="square">
            <a:spAutoFit/>
          </a:bodyPr>
          <a:lstStyle/>
          <a:p>
            <a:r>
              <a:rPr lang="sv-SE" sz="1400" dirty="0"/>
              <a:t>500 kr</a:t>
            </a:r>
          </a:p>
        </p:txBody>
      </p:sp>
      <p:sp>
        <p:nvSpPr>
          <p:cNvPr id="83" name="Rektangel 82">
            <a:extLst>
              <a:ext uri="{FF2B5EF4-FFF2-40B4-BE49-F238E27FC236}">
                <a16:creationId xmlns:a16="http://schemas.microsoft.com/office/drawing/2014/main" xmlns="" id="{6E0DCC59-8D7C-6345-956D-0212E5499BED}"/>
              </a:ext>
            </a:extLst>
          </p:cNvPr>
          <p:cNvSpPr/>
          <p:nvPr/>
        </p:nvSpPr>
        <p:spPr>
          <a:xfrm>
            <a:off x="5992576" y="1940989"/>
            <a:ext cx="701620" cy="307777"/>
          </a:xfrm>
          <a:prstGeom prst="rect">
            <a:avLst/>
          </a:prstGeom>
        </p:spPr>
        <p:txBody>
          <a:bodyPr wrap="square">
            <a:spAutoFit/>
          </a:bodyPr>
          <a:lstStyle/>
          <a:p>
            <a:r>
              <a:rPr lang="sv-SE" sz="1400" dirty="0"/>
              <a:t>400 kr</a:t>
            </a:r>
          </a:p>
        </p:txBody>
      </p:sp>
      <p:sp>
        <p:nvSpPr>
          <p:cNvPr id="84" name="Rektangel 83">
            <a:extLst>
              <a:ext uri="{FF2B5EF4-FFF2-40B4-BE49-F238E27FC236}">
                <a16:creationId xmlns:a16="http://schemas.microsoft.com/office/drawing/2014/main" xmlns="" id="{C5AE46B9-7F86-AF41-AA31-80147F20254C}"/>
              </a:ext>
            </a:extLst>
          </p:cNvPr>
          <p:cNvSpPr/>
          <p:nvPr/>
        </p:nvSpPr>
        <p:spPr>
          <a:xfrm>
            <a:off x="6541277" y="1940989"/>
            <a:ext cx="701620" cy="307777"/>
          </a:xfrm>
          <a:prstGeom prst="rect">
            <a:avLst/>
          </a:prstGeom>
        </p:spPr>
        <p:txBody>
          <a:bodyPr wrap="square">
            <a:spAutoFit/>
          </a:bodyPr>
          <a:lstStyle/>
          <a:p>
            <a:r>
              <a:rPr lang="sv-SE" sz="1400" dirty="0"/>
              <a:t>250 kr</a:t>
            </a:r>
          </a:p>
        </p:txBody>
      </p:sp>
      <p:sp>
        <p:nvSpPr>
          <p:cNvPr id="85" name="Rektangel 84">
            <a:extLst>
              <a:ext uri="{FF2B5EF4-FFF2-40B4-BE49-F238E27FC236}">
                <a16:creationId xmlns:a16="http://schemas.microsoft.com/office/drawing/2014/main" xmlns="" id="{D86A3C88-82AD-6C48-A05F-21ACE3F4F353}"/>
              </a:ext>
            </a:extLst>
          </p:cNvPr>
          <p:cNvSpPr/>
          <p:nvPr/>
        </p:nvSpPr>
        <p:spPr>
          <a:xfrm>
            <a:off x="7066812" y="1940602"/>
            <a:ext cx="858075" cy="307777"/>
          </a:xfrm>
          <a:prstGeom prst="rect">
            <a:avLst/>
          </a:prstGeom>
        </p:spPr>
        <p:txBody>
          <a:bodyPr wrap="square">
            <a:spAutoFit/>
          </a:bodyPr>
          <a:lstStyle/>
          <a:p>
            <a:r>
              <a:rPr lang="sv-SE" sz="1400" dirty="0"/>
              <a:t>1650 kr</a:t>
            </a:r>
          </a:p>
        </p:txBody>
      </p:sp>
      <p:sp>
        <p:nvSpPr>
          <p:cNvPr id="87" name="Rektangel 86">
            <a:extLst>
              <a:ext uri="{FF2B5EF4-FFF2-40B4-BE49-F238E27FC236}">
                <a16:creationId xmlns:a16="http://schemas.microsoft.com/office/drawing/2014/main" xmlns="" id="{A9A620C3-25B2-6E4C-8954-833BC56F2BC0}"/>
              </a:ext>
            </a:extLst>
          </p:cNvPr>
          <p:cNvSpPr/>
          <p:nvPr/>
        </p:nvSpPr>
        <p:spPr>
          <a:xfrm>
            <a:off x="7791709" y="1932170"/>
            <a:ext cx="1011585" cy="307777"/>
          </a:xfrm>
          <a:prstGeom prst="rect">
            <a:avLst/>
          </a:prstGeom>
        </p:spPr>
        <p:txBody>
          <a:bodyPr wrap="square">
            <a:spAutoFit/>
          </a:bodyPr>
          <a:lstStyle/>
          <a:p>
            <a:r>
              <a:rPr lang="sv-SE" sz="1400" dirty="0">
                <a:solidFill>
                  <a:srgbClr val="980002"/>
                </a:solidFill>
              </a:rPr>
              <a:t>För mycket</a:t>
            </a:r>
          </a:p>
        </p:txBody>
      </p:sp>
      <p:sp>
        <p:nvSpPr>
          <p:cNvPr id="88" name="Rektangel 87">
            <a:extLst>
              <a:ext uri="{FF2B5EF4-FFF2-40B4-BE49-F238E27FC236}">
                <a16:creationId xmlns:a16="http://schemas.microsoft.com/office/drawing/2014/main" xmlns="" id="{ED27871A-6BD7-7A4E-9BDB-4CF6A7F250EE}"/>
              </a:ext>
            </a:extLst>
          </p:cNvPr>
          <p:cNvSpPr/>
          <p:nvPr/>
        </p:nvSpPr>
        <p:spPr>
          <a:xfrm>
            <a:off x="4817666" y="2185509"/>
            <a:ext cx="701620" cy="307777"/>
          </a:xfrm>
          <a:prstGeom prst="rect">
            <a:avLst/>
          </a:prstGeom>
        </p:spPr>
        <p:txBody>
          <a:bodyPr wrap="square">
            <a:spAutoFit/>
          </a:bodyPr>
          <a:lstStyle/>
          <a:p>
            <a:r>
              <a:rPr lang="sv-SE" sz="1400" dirty="0"/>
              <a:t>400 kr</a:t>
            </a:r>
          </a:p>
        </p:txBody>
      </p:sp>
      <p:sp>
        <p:nvSpPr>
          <p:cNvPr id="89" name="Rektangel 88">
            <a:extLst>
              <a:ext uri="{FF2B5EF4-FFF2-40B4-BE49-F238E27FC236}">
                <a16:creationId xmlns:a16="http://schemas.microsoft.com/office/drawing/2014/main" xmlns="" id="{4C4BA932-4C55-8749-AB5F-59C7199CA841}"/>
              </a:ext>
            </a:extLst>
          </p:cNvPr>
          <p:cNvSpPr/>
          <p:nvPr/>
        </p:nvSpPr>
        <p:spPr>
          <a:xfrm>
            <a:off x="5419813" y="2185508"/>
            <a:ext cx="701620" cy="307777"/>
          </a:xfrm>
          <a:prstGeom prst="rect">
            <a:avLst/>
          </a:prstGeom>
        </p:spPr>
        <p:txBody>
          <a:bodyPr wrap="square">
            <a:spAutoFit/>
          </a:bodyPr>
          <a:lstStyle/>
          <a:p>
            <a:r>
              <a:rPr lang="sv-SE" sz="1400" dirty="0"/>
              <a:t>400 kr</a:t>
            </a:r>
          </a:p>
        </p:txBody>
      </p:sp>
      <p:sp>
        <p:nvSpPr>
          <p:cNvPr id="90" name="Rektangel 89">
            <a:extLst>
              <a:ext uri="{FF2B5EF4-FFF2-40B4-BE49-F238E27FC236}">
                <a16:creationId xmlns:a16="http://schemas.microsoft.com/office/drawing/2014/main" xmlns="" id="{3EA8DA3B-DB73-4C4B-B525-B3FF714F3A3A}"/>
              </a:ext>
            </a:extLst>
          </p:cNvPr>
          <p:cNvSpPr/>
          <p:nvPr/>
        </p:nvSpPr>
        <p:spPr>
          <a:xfrm>
            <a:off x="5997953" y="2180473"/>
            <a:ext cx="701620" cy="307777"/>
          </a:xfrm>
          <a:prstGeom prst="rect">
            <a:avLst/>
          </a:prstGeom>
        </p:spPr>
        <p:txBody>
          <a:bodyPr wrap="square">
            <a:spAutoFit/>
          </a:bodyPr>
          <a:lstStyle/>
          <a:p>
            <a:r>
              <a:rPr lang="sv-SE" sz="1400" dirty="0"/>
              <a:t>320 kr</a:t>
            </a:r>
          </a:p>
        </p:txBody>
      </p:sp>
      <p:sp>
        <p:nvSpPr>
          <p:cNvPr id="91" name="Rektangel 90">
            <a:extLst>
              <a:ext uri="{FF2B5EF4-FFF2-40B4-BE49-F238E27FC236}">
                <a16:creationId xmlns:a16="http://schemas.microsoft.com/office/drawing/2014/main" xmlns="" id="{F0164133-938A-1E49-AC6C-38A62D986FD8}"/>
              </a:ext>
            </a:extLst>
          </p:cNvPr>
          <p:cNvSpPr/>
          <p:nvPr/>
        </p:nvSpPr>
        <p:spPr>
          <a:xfrm>
            <a:off x="6538640" y="2175438"/>
            <a:ext cx="701620" cy="307777"/>
          </a:xfrm>
          <a:prstGeom prst="rect">
            <a:avLst/>
          </a:prstGeom>
        </p:spPr>
        <p:txBody>
          <a:bodyPr wrap="square">
            <a:spAutoFit/>
          </a:bodyPr>
          <a:lstStyle/>
          <a:p>
            <a:r>
              <a:rPr lang="sv-SE" sz="1400" dirty="0"/>
              <a:t>200 kr</a:t>
            </a:r>
          </a:p>
        </p:txBody>
      </p:sp>
      <p:sp>
        <p:nvSpPr>
          <p:cNvPr id="92" name="Rektangel 91">
            <a:extLst>
              <a:ext uri="{FF2B5EF4-FFF2-40B4-BE49-F238E27FC236}">
                <a16:creationId xmlns:a16="http://schemas.microsoft.com/office/drawing/2014/main" xmlns="" id="{EBAAA682-3EE9-EC4C-ABDC-4B49389299E5}"/>
              </a:ext>
            </a:extLst>
          </p:cNvPr>
          <p:cNvSpPr/>
          <p:nvPr/>
        </p:nvSpPr>
        <p:spPr>
          <a:xfrm>
            <a:off x="7066811" y="2175051"/>
            <a:ext cx="858075" cy="307777"/>
          </a:xfrm>
          <a:prstGeom prst="rect">
            <a:avLst/>
          </a:prstGeom>
        </p:spPr>
        <p:txBody>
          <a:bodyPr wrap="square">
            <a:spAutoFit/>
          </a:bodyPr>
          <a:lstStyle/>
          <a:p>
            <a:r>
              <a:rPr lang="sv-SE" sz="1400" dirty="0"/>
              <a:t>1320 kr</a:t>
            </a:r>
          </a:p>
        </p:txBody>
      </p:sp>
      <p:sp>
        <p:nvSpPr>
          <p:cNvPr id="93" name="Rektangel 92">
            <a:extLst>
              <a:ext uri="{FF2B5EF4-FFF2-40B4-BE49-F238E27FC236}">
                <a16:creationId xmlns:a16="http://schemas.microsoft.com/office/drawing/2014/main" xmlns="" id="{17F15A6E-6ED3-BB48-BC51-5DDA109C9860}"/>
              </a:ext>
            </a:extLst>
          </p:cNvPr>
          <p:cNvSpPr/>
          <p:nvPr/>
        </p:nvSpPr>
        <p:spPr>
          <a:xfrm>
            <a:off x="7791858" y="2166232"/>
            <a:ext cx="1011585" cy="307777"/>
          </a:xfrm>
          <a:prstGeom prst="rect">
            <a:avLst/>
          </a:prstGeom>
        </p:spPr>
        <p:txBody>
          <a:bodyPr wrap="square">
            <a:spAutoFit/>
          </a:bodyPr>
          <a:lstStyle/>
          <a:p>
            <a:r>
              <a:rPr lang="sv-SE" sz="1400" dirty="0">
                <a:solidFill>
                  <a:srgbClr val="980002"/>
                </a:solidFill>
              </a:rPr>
              <a:t>För lite</a:t>
            </a:r>
          </a:p>
        </p:txBody>
      </p:sp>
      <p:sp>
        <p:nvSpPr>
          <p:cNvPr id="94" name="Rektangel 93">
            <a:extLst>
              <a:ext uri="{FF2B5EF4-FFF2-40B4-BE49-F238E27FC236}">
                <a16:creationId xmlns:a16="http://schemas.microsoft.com/office/drawing/2014/main" xmlns="" id="{7DEF89E7-03F4-AF4C-A200-79898929A423}"/>
              </a:ext>
            </a:extLst>
          </p:cNvPr>
          <p:cNvSpPr/>
          <p:nvPr/>
        </p:nvSpPr>
        <p:spPr>
          <a:xfrm>
            <a:off x="4831431" y="2451122"/>
            <a:ext cx="701620" cy="307777"/>
          </a:xfrm>
          <a:prstGeom prst="rect">
            <a:avLst/>
          </a:prstGeom>
        </p:spPr>
        <p:txBody>
          <a:bodyPr wrap="square">
            <a:spAutoFit/>
          </a:bodyPr>
          <a:lstStyle/>
          <a:p>
            <a:r>
              <a:rPr lang="sv-SE" sz="1400" dirty="0"/>
              <a:t>450 kr</a:t>
            </a:r>
          </a:p>
        </p:txBody>
      </p:sp>
      <p:sp>
        <p:nvSpPr>
          <p:cNvPr id="95" name="Rektangel 94">
            <a:extLst>
              <a:ext uri="{FF2B5EF4-FFF2-40B4-BE49-F238E27FC236}">
                <a16:creationId xmlns:a16="http://schemas.microsoft.com/office/drawing/2014/main" xmlns="" id="{6309A5B2-FF17-C24F-B7C1-5AA454F7A0CC}"/>
              </a:ext>
            </a:extLst>
          </p:cNvPr>
          <p:cNvSpPr/>
          <p:nvPr/>
        </p:nvSpPr>
        <p:spPr>
          <a:xfrm>
            <a:off x="5419813" y="2452410"/>
            <a:ext cx="701620" cy="307777"/>
          </a:xfrm>
          <a:prstGeom prst="rect">
            <a:avLst/>
          </a:prstGeom>
        </p:spPr>
        <p:txBody>
          <a:bodyPr wrap="square">
            <a:spAutoFit/>
          </a:bodyPr>
          <a:lstStyle/>
          <a:p>
            <a:r>
              <a:rPr lang="sv-SE" sz="1400" dirty="0"/>
              <a:t>450 kr</a:t>
            </a:r>
          </a:p>
        </p:txBody>
      </p:sp>
      <p:sp>
        <p:nvSpPr>
          <p:cNvPr id="96" name="Rektangel 95">
            <a:extLst>
              <a:ext uri="{FF2B5EF4-FFF2-40B4-BE49-F238E27FC236}">
                <a16:creationId xmlns:a16="http://schemas.microsoft.com/office/drawing/2014/main" xmlns="" id="{7318DEBC-2C1C-C34F-8E3C-A1463EE124F9}"/>
              </a:ext>
            </a:extLst>
          </p:cNvPr>
          <p:cNvSpPr/>
          <p:nvPr/>
        </p:nvSpPr>
        <p:spPr>
          <a:xfrm>
            <a:off x="5996593" y="2457280"/>
            <a:ext cx="701620" cy="307777"/>
          </a:xfrm>
          <a:prstGeom prst="rect">
            <a:avLst/>
          </a:prstGeom>
        </p:spPr>
        <p:txBody>
          <a:bodyPr wrap="square">
            <a:spAutoFit/>
          </a:bodyPr>
          <a:lstStyle/>
          <a:p>
            <a:r>
              <a:rPr lang="sv-SE" sz="1400" dirty="0"/>
              <a:t>360 kr</a:t>
            </a:r>
          </a:p>
        </p:txBody>
      </p:sp>
      <p:sp>
        <p:nvSpPr>
          <p:cNvPr id="97" name="Rektangel 96">
            <a:extLst>
              <a:ext uri="{FF2B5EF4-FFF2-40B4-BE49-F238E27FC236}">
                <a16:creationId xmlns:a16="http://schemas.microsoft.com/office/drawing/2014/main" xmlns="" id="{0F144897-F0EF-2344-B1A2-5B99481CE064}"/>
              </a:ext>
            </a:extLst>
          </p:cNvPr>
          <p:cNvSpPr/>
          <p:nvPr/>
        </p:nvSpPr>
        <p:spPr>
          <a:xfrm>
            <a:off x="6536003" y="2455454"/>
            <a:ext cx="701620" cy="307777"/>
          </a:xfrm>
          <a:prstGeom prst="rect">
            <a:avLst/>
          </a:prstGeom>
        </p:spPr>
        <p:txBody>
          <a:bodyPr wrap="square">
            <a:spAutoFit/>
          </a:bodyPr>
          <a:lstStyle/>
          <a:p>
            <a:r>
              <a:rPr lang="sv-SE" sz="1400" dirty="0"/>
              <a:t>225 kr</a:t>
            </a:r>
          </a:p>
        </p:txBody>
      </p:sp>
      <p:sp>
        <p:nvSpPr>
          <p:cNvPr id="98" name="Rektangel 97">
            <a:extLst>
              <a:ext uri="{FF2B5EF4-FFF2-40B4-BE49-F238E27FC236}">
                <a16:creationId xmlns:a16="http://schemas.microsoft.com/office/drawing/2014/main" xmlns="" id="{060789FB-01E9-4941-9022-5097E5B46809}"/>
              </a:ext>
            </a:extLst>
          </p:cNvPr>
          <p:cNvSpPr/>
          <p:nvPr/>
        </p:nvSpPr>
        <p:spPr>
          <a:xfrm>
            <a:off x="7063945" y="2455454"/>
            <a:ext cx="858075" cy="307777"/>
          </a:xfrm>
          <a:prstGeom prst="rect">
            <a:avLst/>
          </a:prstGeom>
        </p:spPr>
        <p:txBody>
          <a:bodyPr wrap="square">
            <a:spAutoFit/>
          </a:bodyPr>
          <a:lstStyle/>
          <a:p>
            <a:r>
              <a:rPr lang="sv-SE" sz="1400" dirty="0"/>
              <a:t>1485 kr</a:t>
            </a:r>
          </a:p>
        </p:txBody>
      </p:sp>
      <p:sp>
        <p:nvSpPr>
          <p:cNvPr id="99" name="Rektangel 98">
            <a:extLst>
              <a:ext uri="{FF2B5EF4-FFF2-40B4-BE49-F238E27FC236}">
                <a16:creationId xmlns:a16="http://schemas.microsoft.com/office/drawing/2014/main" xmlns="" id="{3287C77F-C042-2148-A7BB-18E0A56D81D0}"/>
              </a:ext>
            </a:extLst>
          </p:cNvPr>
          <p:cNvSpPr/>
          <p:nvPr/>
        </p:nvSpPr>
        <p:spPr>
          <a:xfrm>
            <a:off x="7813172" y="2461509"/>
            <a:ext cx="1011585" cy="307777"/>
          </a:xfrm>
          <a:prstGeom prst="rect">
            <a:avLst/>
          </a:prstGeom>
        </p:spPr>
        <p:txBody>
          <a:bodyPr wrap="square">
            <a:spAutoFit/>
          </a:bodyPr>
          <a:lstStyle/>
          <a:p>
            <a:r>
              <a:rPr lang="sv-SE" sz="1400" dirty="0">
                <a:solidFill>
                  <a:srgbClr val="980002"/>
                </a:solidFill>
              </a:rPr>
              <a:t>Stämmer</a:t>
            </a:r>
          </a:p>
        </p:txBody>
      </p:sp>
      <p:sp>
        <p:nvSpPr>
          <p:cNvPr id="100" name="Rektangel 99">
            <a:extLst>
              <a:ext uri="{FF2B5EF4-FFF2-40B4-BE49-F238E27FC236}">
                <a16:creationId xmlns:a16="http://schemas.microsoft.com/office/drawing/2014/main" xmlns="" id="{434CF8BA-4DEE-894F-8184-40268AA8108C}"/>
              </a:ext>
            </a:extLst>
          </p:cNvPr>
          <p:cNvSpPr/>
          <p:nvPr/>
        </p:nvSpPr>
        <p:spPr>
          <a:xfrm>
            <a:off x="5489994" y="2892521"/>
            <a:ext cx="2394438" cy="307777"/>
          </a:xfrm>
          <a:prstGeom prst="rect">
            <a:avLst/>
          </a:prstGeom>
        </p:spPr>
        <p:txBody>
          <a:bodyPr wrap="none">
            <a:spAutoFit/>
          </a:bodyPr>
          <a:lstStyle/>
          <a:p>
            <a:r>
              <a:rPr lang="sv-SE" sz="1400" dirty="0"/>
              <a:t>En föräldrabiljett kostar 450 kr</a:t>
            </a:r>
          </a:p>
        </p:txBody>
      </p:sp>
      <p:sp>
        <p:nvSpPr>
          <p:cNvPr id="101" name="Rektangel 100">
            <a:extLst>
              <a:ext uri="{FF2B5EF4-FFF2-40B4-BE49-F238E27FC236}">
                <a16:creationId xmlns:a16="http://schemas.microsoft.com/office/drawing/2014/main" xmlns="" id="{2FC93A16-8C40-9147-BE9E-22CDB536A9C3}"/>
              </a:ext>
            </a:extLst>
          </p:cNvPr>
          <p:cNvSpPr/>
          <p:nvPr/>
        </p:nvSpPr>
        <p:spPr>
          <a:xfrm>
            <a:off x="1301877" y="4442364"/>
            <a:ext cx="2066985" cy="307777"/>
          </a:xfrm>
          <a:prstGeom prst="rect">
            <a:avLst/>
          </a:prstGeom>
        </p:spPr>
        <p:txBody>
          <a:bodyPr wrap="square">
            <a:spAutoFit/>
          </a:bodyPr>
          <a:lstStyle/>
          <a:p>
            <a:r>
              <a:rPr lang="sv-SE" sz="1400" b="1" i="1" dirty="0">
                <a:solidFill>
                  <a:srgbClr val="800000"/>
                </a:solidFill>
              </a:rPr>
              <a:t>x</a:t>
            </a:r>
            <a:r>
              <a:rPr lang="sv-SE" sz="1400" b="1" dirty="0">
                <a:solidFill>
                  <a:srgbClr val="800000"/>
                </a:solidFill>
              </a:rPr>
              <a:t> + </a:t>
            </a:r>
            <a:r>
              <a:rPr lang="sv-SE" sz="1400" b="1" i="1" dirty="0">
                <a:solidFill>
                  <a:srgbClr val="800000"/>
                </a:solidFill>
              </a:rPr>
              <a:t>x </a:t>
            </a:r>
            <a:r>
              <a:rPr lang="sv-SE" sz="1400" b="1" dirty="0">
                <a:solidFill>
                  <a:srgbClr val="800000"/>
                </a:solidFill>
              </a:rPr>
              <a:t>+ 0,8</a:t>
            </a:r>
            <a:r>
              <a:rPr lang="sv-SE" sz="1400" b="1" i="1" dirty="0">
                <a:solidFill>
                  <a:srgbClr val="800000"/>
                </a:solidFill>
              </a:rPr>
              <a:t>x </a:t>
            </a:r>
            <a:r>
              <a:rPr lang="sv-SE" sz="1400" b="1" dirty="0">
                <a:solidFill>
                  <a:srgbClr val="800000"/>
                </a:solidFill>
              </a:rPr>
              <a:t>+ 0,5</a:t>
            </a:r>
            <a:r>
              <a:rPr lang="sv-SE" sz="1400" b="1" i="1" dirty="0">
                <a:solidFill>
                  <a:srgbClr val="800000"/>
                </a:solidFill>
              </a:rPr>
              <a:t>x</a:t>
            </a:r>
            <a:r>
              <a:rPr lang="sv-SE" sz="1400" b="1" dirty="0">
                <a:solidFill>
                  <a:srgbClr val="800000"/>
                </a:solidFill>
              </a:rPr>
              <a:t> = 1485 </a:t>
            </a:r>
            <a:endParaRPr lang="sv-SE" sz="1400" dirty="0"/>
          </a:p>
        </p:txBody>
      </p:sp>
      <p:sp>
        <p:nvSpPr>
          <p:cNvPr id="102" name="Rektangel 101">
            <a:extLst>
              <a:ext uri="{FF2B5EF4-FFF2-40B4-BE49-F238E27FC236}">
                <a16:creationId xmlns:a16="http://schemas.microsoft.com/office/drawing/2014/main" xmlns="" id="{9707CFB5-7D7D-AA4F-B64D-8EA4EDCF650F}"/>
              </a:ext>
            </a:extLst>
          </p:cNvPr>
          <p:cNvSpPr/>
          <p:nvPr/>
        </p:nvSpPr>
        <p:spPr>
          <a:xfrm>
            <a:off x="725358" y="3874265"/>
            <a:ext cx="3888954" cy="307777"/>
          </a:xfrm>
          <a:prstGeom prst="rect">
            <a:avLst/>
          </a:prstGeom>
        </p:spPr>
        <p:txBody>
          <a:bodyPr wrap="square">
            <a:spAutoFit/>
          </a:bodyPr>
          <a:lstStyle/>
          <a:p>
            <a:r>
              <a:rPr lang="sv-SE" sz="1400" dirty="0"/>
              <a:t>Då kostar Jennys biljett </a:t>
            </a:r>
            <a:r>
              <a:rPr lang="sv-SE" sz="1400" b="1" dirty="0">
                <a:solidFill>
                  <a:srgbClr val="980002"/>
                </a:solidFill>
              </a:rPr>
              <a:t>(</a:t>
            </a:r>
            <a:r>
              <a:rPr lang="sv-SE" sz="1400" b="1" i="1" dirty="0">
                <a:solidFill>
                  <a:srgbClr val="800000"/>
                </a:solidFill>
              </a:rPr>
              <a:t>x </a:t>
            </a:r>
            <a:r>
              <a:rPr lang="sv-SE" sz="1400" b="1" dirty="0">
                <a:solidFill>
                  <a:srgbClr val="800000"/>
                </a:solidFill>
              </a:rPr>
              <a:t>– 0,2</a:t>
            </a:r>
            <a:r>
              <a:rPr lang="sv-SE" sz="1400" b="1" i="1" dirty="0">
                <a:solidFill>
                  <a:srgbClr val="800000"/>
                </a:solidFill>
              </a:rPr>
              <a:t>x</a:t>
            </a:r>
            <a:r>
              <a:rPr lang="sv-SE" sz="1400" b="1" dirty="0">
                <a:solidFill>
                  <a:srgbClr val="800000"/>
                </a:solidFill>
              </a:rPr>
              <a:t>) kr = 0,8</a:t>
            </a:r>
            <a:r>
              <a:rPr lang="sv-SE" sz="1400" b="1" i="1" dirty="0">
                <a:solidFill>
                  <a:srgbClr val="800000"/>
                </a:solidFill>
              </a:rPr>
              <a:t>x</a:t>
            </a:r>
            <a:r>
              <a:rPr lang="sv-SE" sz="1400" b="1" dirty="0">
                <a:solidFill>
                  <a:srgbClr val="800000"/>
                </a:solidFill>
              </a:rPr>
              <a:t> kr</a:t>
            </a:r>
            <a:r>
              <a:rPr lang="sv-SE" sz="1400" dirty="0"/>
              <a:t>. </a:t>
            </a:r>
          </a:p>
        </p:txBody>
      </p:sp>
      <p:sp>
        <p:nvSpPr>
          <p:cNvPr id="103" name="Rektangel 102">
            <a:extLst>
              <a:ext uri="{FF2B5EF4-FFF2-40B4-BE49-F238E27FC236}">
                <a16:creationId xmlns:a16="http://schemas.microsoft.com/office/drawing/2014/main" xmlns="" id="{EE2812AB-015F-7E4C-A8A3-293FE0151FCE}"/>
              </a:ext>
            </a:extLst>
          </p:cNvPr>
          <p:cNvSpPr/>
          <p:nvPr/>
        </p:nvSpPr>
        <p:spPr>
          <a:xfrm>
            <a:off x="733349" y="4113397"/>
            <a:ext cx="3888954" cy="307777"/>
          </a:xfrm>
          <a:prstGeom prst="rect">
            <a:avLst/>
          </a:prstGeom>
        </p:spPr>
        <p:txBody>
          <a:bodyPr wrap="square">
            <a:spAutoFit/>
          </a:bodyPr>
          <a:lstStyle/>
          <a:p>
            <a:r>
              <a:rPr lang="sv-SE" sz="1400" dirty="0"/>
              <a:t>Då kostar Albins biljett  </a:t>
            </a:r>
            <a:r>
              <a:rPr lang="sv-SE" sz="1400" b="1" dirty="0">
                <a:solidFill>
                  <a:srgbClr val="800000"/>
                </a:solidFill>
              </a:rPr>
              <a:t>0,5</a:t>
            </a:r>
            <a:r>
              <a:rPr lang="sv-SE" sz="1400" b="1" i="1" dirty="0">
                <a:solidFill>
                  <a:srgbClr val="800000"/>
                </a:solidFill>
              </a:rPr>
              <a:t>x</a:t>
            </a:r>
            <a:r>
              <a:rPr lang="sv-SE" sz="1400" b="1" dirty="0">
                <a:solidFill>
                  <a:srgbClr val="800000"/>
                </a:solidFill>
              </a:rPr>
              <a:t> kr</a:t>
            </a:r>
            <a:r>
              <a:rPr lang="sv-SE" sz="1400" dirty="0"/>
              <a:t>. </a:t>
            </a:r>
          </a:p>
        </p:txBody>
      </p:sp>
      <p:sp>
        <p:nvSpPr>
          <p:cNvPr id="104" name="Rektangel 103">
            <a:extLst>
              <a:ext uri="{FF2B5EF4-FFF2-40B4-BE49-F238E27FC236}">
                <a16:creationId xmlns:a16="http://schemas.microsoft.com/office/drawing/2014/main" xmlns="" id="{0D917955-FCBE-2646-BE6F-289879A1C760}"/>
              </a:ext>
            </a:extLst>
          </p:cNvPr>
          <p:cNvSpPr/>
          <p:nvPr/>
        </p:nvSpPr>
        <p:spPr>
          <a:xfrm>
            <a:off x="2458972" y="4924588"/>
            <a:ext cx="915228" cy="307777"/>
          </a:xfrm>
          <a:prstGeom prst="rect">
            <a:avLst/>
          </a:prstGeom>
        </p:spPr>
        <p:txBody>
          <a:bodyPr wrap="square">
            <a:spAutoFit/>
          </a:bodyPr>
          <a:lstStyle/>
          <a:p>
            <a:r>
              <a:rPr lang="sv-SE" sz="1400" b="1" dirty="0">
                <a:solidFill>
                  <a:srgbClr val="800000"/>
                </a:solidFill>
              </a:rPr>
              <a:t> </a:t>
            </a:r>
            <a:r>
              <a:rPr lang="sv-SE" sz="1400" b="1" i="1" dirty="0">
                <a:solidFill>
                  <a:srgbClr val="800000"/>
                </a:solidFill>
              </a:rPr>
              <a:t>x</a:t>
            </a:r>
            <a:r>
              <a:rPr lang="sv-SE" sz="1400" b="1" dirty="0">
                <a:solidFill>
                  <a:srgbClr val="800000"/>
                </a:solidFill>
              </a:rPr>
              <a:t> = 450</a:t>
            </a:r>
            <a:r>
              <a:rPr lang="sv-SE" sz="1400" dirty="0"/>
              <a:t>.</a:t>
            </a:r>
          </a:p>
        </p:txBody>
      </p:sp>
      <p:sp>
        <p:nvSpPr>
          <p:cNvPr id="105" name="Rektangel 104">
            <a:extLst>
              <a:ext uri="{FF2B5EF4-FFF2-40B4-BE49-F238E27FC236}">
                <a16:creationId xmlns:a16="http://schemas.microsoft.com/office/drawing/2014/main" xmlns="" id="{68CA57C2-049F-AA4E-9E6F-41ACDD406E0A}"/>
              </a:ext>
            </a:extLst>
          </p:cNvPr>
          <p:cNvSpPr/>
          <p:nvPr/>
        </p:nvSpPr>
        <p:spPr>
          <a:xfrm>
            <a:off x="2272186" y="4683476"/>
            <a:ext cx="1161416" cy="307777"/>
          </a:xfrm>
          <a:prstGeom prst="rect">
            <a:avLst/>
          </a:prstGeom>
        </p:spPr>
        <p:txBody>
          <a:bodyPr wrap="square">
            <a:spAutoFit/>
          </a:bodyPr>
          <a:lstStyle/>
          <a:p>
            <a:r>
              <a:rPr lang="sv-SE" sz="1400" b="1" dirty="0">
                <a:solidFill>
                  <a:srgbClr val="800000"/>
                </a:solidFill>
              </a:rPr>
              <a:t>3,3</a:t>
            </a:r>
            <a:r>
              <a:rPr lang="sv-SE" sz="1400" b="1" i="1" dirty="0">
                <a:solidFill>
                  <a:srgbClr val="800000"/>
                </a:solidFill>
              </a:rPr>
              <a:t>x</a:t>
            </a:r>
            <a:r>
              <a:rPr lang="sv-SE" sz="1400" b="1" dirty="0">
                <a:solidFill>
                  <a:srgbClr val="800000"/>
                </a:solidFill>
              </a:rPr>
              <a:t> = 1485</a:t>
            </a:r>
            <a:endParaRPr lang="sv-SE" sz="1400" dirty="0"/>
          </a:p>
        </p:txBody>
      </p:sp>
      <p:sp>
        <p:nvSpPr>
          <p:cNvPr id="106" name="Rektangel 105">
            <a:extLst>
              <a:ext uri="{FF2B5EF4-FFF2-40B4-BE49-F238E27FC236}">
                <a16:creationId xmlns:a16="http://schemas.microsoft.com/office/drawing/2014/main" xmlns="" id="{BB9AEA71-D82F-AC40-80D5-9D6480FC0F9D}"/>
              </a:ext>
            </a:extLst>
          </p:cNvPr>
          <p:cNvSpPr/>
          <p:nvPr/>
        </p:nvSpPr>
        <p:spPr>
          <a:xfrm>
            <a:off x="1268452" y="5268663"/>
            <a:ext cx="2394438" cy="307777"/>
          </a:xfrm>
          <a:prstGeom prst="rect">
            <a:avLst/>
          </a:prstGeom>
        </p:spPr>
        <p:txBody>
          <a:bodyPr wrap="none">
            <a:spAutoFit/>
          </a:bodyPr>
          <a:lstStyle/>
          <a:p>
            <a:r>
              <a:rPr lang="sv-SE" sz="1400" dirty="0"/>
              <a:t>En föräldrabiljett kostar 450 kr</a:t>
            </a:r>
          </a:p>
        </p:txBody>
      </p:sp>
      <p:sp>
        <p:nvSpPr>
          <p:cNvPr id="107" name="Rektangel 106">
            <a:extLst>
              <a:ext uri="{FF2B5EF4-FFF2-40B4-BE49-F238E27FC236}">
                <a16:creationId xmlns:a16="http://schemas.microsoft.com/office/drawing/2014/main" xmlns="" id="{A1CDE0C9-F24F-5F4E-BF2F-51A9745BF211}"/>
              </a:ext>
            </a:extLst>
          </p:cNvPr>
          <p:cNvSpPr/>
          <p:nvPr/>
        </p:nvSpPr>
        <p:spPr>
          <a:xfrm>
            <a:off x="5544522" y="4222681"/>
            <a:ext cx="3258772" cy="307777"/>
          </a:xfrm>
          <a:prstGeom prst="rect">
            <a:avLst/>
          </a:prstGeom>
        </p:spPr>
        <p:txBody>
          <a:bodyPr wrap="square">
            <a:spAutoFit/>
          </a:bodyPr>
          <a:lstStyle/>
          <a:p>
            <a:r>
              <a:rPr lang="sv-SE" sz="1400" dirty="0"/>
              <a:t>Jenny betalar 80 % av fullt pris = 0,8</a:t>
            </a:r>
          </a:p>
        </p:txBody>
      </p:sp>
      <p:sp>
        <p:nvSpPr>
          <p:cNvPr id="108" name="Rektangel 107">
            <a:extLst>
              <a:ext uri="{FF2B5EF4-FFF2-40B4-BE49-F238E27FC236}">
                <a16:creationId xmlns:a16="http://schemas.microsoft.com/office/drawing/2014/main" xmlns="" id="{AD106D8D-9F7D-5645-B8A2-83D62134BB71}"/>
              </a:ext>
            </a:extLst>
          </p:cNvPr>
          <p:cNvSpPr/>
          <p:nvPr/>
        </p:nvSpPr>
        <p:spPr>
          <a:xfrm>
            <a:off x="5575806" y="4411993"/>
            <a:ext cx="3258772" cy="307777"/>
          </a:xfrm>
          <a:prstGeom prst="rect">
            <a:avLst/>
          </a:prstGeom>
        </p:spPr>
        <p:txBody>
          <a:bodyPr wrap="square">
            <a:spAutoFit/>
          </a:bodyPr>
          <a:lstStyle/>
          <a:p>
            <a:r>
              <a:rPr lang="sv-SE" sz="1400" dirty="0"/>
              <a:t>Albin betalar 50 % av fullt pris = 0,5</a:t>
            </a:r>
          </a:p>
        </p:txBody>
      </p:sp>
      <p:sp>
        <p:nvSpPr>
          <p:cNvPr id="109" name="Rektangel 108">
            <a:extLst>
              <a:ext uri="{FF2B5EF4-FFF2-40B4-BE49-F238E27FC236}">
                <a16:creationId xmlns:a16="http://schemas.microsoft.com/office/drawing/2014/main" xmlns="" id="{821F097A-9485-744E-9B96-48593DEC0FCE}"/>
              </a:ext>
            </a:extLst>
          </p:cNvPr>
          <p:cNvSpPr/>
          <p:nvPr/>
        </p:nvSpPr>
        <p:spPr>
          <a:xfrm>
            <a:off x="5168476" y="4733348"/>
            <a:ext cx="3258772" cy="523220"/>
          </a:xfrm>
          <a:prstGeom prst="rect">
            <a:avLst/>
          </a:prstGeom>
        </p:spPr>
        <p:txBody>
          <a:bodyPr wrap="square">
            <a:spAutoFit/>
          </a:bodyPr>
          <a:lstStyle/>
          <a:p>
            <a:r>
              <a:rPr lang="sv-SE" sz="1400" dirty="0"/>
              <a:t>Totalt betalar familjen 3,3 gånger fullt pris vilket är lika med 1 485 kr.</a:t>
            </a:r>
          </a:p>
        </p:txBody>
      </p:sp>
      <p:sp>
        <p:nvSpPr>
          <p:cNvPr id="110" name="Rektangel 109">
            <a:extLst>
              <a:ext uri="{FF2B5EF4-FFF2-40B4-BE49-F238E27FC236}">
                <a16:creationId xmlns:a16="http://schemas.microsoft.com/office/drawing/2014/main" xmlns="" id="{7FC206CF-743F-ED44-974E-996DF485272B}"/>
              </a:ext>
            </a:extLst>
          </p:cNvPr>
          <p:cNvSpPr/>
          <p:nvPr/>
        </p:nvSpPr>
        <p:spPr>
          <a:xfrm>
            <a:off x="4954552" y="5212925"/>
            <a:ext cx="3258772" cy="307777"/>
          </a:xfrm>
          <a:prstGeom prst="rect">
            <a:avLst/>
          </a:prstGeom>
        </p:spPr>
        <p:txBody>
          <a:bodyPr wrap="square">
            <a:spAutoFit/>
          </a:bodyPr>
          <a:lstStyle/>
          <a:p>
            <a:r>
              <a:rPr lang="sv-SE" sz="1400" dirty="0"/>
              <a:t>En föräldrabiljett = 1 485 / 3,3 kr = 450 kr</a:t>
            </a:r>
          </a:p>
        </p:txBody>
      </p:sp>
    </p:spTree>
    <p:extLst>
      <p:ext uri="{BB962C8B-B14F-4D97-AF65-F5344CB8AC3E}">
        <p14:creationId xmlns:p14="http://schemas.microsoft.com/office/powerpoint/2010/main" val="3996780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0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0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0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0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0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3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2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0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109"/>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1" grpId="0"/>
      <p:bldP spid="25" grpId="0"/>
      <p:bldP spid="27" grpId="0"/>
      <p:bldP spid="71" grpId="0"/>
      <p:bldP spid="72" grpId="0"/>
      <p:bldP spid="73" grpId="0"/>
      <p:bldP spid="74" grpId="0"/>
      <p:bldP spid="75" grpId="0"/>
      <p:bldP spid="76" grpId="0"/>
      <p:bldP spid="77" grpId="0"/>
      <p:bldP spid="78" grpId="0"/>
      <p:bldP spid="82" grpId="0"/>
      <p:bldP spid="83" grpId="0"/>
      <p:bldP spid="84" grpId="0"/>
      <p:bldP spid="85"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p:cNvGrpSpPr/>
          <p:nvPr/>
        </p:nvGrpSpPr>
        <p:grpSpPr>
          <a:xfrm>
            <a:off x="1659501" y="3819573"/>
            <a:ext cx="6559151" cy="400110"/>
            <a:chOff x="1773238" y="3714820"/>
            <a:chExt cx="6559151" cy="400110"/>
          </a:xfrm>
        </p:grpSpPr>
        <p:sp>
          <p:nvSpPr>
            <p:cNvPr id="4" name="textruta 3"/>
            <p:cNvSpPr txBox="1"/>
            <p:nvPr/>
          </p:nvSpPr>
          <p:spPr>
            <a:xfrm>
              <a:off x="1773238" y="3714820"/>
              <a:ext cx="429875"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sp>
          <p:nvSpPr>
            <p:cNvPr id="5" name="textruta 4"/>
            <p:cNvSpPr txBox="1"/>
            <p:nvPr/>
          </p:nvSpPr>
          <p:spPr>
            <a:xfrm>
              <a:off x="2288239" y="3714820"/>
              <a:ext cx="6044150" cy="369332"/>
            </a:xfrm>
            <a:prstGeom prst="rect">
              <a:avLst/>
            </a:prstGeom>
            <a:noFill/>
          </p:spPr>
          <p:txBody>
            <a:bodyPr wrap="square" rtlCol="0">
              <a:spAutoFit/>
            </a:bodyPr>
            <a:lstStyle/>
            <a:p>
              <a:r>
                <a:rPr lang="sv-SE" dirty="0"/>
                <a:t>Hur många lager toalettpapper får du om du viker 12 gånger?</a:t>
              </a:r>
            </a:p>
          </p:txBody>
        </p:sp>
      </p:grpSp>
      <p:grpSp>
        <p:nvGrpSpPr>
          <p:cNvPr id="10" name="Grupp 9"/>
          <p:cNvGrpSpPr/>
          <p:nvPr/>
        </p:nvGrpSpPr>
        <p:grpSpPr>
          <a:xfrm>
            <a:off x="1659501" y="4431469"/>
            <a:ext cx="6104861" cy="400110"/>
            <a:chOff x="1773238" y="3725673"/>
            <a:chExt cx="6104861" cy="400110"/>
          </a:xfrm>
        </p:grpSpPr>
        <p:sp>
          <p:nvSpPr>
            <p:cNvPr id="11" name="textruta 10"/>
            <p:cNvSpPr txBox="1"/>
            <p:nvPr/>
          </p:nvSpPr>
          <p:spPr>
            <a:xfrm>
              <a:off x="1773238" y="3725673"/>
              <a:ext cx="429875"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sp>
          <p:nvSpPr>
            <p:cNvPr id="12" name="textruta 11"/>
            <p:cNvSpPr txBox="1"/>
            <p:nvPr/>
          </p:nvSpPr>
          <p:spPr>
            <a:xfrm>
              <a:off x="2288239" y="3756451"/>
              <a:ext cx="5589860" cy="369332"/>
            </a:xfrm>
            <a:prstGeom prst="rect">
              <a:avLst/>
            </a:prstGeom>
            <a:noFill/>
          </p:spPr>
          <p:txBody>
            <a:bodyPr wrap="square" rtlCol="0">
              <a:spAutoFit/>
            </a:bodyPr>
            <a:lstStyle/>
            <a:p>
              <a:r>
                <a:rPr lang="sv-SE" dirty="0"/>
                <a:t>Hur tjockt blir det? Avrunda till hela decimeter.</a:t>
              </a:r>
            </a:p>
          </p:txBody>
        </p:sp>
      </p:grpSp>
      <p:sp>
        <p:nvSpPr>
          <p:cNvPr id="17" name="textruta 16"/>
          <p:cNvSpPr txBox="1"/>
          <p:nvPr/>
        </p:nvSpPr>
        <p:spPr>
          <a:xfrm>
            <a:off x="2089376" y="397405"/>
            <a:ext cx="4879880" cy="461665"/>
          </a:xfrm>
          <a:prstGeom prst="rect">
            <a:avLst/>
          </a:prstGeom>
          <a:noFill/>
        </p:spPr>
        <p:txBody>
          <a:bodyPr wrap="square" rtlCol="0">
            <a:spAutoFit/>
          </a:bodyPr>
          <a:lstStyle/>
          <a:p>
            <a:r>
              <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rPr>
              <a:t>Räkna och häpna – </a:t>
            </a:r>
            <a:r>
              <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Vika papper</a:t>
            </a:r>
            <a:endParaRPr lang="sv-SE" sz="3200" b="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latin typeface="+mj-lt"/>
              <a:cs typeface="Chalkboard"/>
            </a:endParaRPr>
          </a:p>
        </p:txBody>
      </p:sp>
      <p:grpSp>
        <p:nvGrpSpPr>
          <p:cNvPr id="20" name="Grupp 19">
            <a:extLst>
              <a:ext uri="{FF2B5EF4-FFF2-40B4-BE49-F238E27FC236}">
                <a16:creationId xmlns:a16="http://schemas.microsoft.com/office/drawing/2014/main" xmlns="" id="{4964FA17-1AE8-F641-ADC3-544A682B1A11}"/>
              </a:ext>
            </a:extLst>
          </p:cNvPr>
          <p:cNvGrpSpPr/>
          <p:nvPr/>
        </p:nvGrpSpPr>
        <p:grpSpPr>
          <a:xfrm>
            <a:off x="1404656" y="1055468"/>
            <a:ext cx="7165727" cy="1627559"/>
            <a:chOff x="1404656" y="1055468"/>
            <a:chExt cx="7165727" cy="1627559"/>
          </a:xfrm>
        </p:grpSpPr>
        <p:sp>
          <p:nvSpPr>
            <p:cNvPr id="3" name="textruta 2"/>
            <p:cNvSpPr txBox="1"/>
            <p:nvPr/>
          </p:nvSpPr>
          <p:spPr>
            <a:xfrm>
              <a:off x="1404656" y="1055468"/>
              <a:ext cx="6177825"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v-SE" dirty="0"/>
                <a:t>Hur många gånger kan man vika ett papper? Den som har rekordet var en amerikansk </a:t>
              </a:r>
              <a:r>
                <a:rPr lang="sv-SE" dirty="0" err="1"/>
                <a:t>high</a:t>
              </a:r>
              <a:r>
                <a:rPr lang="sv-SE" dirty="0"/>
                <a:t> </a:t>
              </a:r>
              <a:r>
                <a:rPr lang="sv-SE" dirty="0" err="1"/>
                <a:t>school</a:t>
              </a:r>
              <a:r>
                <a:rPr lang="sv-SE" dirty="0"/>
                <a:t>-elev. Efter 7 timmar hade eleven vikt ett 1 200 m långt toalettpapper 12 gånger. Varje vikning gjordes på mitten.</a:t>
              </a:r>
            </a:p>
          </p:txBody>
        </p:sp>
        <p:pic>
          <p:nvPicPr>
            <p:cNvPr id="9" name="Bildobjekt 8">
              <a:extLst>
                <a:ext uri="{FF2B5EF4-FFF2-40B4-BE49-F238E27FC236}">
                  <a16:creationId xmlns:a16="http://schemas.microsoft.com/office/drawing/2014/main" xmlns="" id="{510ABD9F-1E9F-4746-93FF-0D319794CF7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718" b="50513" l="56154" r="94231">
                          <a14:foregroundMark x1="59359" y1="40641" x2="59359" y2="40641"/>
                          <a14:foregroundMark x1="58333" y1="43205" x2="58333" y2="43205"/>
                          <a14:foregroundMark x1="56154" y1="46667" x2="56154" y2="46667"/>
                          <a14:foregroundMark x1="65385" y1="50641" x2="65385" y2="50641"/>
                          <a14:foregroundMark x1="83077" y1="25513" x2="83077" y2="25513"/>
                          <a14:foregroundMark x1="82564" y1="23718" x2="82564" y2="23718"/>
                          <a14:backgroundMark x1="58846" y1="41154" x2="58846" y2="41154"/>
                          <a14:backgroundMark x1="58846" y1="40897" x2="58846" y2="40897"/>
                          <a14:backgroundMark x1="58590" y1="41154" x2="58590" y2="41154"/>
                          <a14:backgroundMark x1="58974" y1="41026" x2="58974" y2="41026"/>
                          <a14:backgroundMark x1="58974" y1="41026" x2="58974" y2="41026"/>
                          <a14:backgroundMark x1="58974" y1="41026" x2="58974" y2="41026"/>
                          <a14:backgroundMark x1="58590" y1="41026" x2="58590" y2="41026"/>
                          <a14:backgroundMark x1="58718" y1="41026" x2="58718" y2="41026"/>
                          <a14:backgroundMark x1="58974" y1="41026" x2="58974" y2="41026"/>
                          <a14:backgroundMark x1="58974" y1="41026" x2="58974" y2="41026"/>
                          <a14:backgroundMark x1="58974" y1="41026" x2="58974" y2="41026"/>
                          <a14:backgroundMark x1="58974" y1="41026" x2="58974" y2="41026"/>
                          <a14:backgroundMark x1="58974" y1="40897" x2="58974" y2="40897"/>
                          <a14:backgroundMark x1="58974" y1="40897" x2="58974" y2="40897"/>
                        </a14:backgroundRemoval>
                      </a14:imgEffect>
                    </a14:imgLayer>
                  </a14:imgProps>
                </a:ext>
              </a:extLst>
            </a:blip>
            <a:srcRect l="56204" t="22857" r="1538" b="46498"/>
            <a:stretch/>
          </p:blipFill>
          <p:spPr>
            <a:xfrm>
              <a:off x="6851650" y="1436616"/>
              <a:ext cx="1718733" cy="1246411"/>
            </a:xfrm>
            <a:prstGeom prst="rect">
              <a:avLst/>
            </a:prstGeom>
          </p:spPr>
        </p:pic>
      </p:grpSp>
      <p:sp>
        <p:nvSpPr>
          <p:cNvPr id="19" name="textruta 18">
            <a:extLst>
              <a:ext uri="{FF2B5EF4-FFF2-40B4-BE49-F238E27FC236}">
                <a16:creationId xmlns:a16="http://schemas.microsoft.com/office/drawing/2014/main" xmlns="" id="{E7744F77-5903-F44E-ABE5-FAAAB9C2BB15}"/>
              </a:ext>
            </a:extLst>
          </p:cNvPr>
          <p:cNvSpPr txBox="1"/>
          <p:nvPr/>
        </p:nvSpPr>
        <p:spPr>
          <a:xfrm>
            <a:off x="768484" y="3238455"/>
            <a:ext cx="7450168" cy="369332"/>
          </a:xfrm>
          <a:prstGeom prst="rect">
            <a:avLst/>
          </a:prstGeom>
          <a:noFill/>
        </p:spPr>
        <p:txBody>
          <a:bodyPr wrap="square" rtlCol="0">
            <a:spAutoFit/>
          </a:bodyPr>
          <a:lstStyle/>
          <a:p>
            <a:r>
              <a:rPr lang="sv-SE" dirty="0"/>
              <a:t>Tänk dig nu att man kunde vika ännu fler gånger och varje gång på mitten.</a:t>
            </a:r>
          </a:p>
        </p:txBody>
      </p:sp>
      <p:grpSp>
        <p:nvGrpSpPr>
          <p:cNvPr id="22" name="Grupp 21">
            <a:extLst>
              <a:ext uri="{FF2B5EF4-FFF2-40B4-BE49-F238E27FC236}">
                <a16:creationId xmlns:a16="http://schemas.microsoft.com/office/drawing/2014/main" xmlns="" id="{27FFC28E-80EC-6342-A733-122BF3957ACE}"/>
              </a:ext>
            </a:extLst>
          </p:cNvPr>
          <p:cNvGrpSpPr/>
          <p:nvPr/>
        </p:nvGrpSpPr>
        <p:grpSpPr>
          <a:xfrm>
            <a:off x="1659501" y="5104921"/>
            <a:ext cx="7160649" cy="1200329"/>
            <a:chOff x="1659501" y="5104921"/>
            <a:chExt cx="7160649" cy="1200329"/>
          </a:xfrm>
        </p:grpSpPr>
        <p:grpSp>
          <p:nvGrpSpPr>
            <p:cNvPr id="13" name="Grupp 12"/>
            <p:cNvGrpSpPr/>
            <p:nvPr/>
          </p:nvGrpSpPr>
          <p:grpSpPr>
            <a:xfrm>
              <a:off x="1659501" y="5104921"/>
              <a:ext cx="6104861" cy="1200329"/>
              <a:chOff x="1773238" y="3692038"/>
              <a:chExt cx="6104861" cy="1200329"/>
            </a:xfrm>
          </p:grpSpPr>
          <p:sp>
            <p:nvSpPr>
              <p:cNvPr id="14" name="textruta 13"/>
              <p:cNvSpPr txBox="1"/>
              <p:nvPr/>
            </p:nvSpPr>
            <p:spPr>
              <a:xfrm>
                <a:off x="1773238" y="3702556"/>
                <a:ext cx="429875"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15" name="textruta 14"/>
              <p:cNvSpPr txBox="1"/>
              <p:nvPr/>
            </p:nvSpPr>
            <p:spPr>
              <a:xfrm>
                <a:off x="2288239" y="3692038"/>
                <a:ext cx="5589860" cy="1200329"/>
              </a:xfrm>
              <a:prstGeom prst="rect">
                <a:avLst/>
              </a:prstGeom>
              <a:noFill/>
            </p:spPr>
            <p:txBody>
              <a:bodyPr wrap="square" rtlCol="0">
                <a:spAutoFit/>
              </a:bodyPr>
              <a:lstStyle/>
              <a:p>
                <a:r>
                  <a:rPr lang="sv-SE" dirty="0"/>
                  <a:t>Tänk dig nu att du kunde vika ett jättelångt</a:t>
                </a:r>
              </a:p>
              <a:p>
                <a:r>
                  <a:rPr lang="sv-SE" dirty="0"/>
                  <a:t>toalettpapper ännu fler gånger. </a:t>
                </a:r>
              </a:p>
              <a:p>
                <a:r>
                  <a:rPr lang="sv-SE" dirty="0"/>
                  <a:t>Hur många gånger skulle du behöva vika för att få en tjocklek som är lika med avståndet till månen?</a:t>
                </a:r>
              </a:p>
            </p:txBody>
          </p:sp>
        </p:grpSp>
        <p:pic>
          <p:nvPicPr>
            <p:cNvPr id="21" name="Bildobjekt 20">
              <a:extLst>
                <a:ext uri="{FF2B5EF4-FFF2-40B4-BE49-F238E27FC236}">
                  <a16:creationId xmlns:a16="http://schemas.microsoft.com/office/drawing/2014/main" xmlns="" id="{089961D0-C61B-104A-B701-FE0EFABF7DD2}"/>
                </a:ext>
              </a:extLst>
            </p:cNvPr>
            <p:cNvPicPr>
              <a:picLocks noChangeAspect="1"/>
            </p:cNvPicPr>
            <p:nvPr/>
          </p:nvPicPr>
          <p:blipFill rotWithShape="1">
            <a:blip r:embed="rId4"/>
            <a:srcRect l="21090" t="17334" r="18995" b="14048"/>
            <a:stretch/>
          </p:blipFill>
          <p:spPr>
            <a:xfrm>
              <a:off x="7308850" y="5216593"/>
              <a:ext cx="1511300" cy="1088657"/>
            </a:xfrm>
            <a:prstGeom prst="ellipse">
              <a:avLst/>
            </a:prstGeom>
          </p:spPr>
        </p:pic>
      </p:grpSp>
    </p:spTree>
    <p:extLst>
      <p:ext uri="{BB962C8B-B14F-4D97-AF65-F5344CB8AC3E}">
        <p14:creationId xmlns:p14="http://schemas.microsoft.com/office/powerpoint/2010/main" val="3126725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956751" y="1504133"/>
            <a:ext cx="6943188" cy="646331"/>
          </a:xfrm>
          <a:prstGeom prst="rect">
            <a:avLst/>
          </a:prstGeom>
        </p:spPr>
        <p:txBody>
          <a:bodyPr wrap="square">
            <a:spAutoFit/>
          </a:bodyPr>
          <a:lstStyle/>
          <a:p>
            <a:r>
              <a:rPr lang="sv-SE" dirty="0"/>
              <a:t>Vi utgår från att tjockleken är </a:t>
            </a:r>
            <a:r>
              <a:rPr lang="sv-SE" b="1" dirty="0">
                <a:solidFill>
                  <a:srgbClr val="980002"/>
                </a:solidFill>
              </a:rPr>
              <a:t>0,1 mm</a:t>
            </a:r>
            <a:r>
              <a:rPr lang="sv-SE" dirty="0"/>
              <a:t>. För varje vikning blir antalet lager dubbelt så stort.</a:t>
            </a:r>
          </a:p>
        </p:txBody>
      </p:sp>
      <p:sp>
        <p:nvSpPr>
          <p:cNvPr id="15" name="textruta 14"/>
          <p:cNvSpPr txBox="1"/>
          <p:nvPr/>
        </p:nvSpPr>
        <p:spPr>
          <a:xfrm>
            <a:off x="3041683" y="416818"/>
            <a:ext cx="2973038" cy="584776"/>
          </a:xfrm>
          <a:prstGeom prst="rect">
            <a:avLst/>
          </a:prstGeom>
          <a:noFill/>
        </p:spPr>
        <p:txBody>
          <a:bodyPr wrap="square" rtlCol="0">
            <a:spAutoFit/>
          </a:bodyPr>
          <a:lstStyle/>
          <a:p>
            <a:r>
              <a:rPr lang="sv-SE" sz="3200" b="1" i="1" dirty="0">
                <a:solidFill>
                  <a:srgbClr val="800000"/>
                </a:solidFill>
                <a:latin typeface="+mj-lt"/>
                <a:cs typeface="Comic Sans MS"/>
              </a:rPr>
              <a:t>Lösningsförslag</a:t>
            </a:r>
          </a:p>
        </p:txBody>
      </p:sp>
      <p:sp>
        <p:nvSpPr>
          <p:cNvPr id="2" name="Rektangel 1"/>
          <p:cNvSpPr/>
          <p:nvPr/>
        </p:nvSpPr>
        <p:spPr>
          <a:xfrm>
            <a:off x="1961542" y="4911901"/>
            <a:ext cx="6546138" cy="738664"/>
          </a:xfrm>
          <a:prstGeom prst="rect">
            <a:avLst/>
          </a:prstGeom>
        </p:spPr>
        <p:txBody>
          <a:bodyPr wrap="square">
            <a:spAutoFit/>
          </a:bodyPr>
          <a:lstStyle/>
          <a:p>
            <a:r>
              <a:rPr lang="sv-SE" dirty="0"/>
              <a:t>Antal vikningar som krävs för att tjockleken ska motsvara avståndet till månen är </a:t>
            </a:r>
            <a:r>
              <a:rPr lang="sv-SE" sz="2400" b="1" dirty="0">
                <a:solidFill>
                  <a:srgbClr val="980002"/>
                </a:solidFill>
              </a:rPr>
              <a:t>42</a:t>
            </a:r>
            <a:r>
              <a:rPr lang="sv-SE" dirty="0"/>
              <a:t>. </a:t>
            </a:r>
          </a:p>
        </p:txBody>
      </p:sp>
      <p:sp>
        <p:nvSpPr>
          <p:cNvPr id="9" name="textruta 8"/>
          <p:cNvSpPr txBox="1"/>
          <p:nvPr/>
        </p:nvSpPr>
        <p:spPr>
          <a:xfrm>
            <a:off x="1128425" y="4931970"/>
            <a:ext cx="429875" cy="400110"/>
          </a:xfrm>
          <a:prstGeom prst="rect">
            <a:avLst/>
          </a:prstGeom>
          <a:solidFill>
            <a:srgbClr val="8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sv-S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grpSp>
        <p:nvGrpSpPr>
          <p:cNvPr id="4" name="Grupp 3">
            <a:extLst>
              <a:ext uri="{FF2B5EF4-FFF2-40B4-BE49-F238E27FC236}">
                <a16:creationId xmlns:a16="http://schemas.microsoft.com/office/drawing/2014/main" xmlns="" id="{9AF7481F-2FFB-5143-A7D4-62C5A406A028}"/>
              </a:ext>
            </a:extLst>
          </p:cNvPr>
          <p:cNvGrpSpPr/>
          <p:nvPr/>
        </p:nvGrpSpPr>
        <p:grpSpPr>
          <a:xfrm>
            <a:off x="499324" y="1587802"/>
            <a:ext cx="1058976" cy="400110"/>
            <a:chOff x="499324" y="1587802"/>
            <a:chExt cx="1058976" cy="400110"/>
          </a:xfrm>
        </p:grpSpPr>
        <p:sp>
          <p:nvSpPr>
            <p:cNvPr id="10" name="textruta 9"/>
            <p:cNvSpPr txBox="1"/>
            <p:nvPr/>
          </p:nvSpPr>
          <p:spPr>
            <a:xfrm>
              <a:off x="1128425" y="1587802"/>
              <a:ext cx="429875" cy="400110"/>
            </a:xfrm>
            <a:prstGeom prst="rect">
              <a:avLst/>
            </a:prstGeom>
            <a:solidFill>
              <a:srgbClr val="8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sv-S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sp>
          <p:nvSpPr>
            <p:cNvPr id="11" name="textruta 10">
              <a:extLst>
                <a:ext uri="{FF2B5EF4-FFF2-40B4-BE49-F238E27FC236}">
                  <a16:creationId xmlns:a16="http://schemas.microsoft.com/office/drawing/2014/main" xmlns="" id="{93955BAB-D5BA-C943-8769-E8CDD28BF0CB}"/>
                </a:ext>
              </a:extLst>
            </p:cNvPr>
            <p:cNvSpPr txBox="1"/>
            <p:nvPr/>
          </p:nvSpPr>
          <p:spPr>
            <a:xfrm>
              <a:off x="499324" y="1587802"/>
              <a:ext cx="429875" cy="400110"/>
            </a:xfrm>
            <a:prstGeom prst="rect">
              <a:avLst/>
            </a:prstGeom>
            <a:solidFill>
              <a:srgbClr val="8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sv-SE" sz="20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sp>
          <p:nvSpPr>
            <p:cNvPr id="3" name="Rektangel 2">
              <a:extLst>
                <a:ext uri="{FF2B5EF4-FFF2-40B4-BE49-F238E27FC236}">
                  <a16:creationId xmlns:a16="http://schemas.microsoft.com/office/drawing/2014/main" xmlns="" id="{50932200-191B-3843-9B91-69E934E16A8B}"/>
                </a:ext>
              </a:extLst>
            </p:cNvPr>
            <p:cNvSpPr/>
            <p:nvPr/>
          </p:nvSpPr>
          <p:spPr>
            <a:xfrm>
              <a:off x="875565" y="1587802"/>
              <a:ext cx="306494" cy="369332"/>
            </a:xfrm>
            <a:prstGeom prst="rect">
              <a:avLst/>
            </a:prstGeom>
          </p:spPr>
          <p:txBody>
            <a:bodyPr wrap="none">
              <a:spAutoFit/>
            </a:bodyPr>
            <a:lstStyle/>
            <a:p>
              <a:r>
                <a:rPr lang="sv-SE" dirty="0"/>
                <a:t>+</a:t>
              </a:r>
            </a:p>
          </p:txBody>
        </p:sp>
      </p:grpSp>
      <p:pic>
        <p:nvPicPr>
          <p:cNvPr id="6" name="Bildobjekt 5">
            <a:extLst>
              <a:ext uri="{FF2B5EF4-FFF2-40B4-BE49-F238E27FC236}">
                <a16:creationId xmlns:a16="http://schemas.microsoft.com/office/drawing/2014/main" xmlns="" id="{C2396FD4-D55C-F24B-A854-D3725EAD2CD1}"/>
              </a:ext>
            </a:extLst>
          </p:cNvPr>
          <p:cNvPicPr>
            <a:picLocks noChangeAspect="1"/>
          </p:cNvPicPr>
          <p:nvPr/>
        </p:nvPicPr>
        <p:blipFill>
          <a:blip r:embed="rId2"/>
          <a:stretch>
            <a:fillRect/>
          </a:stretch>
        </p:blipFill>
        <p:spPr>
          <a:xfrm>
            <a:off x="2452966" y="2150464"/>
            <a:ext cx="4986751" cy="2484438"/>
          </a:xfrm>
          <a:prstGeom prst="rect">
            <a:avLst/>
          </a:prstGeom>
        </p:spPr>
      </p:pic>
      <p:sp>
        <p:nvSpPr>
          <p:cNvPr id="13" name="Rektangel 12">
            <a:extLst>
              <a:ext uri="{FF2B5EF4-FFF2-40B4-BE49-F238E27FC236}">
                <a16:creationId xmlns:a16="http://schemas.microsoft.com/office/drawing/2014/main" xmlns="" id="{744540D9-419E-094E-B189-F63C2E516C2E}"/>
              </a:ext>
            </a:extLst>
          </p:cNvPr>
          <p:cNvSpPr/>
          <p:nvPr/>
        </p:nvSpPr>
        <p:spPr>
          <a:xfrm>
            <a:off x="1995180" y="5736869"/>
            <a:ext cx="7148820" cy="461665"/>
          </a:xfrm>
          <a:prstGeom prst="rect">
            <a:avLst/>
          </a:prstGeom>
        </p:spPr>
        <p:txBody>
          <a:bodyPr wrap="square">
            <a:spAutoFit/>
          </a:bodyPr>
          <a:lstStyle/>
          <a:p>
            <a:r>
              <a:rPr lang="sv-SE" sz="2400" b="1" dirty="0">
                <a:solidFill>
                  <a:srgbClr val="980002"/>
                </a:solidFill>
              </a:rPr>
              <a:t>2</a:t>
            </a:r>
            <a:r>
              <a:rPr lang="sv-SE" sz="2400" b="1" baseline="30000" dirty="0">
                <a:solidFill>
                  <a:srgbClr val="980002"/>
                </a:solidFill>
              </a:rPr>
              <a:t>42 </a:t>
            </a:r>
            <a:r>
              <a:rPr lang="sv-SE" dirty="0"/>
              <a:t>≈ 4 400 000 000 000 </a:t>
            </a:r>
            <a:r>
              <a:rPr lang="sk-SK" dirty="0"/>
              <a:t>· 0,1 mm = 440 000 000 000 mm = 440 000 km</a:t>
            </a:r>
            <a:endParaRPr lang="sv-SE" dirty="0"/>
          </a:p>
        </p:txBody>
      </p:sp>
    </p:spTree>
    <p:extLst>
      <p:ext uri="{BB962C8B-B14F-4D97-AF65-F5344CB8AC3E}">
        <p14:creationId xmlns:p14="http://schemas.microsoft.com/office/powerpoint/2010/main" val="1126126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97601" y="1866936"/>
            <a:ext cx="256621"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sp>
        <p:nvSpPr>
          <p:cNvPr id="9" name="textruta 8"/>
          <p:cNvSpPr txBox="1"/>
          <p:nvPr/>
        </p:nvSpPr>
        <p:spPr>
          <a:xfrm>
            <a:off x="834103" y="1875045"/>
            <a:ext cx="1961272" cy="338554"/>
          </a:xfrm>
          <a:prstGeom prst="rect">
            <a:avLst/>
          </a:prstGeom>
          <a:noFill/>
        </p:spPr>
        <p:txBody>
          <a:bodyPr wrap="square" rtlCol="0">
            <a:spAutoFit/>
          </a:bodyPr>
          <a:lstStyle/>
          <a:p>
            <a:r>
              <a:rPr lang="sv-SE" sz="1600" dirty="0"/>
              <a:t>Vad kostar soffan på</a:t>
            </a:r>
          </a:p>
        </p:txBody>
      </p:sp>
      <p:sp>
        <p:nvSpPr>
          <p:cNvPr id="10" name="textruta 9"/>
          <p:cNvSpPr txBox="1"/>
          <p:nvPr/>
        </p:nvSpPr>
        <p:spPr>
          <a:xfrm>
            <a:off x="939155" y="2206894"/>
            <a:ext cx="1499245" cy="338554"/>
          </a:xfrm>
          <a:prstGeom prst="rect">
            <a:avLst/>
          </a:prstGeom>
          <a:noFill/>
        </p:spPr>
        <p:txBody>
          <a:bodyPr wrap="square" rtlCol="0">
            <a:spAutoFit/>
          </a:bodyPr>
          <a:lstStyle/>
          <a:p>
            <a:r>
              <a:rPr lang="sv-SE" sz="1600" dirty="0"/>
              <a:t>a) onsdag</a:t>
            </a:r>
          </a:p>
        </p:txBody>
      </p:sp>
      <p:sp>
        <p:nvSpPr>
          <p:cNvPr id="11" name="textruta 10"/>
          <p:cNvSpPr txBox="1"/>
          <p:nvPr/>
        </p:nvSpPr>
        <p:spPr>
          <a:xfrm>
            <a:off x="939155" y="2532384"/>
            <a:ext cx="1265565" cy="338554"/>
          </a:xfrm>
          <a:prstGeom prst="rect">
            <a:avLst/>
          </a:prstGeom>
          <a:noFill/>
        </p:spPr>
        <p:txBody>
          <a:bodyPr wrap="square" rtlCol="0">
            <a:spAutoFit/>
          </a:bodyPr>
          <a:lstStyle/>
          <a:p>
            <a:r>
              <a:rPr lang="sv-SE" sz="1600" dirty="0"/>
              <a:t>b) torsdag</a:t>
            </a:r>
          </a:p>
        </p:txBody>
      </p:sp>
      <p:sp>
        <p:nvSpPr>
          <p:cNvPr id="12" name="textruta 11"/>
          <p:cNvSpPr txBox="1"/>
          <p:nvPr/>
        </p:nvSpPr>
        <p:spPr>
          <a:xfrm>
            <a:off x="297600" y="3297787"/>
            <a:ext cx="256621"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sp>
        <p:nvSpPr>
          <p:cNvPr id="13" name="textruta 12"/>
          <p:cNvSpPr txBox="1"/>
          <p:nvPr/>
        </p:nvSpPr>
        <p:spPr>
          <a:xfrm>
            <a:off x="821171" y="3247036"/>
            <a:ext cx="3373513" cy="584775"/>
          </a:xfrm>
          <a:prstGeom prst="rect">
            <a:avLst/>
          </a:prstGeom>
          <a:noFill/>
        </p:spPr>
        <p:txBody>
          <a:bodyPr wrap="square" rtlCol="0">
            <a:spAutoFit/>
          </a:bodyPr>
          <a:lstStyle/>
          <a:p>
            <a:r>
              <a:rPr lang="sv-SE" sz="1600" dirty="0"/>
              <a:t>Hur mycket billigare är sängen på lördag än på fredag?</a:t>
            </a:r>
          </a:p>
        </p:txBody>
      </p:sp>
      <p:sp>
        <p:nvSpPr>
          <p:cNvPr id="19" name="textruta 18"/>
          <p:cNvSpPr txBox="1"/>
          <p:nvPr/>
        </p:nvSpPr>
        <p:spPr>
          <a:xfrm>
            <a:off x="1262402" y="310210"/>
            <a:ext cx="6601465" cy="461665"/>
          </a:xfrm>
          <a:prstGeom prst="rect">
            <a:avLst/>
          </a:prstGeom>
          <a:noFill/>
        </p:spPr>
        <p:txBody>
          <a:bodyPr wrap="square" rtlCol="0">
            <a:spAutoFit/>
          </a:bodyPr>
          <a:lstStyle/>
          <a:p>
            <a:r>
              <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rPr>
              <a:t>Resonerna och utveckla – </a:t>
            </a:r>
            <a:r>
              <a:rPr lang="sv-SE"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MÖBELREA</a:t>
            </a:r>
            <a:endPar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endParaRPr>
          </a:p>
        </p:txBody>
      </p:sp>
      <p:sp>
        <p:nvSpPr>
          <p:cNvPr id="22" name="textruta 21"/>
          <p:cNvSpPr txBox="1"/>
          <p:nvPr/>
        </p:nvSpPr>
        <p:spPr>
          <a:xfrm>
            <a:off x="821171" y="3925003"/>
            <a:ext cx="3948408" cy="830997"/>
          </a:xfrm>
          <a:prstGeom prst="rect">
            <a:avLst/>
          </a:prstGeom>
          <a:noFill/>
        </p:spPr>
        <p:txBody>
          <a:bodyPr wrap="square" rtlCol="0">
            <a:spAutoFit/>
          </a:bodyPr>
          <a:lstStyle/>
          <a:p>
            <a:r>
              <a:rPr lang="sv-SE" sz="1600" dirty="0" err="1"/>
              <a:t>Sherim</a:t>
            </a:r>
            <a:r>
              <a:rPr lang="sv-SE" sz="1600" dirty="0"/>
              <a:t> vill köpa en fåtölj. Men hon har bara  3 600 kr. Det är vad fåtöljen kommer kosta på fredag. Vilket är ordinarie priset för fåtöljen?</a:t>
            </a:r>
          </a:p>
        </p:txBody>
      </p:sp>
      <p:sp>
        <p:nvSpPr>
          <p:cNvPr id="23" name="textruta 22"/>
          <p:cNvSpPr txBox="1"/>
          <p:nvPr/>
        </p:nvSpPr>
        <p:spPr>
          <a:xfrm>
            <a:off x="774279" y="4897439"/>
            <a:ext cx="4283280" cy="830997"/>
          </a:xfrm>
          <a:prstGeom prst="rect">
            <a:avLst/>
          </a:prstGeom>
          <a:noFill/>
        </p:spPr>
        <p:txBody>
          <a:bodyPr wrap="square" rtlCol="0">
            <a:spAutoFit/>
          </a:bodyPr>
          <a:lstStyle/>
          <a:p>
            <a:r>
              <a:rPr lang="sv-SE" sz="1600" dirty="0"/>
              <a:t>”Om vi väntar till lördag är alla priser hälften så höga som på fredag” säger Tove. Undersök om det stämmer. </a:t>
            </a:r>
          </a:p>
        </p:txBody>
      </p:sp>
      <p:sp>
        <p:nvSpPr>
          <p:cNvPr id="7" name="textruta 6"/>
          <p:cNvSpPr txBox="1"/>
          <p:nvPr/>
        </p:nvSpPr>
        <p:spPr>
          <a:xfrm>
            <a:off x="1685957" y="812670"/>
            <a:ext cx="6177909"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sv-SE" sz="1600" dirty="0"/>
              <a:t>En möbelaffär ska stänga och säljer ut möbler under några dagar. Möblerna blir billigare ju längre man väntar. Men risken är då förstås större att någon annan köper den möbel man vill ha. </a:t>
            </a:r>
          </a:p>
        </p:txBody>
      </p:sp>
      <p:sp>
        <p:nvSpPr>
          <p:cNvPr id="18" name="textruta 17"/>
          <p:cNvSpPr txBox="1"/>
          <p:nvPr/>
        </p:nvSpPr>
        <p:spPr>
          <a:xfrm>
            <a:off x="297600" y="3984344"/>
            <a:ext cx="256621"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pic>
        <p:nvPicPr>
          <p:cNvPr id="5" name="Bildobjekt 4">
            <a:extLst>
              <a:ext uri="{FF2B5EF4-FFF2-40B4-BE49-F238E27FC236}">
                <a16:creationId xmlns:a16="http://schemas.microsoft.com/office/drawing/2014/main" xmlns="" id="{9C71A201-D273-3044-B2D3-5B17E3554600}"/>
              </a:ext>
            </a:extLst>
          </p:cNvPr>
          <p:cNvPicPr>
            <a:picLocks noChangeAspect="1"/>
          </p:cNvPicPr>
          <p:nvPr/>
        </p:nvPicPr>
        <p:blipFill>
          <a:blip r:embed="rId2"/>
          <a:stretch>
            <a:fillRect/>
          </a:stretch>
        </p:blipFill>
        <p:spPr>
          <a:xfrm>
            <a:off x="4769579" y="2039448"/>
            <a:ext cx="4425566" cy="3350428"/>
          </a:xfrm>
          <a:prstGeom prst="rect">
            <a:avLst/>
          </a:prstGeom>
        </p:spPr>
      </p:pic>
      <p:sp>
        <p:nvSpPr>
          <p:cNvPr id="17" name="textruta 16">
            <a:extLst>
              <a:ext uri="{FF2B5EF4-FFF2-40B4-BE49-F238E27FC236}">
                <a16:creationId xmlns:a16="http://schemas.microsoft.com/office/drawing/2014/main" xmlns="" id="{01513EE7-2B1A-034C-9904-D5C27697819B}"/>
              </a:ext>
            </a:extLst>
          </p:cNvPr>
          <p:cNvSpPr txBox="1"/>
          <p:nvPr/>
        </p:nvSpPr>
        <p:spPr>
          <a:xfrm>
            <a:off x="939155" y="2870593"/>
            <a:ext cx="2459112" cy="338554"/>
          </a:xfrm>
          <a:prstGeom prst="rect">
            <a:avLst/>
          </a:prstGeom>
          <a:noFill/>
        </p:spPr>
        <p:txBody>
          <a:bodyPr wrap="square" rtlCol="0">
            <a:spAutoFit/>
          </a:bodyPr>
          <a:lstStyle/>
          <a:p>
            <a:r>
              <a:rPr lang="sv-SE" sz="1600" dirty="0"/>
              <a:t>c) lördag</a:t>
            </a:r>
          </a:p>
        </p:txBody>
      </p:sp>
      <p:sp>
        <p:nvSpPr>
          <p:cNvPr id="20" name="textruta 19">
            <a:extLst>
              <a:ext uri="{FF2B5EF4-FFF2-40B4-BE49-F238E27FC236}">
                <a16:creationId xmlns:a16="http://schemas.microsoft.com/office/drawing/2014/main" xmlns="" id="{70C2F137-644D-8D4B-8499-23328AA4C822}"/>
              </a:ext>
            </a:extLst>
          </p:cNvPr>
          <p:cNvSpPr txBox="1"/>
          <p:nvPr/>
        </p:nvSpPr>
        <p:spPr>
          <a:xfrm>
            <a:off x="297600" y="4927358"/>
            <a:ext cx="256621"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p>
        </p:txBody>
      </p:sp>
      <p:sp>
        <p:nvSpPr>
          <p:cNvPr id="21" name="textruta 20">
            <a:extLst>
              <a:ext uri="{FF2B5EF4-FFF2-40B4-BE49-F238E27FC236}">
                <a16:creationId xmlns:a16="http://schemas.microsoft.com/office/drawing/2014/main" xmlns="" id="{180C5625-8997-A749-A1B1-E11F9C4BD6CD}"/>
              </a:ext>
            </a:extLst>
          </p:cNvPr>
          <p:cNvSpPr txBox="1"/>
          <p:nvPr/>
        </p:nvSpPr>
        <p:spPr>
          <a:xfrm>
            <a:off x="297600" y="6014478"/>
            <a:ext cx="256621" cy="33855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24" name="textruta 23">
            <a:extLst>
              <a:ext uri="{FF2B5EF4-FFF2-40B4-BE49-F238E27FC236}">
                <a16:creationId xmlns:a16="http://schemas.microsoft.com/office/drawing/2014/main" xmlns="" id="{1A27BC5C-BDC3-B340-9CB9-790D1780F4E5}"/>
              </a:ext>
            </a:extLst>
          </p:cNvPr>
          <p:cNvSpPr txBox="1"/>
          <p:nvPr/>
        </p:nvSpPr>
        <p:spPr>
          <a:xfrm>
            <a:off x="774279" y="5977742"/>
            <a:ext cx="4529241" cy="584775"/>
          </a:xfrm>
          <a:prstGeom prst="rect">
            <a:avLst/>
          </a:prstGeom>
          <a:noFill/>
        </p:spPr>
        <p:txBody>
          <a:bodyPr wrap="square" rtlCol="0">
            <a:spAutoFit/>
          </a:bodyPr>
          <a:lstStyle/>
          <a:p>
            <a:r>
              <a:rPr lang="sv-SE" sz="1600" dirty="0"/>
              <a:t>Hur många procent lägre är priserna på lördag än på torsdag?</a:t>
            </a:r>
          </a:p>
        </p:txBody>
      </p:sp>
    </p:spTree>
    <p:extLst>
      <p:ext uri="{BB962C8B-B14F-4D97-AF65-F5344CB8AC3E}">
        <p14:creationId xmlns:p14="http://schemas.microsoft.com/office/powerpoint/2010/main" val="3126725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1" grpId="0"/>
      <p:bldP spid="12" grpId="0" animBg="1"/>
      <p:bldP spid="13" grpId="0"/>
      <p:bldP spid="22" grpId="0"/>
      <p:bldP spid="23" grpId="0"/>
      <p:bldP spid="18" grpId="0" animBg="1"/>
      <p:bldP spid="17" grpId="0"/>
      <p:bldP spid="20" grpId="0" animBg="1"/>
      <p:bldP spid="21"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115551" y="616754"/>
            <a:ext cx="7941040" cy="923330"/>
          </a:xfrm>
          <a:prstGeom prst="rect">
            <a:avLst/>
          </a:prstGeom>
        </p:spPr>
        <p:txBody>
          <a:bodyPr wrap="square">
            <a:spAutoFit/>
          </a:bodyPr>
          <a:lstStyle/>
          <a:p>
            <a:r>
              <a:rPr lang="sv-SE" dirty="0"/>
              <a:t>a) 15 600 kr </a:t>
            </a:r>
          </a:p>
          <a:p>
            <a:r>
              <a:rPr lang="sv-SE" dirty="0"/>
              <a:t>b) 11 700 kr </a:t>
            </a:r>
          </a:p>
          <a:p>
            <a:r>
              <a:rPr lang="sv-SE" dirty="0"/>
              <a:t>c) 3 900 kr </a:t>
            </a:r>
          </a:p>
        </p:txBody>
      </p:sp>
      <p:sp>
        <p:nvSpPr>
          <p:cNvPr id="15" name="textruta 14"/>
          <p:cNvSpPr txBox="1"/>
          <p:nvPr/>
        </p:nvSpPr>
        <p:spPr>
          <a:xfrm>
            <a:off x="3522889" y="43150"/>
            <a:ext cx="1915283" cy="584776"/>
          </a:xfrm>
          <a:prstGeom prst="rect">
            <a:avLst/>
          </a:prstGeom>
          <a:noFill/>
        </p:spPr>
        <p:txBody>
          <a:bodyPr wrap="square" rtlCol="0">
            <a:spAutoFit/>
          </a:bodyPr>
          <a:lstStyle/>
          <a:p>
            <a:r>
              <a:rPr lang="sv-SE" sz="3200" b="1" i="1" dirty="0">
                <a:solidFill>
                  <a:srgbClr val="800000"/>
                </a:solidFill>
                <a:latin typeface="+mj-lt"/>
                <a:cs typeface="Comic Sans MS"/>
              </a:rPr>
              <a:t>Lösningar</a:t>
            </a:r>
          </a:p>
        </p:txBody>
      </p:sp>
      <p:sp>
        <p:nvSpPr>
          <p:cNvPr id="16" name="textruta 15"/>
          <p:cNvSpPr txBox="1"/>
          <p:nvPr/>
        </p:nvSpPr>
        <p:spPr>
          <a:xfrm>
            <a:off x="572962" y="694217"/>
            <a:ext cx="365807" cy="338554"/>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p>
        </p:txBody>
      </p:sp>
      <p:sp>
        <p:nvSpPr>
          <p:cNvPr id="17" name="textruta 16"/>
          <p:cNvSpPr txBox="1"/>
          <p:nvPr/>
        </p:nvSpPr>
        <p:spPr>
          <a:xfrm>
            <a:off x="4076581" y="658704"/>
            <a:ext cx="365806" cy="338554"/>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p>
        </p:txBody>
      </p:sp>
      <p:sp>
        <p:nvSpPr>
          <p:cNvPr id="21" name="textruta 20"/>
          <p:cNvSpPr txBox="1"/>
          <p:nvPr/>
        </p:nvSpPr>
        <p:spPr>
          <a:xfrm>
            <a:off x="6763021" y="658704"/>
            <a:ext cx="365806" cy="338554"/>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12" name="textruta 24"/>
          <p:cNvSpPr txBox="1">
            <a:spLocks noChangeArrowheads="1"/>
          </p:cNvSpPr>
          <p:nvPr/>
        </p:nvSpPr>
        <p:spPr bwMode="auto">
          <a:xfrm>
            <a:off x="4502444" y="643315"/>
            <a:ext cx="99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sv-SE" sz="1800" dirty="0"/>
              <a:t>2 380 kr </a:t>
            </a:r>
          </a:p>
        </p:txBody>
      </p:sp>
      <p:sp>
        <p:nvSpPr>
          <p:cNvPr id="18" name="textruta 17"/>
          <p:cNvSpPr txBox="1"/>
          <p:nvPr/>
        </p:nvSpPr>
        <p:spPr>
          <a:xfrm>
            <a:off x="572962" y="2165375"/>
            <a:ext cx="366003" cy="338554"/>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p>
        </p:txBody>
      </p:sp>
      <p:sp>
        <p:nvSpPr>
          <p:cNvPr id="19" name="Rektangel 18"/>
          <p:cNvSpPr/>
          <p:nvPr/>
        </p:nvSpPr>
        <p:spPr>
          <a:xfrm>
            <a:off x="1115549" y="2113688"/>
            <a:ext cx="7662689" cy="646331"/>
          </a:xfrm>
          <a:prstGeom prst="rect">
            <a:avLst/>
          </a:prstGeom>
        </p:spPr>
        <p:txBody>
          <a:bodyPr wrap="square">
            <a:spAutoFit/>
          </a:bodyPr>
          <a:lstStyle/>
          <a:p>
            <a:r>
              <a:rPr lang="sv-SE" dirty="0"/>
              <a:t>Antag att en möbel kostar 10 000 kr. På fredag kostar den 4 000 kr och på lördag 2 000 kr. Påståendet stämmer alltså om möbeln kostar 10 000 kr. </a:t>
            </a:r>
          </a:p>
        </p:txBody>
      </p:sp>
      <p:sp>
        <p:nvSpPr>
          <p:cNvPr id="20" name="textruta 19"/>
          <p:cNvSpPr txBox="1"/>
          <p:nvPr/>
        </p:nvSpPr>
        <p:spPr>
          <a:xfrm>
            <a:off x="572962" y="4957628"/>
            <a:ext cx="366003" cy="338554"/>
          </a:xfrm>
          <a:prstGeom prst="rect">
            <a:avLst/>
          </a:prstGeom>
          <a:solidFill>
            <a:srgbClr val="80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sv-SE" sz="16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23" name="textruta 24">
            <a:extLst>
              <a:ext uri="{FF2B5EF4-FFF2-40B4-BE49-F238E27FC236}">
                <a16:creationId xmlns:a16="http://schemas.microsoft.com/office/drawing/2014/main" xmlns="" id="{271061F1-522D-C447-95EA-19E2A36923FC}"/>
              </a:ext>
            </a:extLst>
          </p:cNvPr>
          <p:cNvSpPr txBox="1">
            <a:spLocks noChangeArrowheads="1"/>
          </p:cNvSpPr>
          <p:nvPr/>
        </p:nvSpPr>
        <p:spPr bwMode="auto">
          <a:xfrm>
            <a:off x="7217218" y="616754"/>
            <a:ext cx="1031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sv-SE" sz="1800" dirty="0"/>
              <a:t>9 000 kr </a:t>
            </a:r>
            <a:r>
              <a:rPr lang="sv-SE" sz="1400" dirty="0"/>
              <a:t> </a:t>
            </a:r>
          </a:p>
        </p:txBody>
      </p:sp>
      <p:sp>
        <p:nvSpPr>
          <p:cNvPr id="24" name="Rektangel 23">
            <a:extLst>
              <a:ext uri="{FF2B5EF4-FFF2-40B4-BE49-F238E27FC236}">
                <a16:creationId xmlns:a16="http://schemas.microsoft.com/office/drawing/2014/main" xmlns="" id="{6EBE2467-10B4-1E4E-8F18-72B498B42519}"/>
              </a:ext>
            </a:extLst>
          </p:cNvPr>
          <p:cNvSpPr/>
          <p:nvPr/>
        </p:nvSpPr>
        <p:spPr>
          <a:xfrm>
            <a:off x="1115549" y="2760019"/>
            <a:ext cx="7662689" cy="646331"/>
          </a:xfrm>
          <a:prstGeom prst="rect">
            <a:avLst/>
          </a:prstGeom>
        </p:spPr>
        <p:txBody>
          <a:bodyPr wrap="square">
            <a:spAutoFit/>
          </a:bodyPr>
          <a:lstStyle/>
          <a:p>
            <a:r>
              <a:rPr lang="sv-SE" dirty="0"/>
              <a:t>Men stämmer det för alla priser? Vi kan visa att detta gäller för alla priser genom att kalla det ordinarie priset för </a:t>
            </a:r>
            <a:r>
              <a:rPr lang="sv-SE" b="1" i="1" dirty="0">
                <a:solidFill>
                  <a:srgbClr val="980002"/>
                </a:solidFill>
              </a:rPr>
              <a:t>a</a:t>
            </a:r>
            <a:r>
              <a:rPr lang="sv-SE" i="1" dirty="0">
                <a:solidFill>
                  <a:srgbClr val="980002"/>
                </a:solidFill>
              </a:rPr>
              <a:t> </a:t>
            </a:r>
            <a:r>
              <a:rPr lang="sv-SE" dirty="0"/>
              <a:t>kr. </a:t>
            </a:r>
          </a:p>
        </p:txBody>
      </p:sp>
      <p:sp>
        <p:nvSpPr>
          <p:cNvPr id="25" name="Rektangel 24">
            <a:extLst>
              <a:ext uri="{FF2B5EF4-FFF2-40B4-BE49-F238E27FC236}">
                <a16:creationId xmlns:a16="http://schemas.microsoft.com/office/drawing/2014/main" xmlns="" id="{D7F6F6C2-13A8-644F-A101-CF7C800AAC15}"/>
              </a:ext>
            </a:extLst>
          </p:cNvPr>
          <p:cNvSpPr/>
          <p:nvPr/>
        </p:nvSpPr>
        <p:spPr>
          <a:xfrm>
            <a:off x="1115548" y="3333623"/>
            <a:ext cx="7662689" cy="369332"/>
          </a:xfrm>
          <a:prstGeom prst="rect">
            <a:avLst/>
          </a:prstGeom>
        </p:spPr>
        <p:txBody>
          <a:bodyPr wrap="square">
            <a:spAutoFit/>
          </a:bodyPr>
          <a:lstStyle/>
          <a:p>
            <a:r>
              <a:rPr lang="sv-SE" dirty="0"/>
              <a:t>På fredag är </a:t>
            </a:r>
            <a:r>
              <a:rPr lang="sv-SE" dirty="0">
                <a:solidFill>
                  <a:srgbClr val="980002"/>
                </a:solidFill>
              </a:rPr>
              <a:t>rabatten 60 % </a:t>
            </a:r>
            <a:r>
              <a:rPr lang="sv-SE" dirty="0"/>
              <a:t>vilket innebär att priset då är </a:t>
            </a:r>
            <a:r>
              <a:rPr lang="sv-SE" b="1" dirty="0">
                <a:solidFill>
                  <a:srgbClr val="980002"/>
                </a:solidFill>
              </a:rPr>
              <a:t>0,4</a:t>
            </a:r>
            <a:r>
              <a:rPr lang="sv-SE" b="1" i="1" dirty="0">
                <a:solidFill>
                  <a:srgbClr val="980002"/>
                </a:solidFill>
              </a:rPr>
              <a:t>a </a:t>
            </a:r>
            <a:r>
              <a:rPr lang="sv-SE" dirty="0"/>
              <a:t>kr. </a:t>
            </a:r>
          </a:p>
        </p:txBody>
      </p:sp>
      <p:sp>
        <p:nvSpPr>
          <p:cNvPr id="26" name="Rektangel 25">
            <a:extLst>
              <a:ext uri="{FF2B5EF4-FFF2-40B4-BE49-F238E27FC236}">
                <a16:creationId xmlns:a16="http://schemas.microsoft.com/office/drawing/2014/main" xmlns="" id="{7285F8AE-8887-9544-BC14-5F28DDA0E983}"/>
              </a:ext>
            </a:extLst>
          </p:cNvPr>
          <p:cNvSpPr/>
          <p:nvPr/>
        </p:nvSpPr>
        <p:spPr>
          <a:xfrm>
            <a:off x="1115548" y="3702955"/>
            <a:ext cx="7662689" cy="369332"/>
          </a:xfrm>
          <a:prstGeom prst="rect">
            <a:avLst/>
          </a:prstGeom>
        </p:spPr>
        <p:txBody>
          <a:bodyPr wrap="square">
            <a:spAutoFit/>
          </a:bodyPr>
          <a:lstStyle/>
          <a:p>
            <a:r>
              <a:rPr lang="sv-SE" dirty="0"/>
              <a:t>På lördag är </a:t>
            </a:r>
            <a:r>
              <a:rPr lang="sv-SE" dirty="0">
                <a:solidFill>
                  <a:srgbClr val="980002"/>
                </a:solidFill>
              </a:rPr>
              <a:t>rabatten 80 % </a:t>
            </a:r>
            <a:r>
              <a:rPr lang="sv-SE" dirty="0"/>
              <a:t>vilket innebär att priset är </a:t>
            </a:r>
            <a:r>
              <a:rPr lang="sv-SE" b="1" dirty="0">
                <a:solidFill>
                  <a:srgbClr val="980002"/>
                </a:solidFill>
              </a:rPr>
              <a:t>0,2</a:t>
            </a:r>
            <a:r>
              <a:rPr lang="sv-SE" b="1" i="1" dirty="0">
                <a:solidFill>
                  <a:srgbClr val="980002"/>
                </a:solidFill>
              </a:rPr>
              <a:t>a</a:t>
            </a:r>
            <a:r>
              <a:rPr lang="sv-SE" i="1" dirty="0"/>
              <a:t> </a:t>
            </a:r>
            <a:r>
              <a:rPr lang="sv-SE" dirty="0"/>
              <a:t>kr. </a:t>
            </a:r>
          </a:p>
        </p:txBody>
      </p:sp>
      <p:sp>
        <p:nvSpPr>
          <p:cNvPr id="27" name="Rektangel 26">
            <a:extLst>
              <a:ext uri="{FF2B5EF4-FFF2-40B4-BE49-F238E27FC236}">
                <a16:creationId xmlns:a16="http://schemas.microsoft.com/office/drawing/2014/main" xmlns="" id="{6BC48A30-C177-8C49-85A3-3E1316691305}"/>
              </a:ext>
            </a:extLst>
          </p:cNvPr>
          <p:cNvSpPr/>
          <p:nvPr/>
        </p:nvSpPr>
        <p:spPr>
          <a:xfrm>
            <a:off x="1115547" y="4091893"/>
            <a:ext cx="7662689" cy="369332"/>
          </a:xfrm>
          <a:prstGeom prst="rect">
            <a:avLst/>
          </a:prstGeom>
        </p:spPr>
        <p:txBody>
          <a:bodyPr wrap="square">
            <a:spAutoFit/>
          </a:bodyPr>
          <a:lstStyle/>
          <a:p>
            <a:r>
              <a:rPr lang="sv-SE" dirty="0">
                <a:solidFill>
                  <a:srgbClr val="980002"/>
                </a:solidFill>
              </a:rPr>
              <a:t>0,2</a:t>
            </a:r>
            <a:r>
              <a:rPr lang="sv-SE" i="1" dirty="0">
                <a:solidFill>
                  <a:srgbClr val="980002"/>
                </a:solidFill>
              </a:rPr>
              <a:t>a</a:t>
            </a:r>
            <a:r>
              <a:rPr lang="sv-SE" i="1" dirty="0"/>
              <a:t> </a:t>
            </a:r>
            <a:r>
              <a:rPr lang="sv-SE" dirty="0"/>
              <a:t>är </a:t>
            </a:r>
            <a:r>
              <a:rPr lang="sv-SE" dirty="0">
                <a:solidFill>
                  <a:srgbClr val="980002"/>
                </a:solidFill>
              </a:rPr>
              <a:t>hälften</a:t>
            </a:r>
            <a:r>
              <a:rPr lang="sv-SE" dirty="0"/>
              <a:t> så mycket som </a:t>
            </a:r>
            <a:r>
              <a:rPr lang="sv-SE" dirty="0">
                <a:solidFill>
                  <a:srgbClr val="980002"/>
                </a:solidFill>
              </a:rPr>
              <a:t>0,4</a:t>
            </a:r>
            <a:r>
              <a:rPr lang="sv-SE" i="1" dirty="0">
                <a:solidFill>
                  <a:srgbClr val="980002"/>
                </a:solidFill>
              </a:rPr>
              <a:t>a</a:t>
            </a:r>
            <a:r>
              <a:rPr lang="sv-SE" dirty="0"/>
              <a:t>. </a:t>
            </a:r>
          </a:p>
        </p:txBody>
      </p:sp>
      <p:sp>
        <p:nvSpPr>
          <p:cNvPr id="28" name="Rektangel 27">
            <a:extLst>
              <a:ext uri="{FF2B5EF4-FFF2-40B4-BE49-F238E27FC236}">
                <a16:creationId xmlns:a16="http://schemas.microsoft.com/office/drawing/2014/main" xmlns="" id="{065036E0-09CD-DE4B-A49C-90E975360BCF}"/>
              </a:ext>
            </a:extLst>
          </p:cNvPr>
          <p:cNvSpPr/>
          <p:nvPr/>
        </p:nvSpPr>
        <p:spPr>
          <a:xfrm>
            <a:off x="1115546" y="4962102"/>
            <a:ext cx="7662689" cy="369332"/>
          </a:xfrm>
          <a:prstGeom prst="rect">
            <a:avLst/>
          </a:prstGeom>
        </p:spPr>
        <p:txBody>
          <a:bodyPr wrap="square">
            <a:spAutoFit/>
          </a:bodyPr>
          <a:lstStyle/>
          <a:p>
            <a:r>
              <a:rPr lang="sv-SE" dirty="0"/>
              <a:t>Antag att en möbel kostar 10 000 kr.  </a:t>
            </a:r>
          </a:p>
        </p:txBody>
      </p:sp>
      <p:sp>
        <p:nvSpPr>
          <p:cNvPr id="29" name="Rektangel 28">
            <a:extLst>
              <a:ext uri="{FF2B5EF4-FFF2-40B4-BE49-F238E27FC236}">
                <a16:creationId xmlns:a16="http://schemas.microsoft.com/office/drawing/2014/main" xmlns="" id="{DF8C75DF-BDFC-244E-9AA7-B01D440FB7B8}"/>
              </a:ext>
            </a:extLst>
          </p:cNvPr>
          <p:cNvSpPr/>
          <p:nvPr/>
        </p:nvSpPr>
        <p:spPr>
          <a:xfrm>
            <a:off x="1115546" y="5311828"/>
            <a:ext cx="7662689" cy="369332"/>
          </a:xfrm>
          <a:prstGeom prst="rect">
            <a:avLst/>
          </a:prstGeom>
        </p:spPr>
        <p:txBody>
          <a:bodyPr wrap="square">
            <a:spAutoFit/>
          </a:bodyPr>
          <a:lstStyle/>
          <a:p>
            <a:r>
              <a:rPr lang="sv-SE" dirty="0"/>
              <a:t>På torsdag kostar den 6 000 kr och på lördag 2 000 kr.   </a:t>
            </a:r>
          </a:p>
        </p:txBody>
      </p:sp>
      <p:sp>
        <p:nvSpPr>
          <p:cNvPr id="30" name="Rektangel 29">
            <a:extLst>
              <a:ext uri="{FF2B5EF4-FFF2-40B4-BE49-F238E27FC236}">
                <a16:creationId xmlns:a16="http://schemas.microsoft.com/office/drawing/2014/main" xmlns="" id="{4AFAA474-F595-7D4A-8771-62C625E15CAE}"/>
              </a:ext>
            </a:extLst>
          </p:cNvPr>
          <p:cNvSpPr/>
          <p:nvPr/>
        </p:nvSpPr>
        <p:spPr>
          <a:xfrm>
            <a:off x="1115545" y="5647645"/>
            <a:ext cx="7662689" cy="369332"/>
          </a:xfrm>
          <a:prstGeom prst="rect">
            <a:avLst/>
          </a:prstGeom>
        </p:spPr>
        <p:txBody>
          <a:bodyPr wrap="square">
            <a:spAutoFit/>
          </a:bodyPr>
          <a:lstStyle/>
          <a:p>
            <a:r>
              <a:rPr lang="sv-SE" dirty="0"/>
              <a:t>Priset är 4 000 kr lägre på lördag .</a:t>
            </a:r>
          </a:p>
        </p:txBody>
      </p:sp>
      <p:grpSp>
        <p:nvGrpSpPr>
          <p:cNvPr id="5" name="Grupp 4">
            <a:extLst>
              <a:ext uri="{FF2B5EF4-FFF2-40B4-BE49-F238E27FC236}">
                <a16:creationId xmlns:a16="http://schemas.microsoft.com/office/drawing/2014/main" xmlns="" id="{C3CFBBDA-2E31-B348-9D1A-9EB290FE30C8}"/>
              </a:ext>
            </a:extLst>
          </p:cNvPr>
          <p:cNvGrpSpPr/>
          <p:nvPr/>
        </p:nvGrpSpPr>
        <p:grpSpPr>
          <a:xfrm>
            <a:off x="1115545" y="5982350"/>
            <a:ext cx="7662689" cy="635222"/>
            <a:chOff x="1115545" y="5982350"/>
            <a:chExt cx="7662689" cy="635222"/>
          </a:xfrm>
        </p:grpSpPr>
        <p:sp>
          <p:nvSpPr>
            <p:cNvPr id="31" name="Rektangel 30">
              <a:extLst>
                <a:ext uri="{FF2B5EF4-FFF2-40B4-BE49-F238E27FC236}">
                  <a16:creationId xmlns:a16="http://schemas.microsoft.com/office/drawing/2014/main" xmlns="" id="{1787D871-915A-A24F-9A27-37621534BE29}"/>
                </a:ext>
              </a:extLst>
            </p:cNvPr>
            <p:cNvSpPr/>
            <p:nvPr/>
          </p:nvSpPr>
          <p:spPr>
            <a:xfrm>
              <a:off x="1115545" y="6114939"/>
              <a:ext cx="7662689" cy="369332"/>
            </a:xfrm>
            <a:prstGeom prst="rect">
              <a:avLst/>
            </a:prstGeom>
          </p:spPr>
          <p:txBody>
            <a:bodyPr wrap="square">
              <a:spAutoFit/>
            </a:bodyPr>
            <a:lstStyle/>
            <a:p>
              <a:r>
                <a:rPr lang="sv-SE" dirty="0"/>
                <a:t>Priset är  						lägre på lördagen.</a:t>
              </a:r>
            </a:p>
          </p:txBody>
        </p:sp>
        <p:grpSp>
          <p:nvGrpSpPr>
            <p:cNvPr id="32" name="Grupp 31">
              <a:extLst>
                <a:ext uri="{FF2B5EF4-FFF2-40B4-BE49-F238E27FC236}">
                  <a16:creationId xmlns:a16="http://schemas.microsoft.com/office/drawing/2014/main" xmlns="" id="{6F803931-C657-604E-948B-DDC627D21EE2}"/>
                </a:ext>
              </a:extLst>
            </p:cNvPr>
            <p:cNvGrpSpPr/>
            <p:nvPr/>
          </p:nvGrpSpPr>
          <p:grpSpPr>
            <a:xfrm>
              <a:off x="2023515" y="5982350"/>
              <a:ext cx="908213" cy="635222"/>
              <a:chOff x="5685264" y="3665884"/>
              <a:chExt cx="908213" cy="635222"/>
            </a:xfrm>
          </p:grpSpPr>
          <p:grpSp>
            <p:nvGrpSpPr>
              <p:cNvPr id="33" name="Grupp 32">
                <a:extLst>
                  <a:ext uri="{FF2B5EF4-FFF2-40B4-BE49-F238E27FC236}">
                    <a16:creationId xmlns:a16="http://schemas.microsoft.com/office/drawing/2014/main" xmlns="" id="{9B1E97DD-0E4D-F641-8892-8534461422FB}"/>
                  </a:ext>
                </a:extLst>
              </p:cNvPr>
              <p:cNvGrpSpPr>
                <a:grpSpLocks/>
              </p:cNvGrpSpPr>
              <p:nvPr/>
            </p:nvGrpSpPr>
            <p:grpSpPr bwMode="auto">
              <a:xfrm>
                <a:off x="5685264" y="3665884"/>
                <a:ext cx="684971" cy="635222"/>
                <a:chOff x="3897326" y="1866745"/>
                <a:chExt cx="686523" cy="634000"/>
              </a:xfrm>
            </p:grpSpPr>
            <p:sp>
              <p:nvSpPr>
                <p:cNvPr id="35" name="textruta 24">
                  <a:extLst>
                    <a:ext uri="{FF2B5EF4-FFF2-40B4-BE49-F238E27FC236}">
                      <a16:creationId xmlns:a16="http://schemas.microsoft.com/office/drawing/2014/main" xmlns="" id="{26F5C80C-4DD0-194E-9D31-ABEF7BD907C6}"/>
                    </a:ext>
                  </a:extLst>
                </p:cNvPr>
                <p:cNvSpPr txBox="1">
                  <a:spLocks noChangeArrowheads="1"/>
                </p:cNvSpPr>
                <p:nvPr/>
              </p:nvSpPr>
              <p:spPr bwMode="auto">
                <a:xfrm>
                  <a:off x="3897326" y="1866745"/>
                  <a:ext cx="654222" cy="36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sv-SE" sz="1800" dirty="0"/>
                    <a:t>4000</a:t>
                  </a:r>
                </a:p>
              </p:txBody>
            </p:sp>
            <p:sp>
              <p:nvSpPr>
                <p:cNvPr id="36" name="textruta 25">
                  <a:extLst>
                    <a:ext uri="{FF2B5EF4-FFF2-40B4-BE49-F238E27FC236}">
                      <a16:creationId xmlns:a16="http://schemas.microsoft.com/office/drawing/2014/main" xmlns="" id="{7B222BB7-A681-884A-8444-968DB17F0EBE}"/>
                    </a:ext>
                  </a:extLst>
                </p:cNvPr>
                <p:cNvSpPr txBox="1">
                  <a:spLocks noChangeArrowheads="1"/>
                </p:cNvSpPr>
                <p:nvPr/>
              </p:nvSpPr>
              <p:spPr bwMode="auto">
                <a:xfrm>
                  <a:off x="3915153" y="2132123"/>
                  <a:ext cx="654222" cy="36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sv-SE" sz="1800" dirty="0"/>
                    <a:t>6000</a:t>
                  </a:r>
                </a:p>
              </p:txBody>
            </p:sp>
            <p:cxnSp>
              <p:nvCxnSpPr>
                <p:cNvPr id="37" name="Rak 36">
                  <a:extLst>
                    <a:ext uri="{FF2B5EF4-FFF2-40B4-BE49-F238E27FC236}">
                      <a16:creationId xmlns:a16="http://schemas.microsoft.com/office/drawing/2014/main" xmlns="" id="{614F79C1-6A30-164E-9652-62496BFB51FA}"/>
                    </a:ext>
                  </a:extLst>
                </p:cNvPr>
                <p:cNvCxnSpPr>
                  <a:cxnSpLocks/>
                </p:cNvCxnSpPr>
                <p:nvPr/>
              </p:nvCxnSpPr>
              <p:spPr>
                <a:xfrm>
                  <a:off x="3965773" y="2186574"/>
                  <a:ext cx="618076"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4" name="textruta 33">
                <a:extLst>
                  <a:ext uri="{FF2B5EF4-FFF2-40B4-BE49-F238E27FC236}">
                    <a16:creationId xmlns:a16="http://schemas.microsoft.com/office/drawing/2014/main" xmlns="" id="{0E3C3005-AE92-CC4E-BEB0-2720FCC1F5AE}"/>
                  </a:ext>
                </a:extLst>
              </p:cNvPr>
              <p:cNvSpPr txBox="1"/>
              <p:nvPr/>
            </p:nvSpPr>
            <p:spPr>
              <a:xfrm>
                <a:off x="6338007" y="3798473"/>
                <a:ext cx="255470" cy="369332"/>
              </a:xfrm>
              <a:prstGeom prst="rect">
                <a:avLst/>
              </a:prstGeom>
              <a:noFill/>
            </p:spPr>
            <p:txBody>
              <a:bodyPr wrap="square" rtlCol="0">
                <a:spAutoFit/>
              </a:bodyPr>
              <a:lstStyle/>
              <a:p>
                <a:r>
                  <a:rPr lang="sv-SE" dirty="0"/>
                  <a:t>=</a:t>
                </a:r>
              </a:p>
            </p:txBody>
          </p:sp>
        </p:grpSp>
        <p:sp>
          <p:nvSpPr>
            <p:cNvPr id="38" name="textruta 37">
              <a:extLst>
                <a:ext uri="{FF2B5EF4-FFF2-40B4-BE49-F238E27FC236}">
                  <a16:creationId xmlns:a16="http://schemas.microsoft.com/office/drawing/2014/main" xmlns="" id="{36771C75-A1F9-CD41-B4A3-E7D092C2D835}"/>
                </a:ext>
              </a:extLst>
            </p:cNvPr>
            <p:cNvSpPr txBox="1"/>
            <p:nvPr/>
          </p:nvSpPr>
          <p:spPr>
            <a:xfrm>
              <a:off x="2830383" y="6118129"/>
              <a:ext cx="1086378" cy="369332"/>
            </a:xfrm>
            <a:prstGeom prst="rect">
              <a:avLst/>
            </a:prstGeom>
            <a:noFill/>
          </p:spPr>
          <p:txBody>
            <a:bodyPr wrap="square" rtlCol="0">
              <a:spAutoFit/>
            </a:bodyPr>
            <a:lstStyle/>
            <a:p>
              <a:r>
                <a:rPr lang="sv-SE" dirty="0"/>
                <a:t>0,666…. ≈</a:t>
              </a:r>
            </a:p>
          </p:txBody>
        </p:sp>
        <p:sp>
          <p:nvSpPr>
            <p:cNvPr id="39" name="textruta 38">
              <a:extLst>
                <a:ext uri="{FF2B5EF4-FFF2-40B4-BE49-F238E27FC236}">
                  <a16:creationId xmlns:a16="http://schemas.microsoft.com/office/drawing/2014/main" xmlns="" id="{909A93FD-23C0-A64A-9330-B176F56D43FB}"/>
                </a:ext>
              </a:extLst>
            </p:cNvPr>
            <p:cNvSpPr txBox="1"/>
            <p:nvPr/>
          </p:nvSpPr>
          <p:spPr>
            <a:xfrm>
              <a:off x="3784717" y="6109310"/>
              <a:ext cx="1086378" cy="369332"/>
            </a:xfrm>
            <a:prstGeom prst="rect">
              <a:avLst/>
            </a:prstGeom>
            <a:noFill/>
          </p:spPr>
          <p:txBody>
            <a:bodyPr wrap="square" rtlCol="0">
              <a:spAutoFit/>
            </a:bodyPr>
            <a:lstStyle/>
            <a:p>
              <a:r>
                <a:rPr lang="sv-SE" b="1" dirty="0">
                  <a:solidFill>
                    <a:srgbClr val="980002"/>
                  </a:solidFill>
                </a:rPr>
                <a:t>67 %</a:t>
              </a:r>
            </a:p>
          </p:txBody>
        </p:sp>
      </p:grpSp>
    </p:spTree>
    <p:extLst>
      <p:ext uri="{BB962C8B-B14F-4D97-AF65-F5344CB8AC3E}">
        <p14:creationId xmlns:p14="http://schemas.microsoft.com/office/powerpoint/2010/main" val="917336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7" grpId="0" animBg="1"/>
      <p:bldP spid="21" grpId="0" animBg="1"/>
      <p:bldP spid="12" grpId="0"/>
      <p:bldP spid="18" grpId="0" animBg="1"/>
      <p:bldP spid="19" grpId="0"/>
      <p:bldP spid="20" grpId="0" animBg="1"/>
      <p:bldP spid="23" grpId="0"/>
      <p:bldP spid="24" grpId="0"/>
      <p:bldP spid="25" grpId="0"/>
      <p:bldP spid="26" grpId="0"/>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373762" y="1205295"/>
            <a:ext cx="7070991" cy="1477328"/>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r>
              <a:rPr lang="sv-SE" dirty="0"/>
              <a:t>Afrikas största sjö, Victoriasjön, ligger till hälften i Tanzania. Sjöns area är 68 800 km</a:t>
            </a:r>
            <a:r>
              <a:rPr lang="sv-SE" baseline="30000" dirty="0"/>
              <a:t>2</a:t>
            </a:r>
            <a:r>
              <a:rPr lang="sv-SE" dirty="0"/>
              <a:t>. Sveriges största sjö, Vänern, är 5 600 km</a:t>
            </a:r>
            <a:r>
              <a:rPr lang="sv-SE" baseline="30000" dirty="0"/>
              <a:t>2</a:t>
            </a:r>
            <a:r>
              <a:rPr lang="sv-SE" dirty="0"/>
              <a:t>. </a:t>
            </a:r>
          </a:p>
          <a:p>
            <a:endParaRPr lang="sv-SE" dirty="0"/>
          </a:p>
          <a:p>
            <a:r>
              <a:rPr lang="sv-SE" dirty="0"/>
              <a:t>Hur många procent mindre area har Vänern än Victoriasjön? </a:t>
            </a:r>
          </a:p>
          <a:p>
            <a:r>
              <a:rPr lang="sv-SE" dirty="0"/>
              <a:t>Avrunda till hela procent. </a:t>
            </a:r>
          </a:p>
        </p:txBody>
      </p:sp>
      <p:sp>
        <p:nvSpPr>
          <p:cNvPr id="5" name="textruta 4"/>
          <p:cNvSpPr txBox="1"/>
          <p:nvPr/>
        </p:nvSpPr>
        <p:spPr>
          <a:xfrm>
            <a:off x="2257896" y="257818"/>
            <a:ext cx="6777008" cy="461665"/>
          </a:xfrm>
          <a:prstGeom prst="rect">
            <a:avLst/>
          </a:prstGeom>
          <a:noFill/>
        </p:spPr>
        <p:txBody>
          <a:bodyPr wrap="square" rtlCol="0">
            <a:spAutoFit/>
          </a:bodyPr>
          <a:lstStyle/>
          <a:p>
            <a:r>
              <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rPr>
              <a:t>Värdera och redovisa – </a:t>
            </a:r>
            <a:r>
              <a:rPr lang="sv-SE"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rPr>
              <a:t>tanzania</a:t>
            </a:r>
            <a:endParaRPr lang="sv-SE"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Chalkboard"/>
            </a:endParaRPr>
          </a:p>
        </p:txBody>
      </p:sp>
      <p:pic>
        <p:nvPicPr>
          <p:cNvPr id="4" name="Bildobjekt 3"/>
          <p:cNvPicPr>
            <a:picLocks noChangeAspect="1"/>
          </p:cNvPicPr>
          <p:nvPr/>
        </p:nvPicPr>
        <p:blipFill>
          <a:blip r:embed="rId2"/>
          <a:stretch>
            <a:fillRect/>
          </a:stretch>
        </p:blipFill>
        <p:spPr>
          <a:xfrm>
            <a:off x="894022" y="1205295"/>
            <a:ext cx="384225" cy="420818"/>
          </a:xfrm>
          <a:prstGeom prst="rect">
            <a:avLst/>
          </a:prstGeom>
        </p:spPr>
      </p:pic>
      <p:pic>
        <p:nvPicPr>
          <p:cNvPr id="10" name="Bildobjekt 9">
            <a:extLst>
              <a:ext uri="{FF2B5EF4-FFF2-40B4-BE49-F238E27FC236}">
                <a16:creationId xmlns:a16="http://schemas.microsoft.com/office/drawing/2014/main" xmlns="" id="{E7375EC6-72EC-7E48-893C-5C20BA271073}"/>
              </a:ext>
            </a:extLst>
          </p:cNvPr>
          <p:cNvPicPr>
            <a:picLocks noChangeAspect="1"/>
          </p:cNvPicPr>
          <p:nvPr/>
        </p:nvPicPr>
        <p:blipFill>
          <a:blip r:embed="rId3"/>
          <a:stretch>
            <a:fillRect/>
          </a:stretch>
        </p:blipFill>
        <p:spPr>
          <a:xfrm>
            <a:off x="2407260" y="3399267"/>
            <a:ext cx="4862543" cy="3231565"/>
          </a:xfrm>
          <a:prstGeom prst="ellipse">
            <a:avLst/>
          </a:prstGeom>
        </p:spPr>
      </p:pic>
    </p:spTree>
    <p:extLst>
      <p:ext uri="{BB962C8B-B14F-4D97-AF65-F5344CB8AC3E}">
        <p14:creationId xmlns:p14="http://schemas.microsoft.com/office/powerpoint/2010/main" val="20257476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25428</TotalTime>
  <Words>927</Words>
  <Application>Microsoft Macintosh PowerPoint</Application>
  <PresentationFormat>Bildspel på skärmen (4:3)</PresentationFormat>
  <Paragraphs>138</Paragraphs>
  <Slides>10</Slides>
  <Notes>1</Notes>
  <HiddenSlides>0</HiddenSlides>
  <MMClips>0</MMClips>
  <ScaleCrop>false</ScaleCrop>
  <HeadingPairs>
    <vt:vector size="4" baseType="variant">
      <vt:variant>
        <vt:lpstr>Tema</vt:lpstr>
      </vt:variant>
      <vt:variant>
        <vt:i4>1</vt:i4>
      </vt:variant>
      <vt:variant>
        <vt:lpstr>Bildrubriker</vt:lpstr>
      </vt:variant>
      <vt:variant>
        <vt:i4>10</vt:i4>
      </vt:variant>
    </vt:vector>
  </HeadingPairs>
  <TitlesOfParts>
    <vt:vector size="11" baseType="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Kristina Johnson Förvaltning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Gemensamma Uppgifter (GU)</dc:title>
  <dc:creator>Kristina Johnson</dc:creator>
  <cp:lastModifiedBy>Conny Welén</cp:lastModifiedBy>
  <cp:revision>273</cp:revision>
  <dcterms:created xsi:type="dcterms:W3CDTF">2017-04-10T07:17:33Z</dcterms:created>
  <dcterms:modified xsi:type="dcterms:W3CDTF">2019-04-04T07:53:15Z</dcterms:modified>
</cp:coreProperties>
</file>