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20" r:id="rId2"/>
    <p:sldId id="321" r:id="rId3"/>
    <p:sldId id="322" r:id="rId4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2" autoAdjust="0"/>
    <p:restoredTop sz="94578" autoAdjust="0"/>
  </p:normalViewPr>
  <p:slideViewPr>
    <p:cSldViewPr snapToGrid="0" snapToObjects="1">
      <p:cViewPr varScale="1">
        <p:scale>
          <a:sx n="108" d="100"/>
          <a:sy n="108" d="100"/>
        </p:scale>
        <p:origin x="230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2018-08-02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"/>
          <p:cNvSpPr>
            <a:spLocks noChangeArrowheads="1"/>
          </p:cNvSpPr>
          <p:nvPr/>
        </p:nvSpPr>
        <p:spPr bwMode="auto">
          <a:xfrm>
            <a:off x="241300" y="174625"/>
            <a:ext cx="8785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Y 1.6				           		 Tiopotenser</a:t>
            </a:r>
          </a:p>
        </p:txBody>
      </p:sp>
      <p:sp>
        <p:nvSpPr>
          <p:cNvPr id="12" name="Rektangel 2">
            <a:extLst>
              <a:ext uri="{FF2B5EF4-FFF2-40B4-BE49-F238E27FC236}">
                <a16:creationId xmlns:a16="http://schemas.microsoft.com/office/drawing/2014/main" id="{B6954600-4A19-2442-938F-7EE9A5C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427" y="888096"/>
            <a:ext cx="66264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När man skriver stora tal är det ofta mycket praktiskt att använda potenser med basen 10. </a:t>
            </a:r>
          </a:p>
        </p:txBody>
      </p:sp>
      <p:grpSp>
        <p:nvGrpSpPr>
          <p:cNvPr id="37" name="Grupp 36">
            <a:extLst>
              <a:ext uri="{FF2B5EF4-FFF2-40B4-BE49-F238E27FC236}">
                <a16:creationId xmlns:a16="http://schemas.microsoft.com/office/drawing/2014/main" id="{A63E4CA0-1994-0E40-B728-C133022B9B4E}"/>
              </a:ext>
            </a:extLst>
          </p:cNvPr>
          <p:cNvGrpSpPr/>
          <p:nvPr/>
        </p:nvGrpSpPr>
        <p:grpSpPr>
          <a:xfrm>
            <a:off x="1808505" y="1714636"/>
            <a:ext cx="6626410" cy="461665"/>
            <a:chOff x="1808505" y="1714636"/>
            <a:chExt cx="6626410" cy="461665"/>
          </a:xfrm>
        </p:grpSpPr>
        <p:sp>
          <p:nvSpPr>
            <p:cNvPr id="13" name="Rektangel 2">
              <a:extLst>
                <a:ext uri="{FF2B5EF4-FFF2-40B4-BE49-F238E27FC236}">
                  <a16:creationId xmlns:a16="http://schemas.microsoft.com/office/drawing/2014/main" id="{B02A713A-FF40-0048-B745-80E58FC79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505" y="1778884"/>
              <a:ext cx="662641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sv-SE" dirty="0"/>
                <a:t>Till exempel:   </a:t>
              </a:r>
            </a:p>
          </p:txBody>
        </p:sp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AE10B168-11DA-684D-872E-5BBC458DC21A}"/>
                </a:ext>
              </a:extLst>
            </p:cNvPr>
            <p:cNvSpPr/>
            <p:nvPr/>
          </p:nvSpPr>
          <p:spPr>
            <a:xfrm>
              <a:off x="3142859" y="1714636"/>
              <a:ext cx="18485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400" b="1" dirty="0">
                  <a:solidFill>
                    <a:srgbClr val="A70001"/>
                  </a:solidFill>
                </a:rPr>
                <a:t>10 ∙ 10 ∙ 10  </a:t>
              </a:r>
              <a:r>
                <a:rPr lang="de-DE" sz="2400" b="1" dirty="0"/>
                <a:t>=</a:t>
              </a:r>
              <a:endParaRPr lang="sv-SE" sz="2400" b="1" dirty="0">
                <a:solidFill>
                  <a:srgbClr val="A70001"/>
                </a:solidFill>
              </a:endParaRPr>
            </a:p>
          </p:txBody>
        </p:sp>
      </p:grpSp>
      <p:sp>
        <p:nvSpPr>
          <p:cNvPr id="36" name="Rektangel 35">
            <a:extLst>
              <a:ext uri="{FF2B5EF4-FFF2-40B4-BE49-F238E27FC236}">
                <a16:creationId xmlns:a16="http://schemas.microsoft.com/office/drawing/2014/main" id="{B6C2D6E8-7BE5-244F-BCB2-2FF72C281525}"/>
              </a:ext>
            </a:extLst>
          </p:cNvPr>
          <p:cNvSpPr/>
          <p:nvPr/>
        </p:nvSpPr>
        <p:spPr>
          <a:xfrm>
            <a:off x="4894663" y="1732201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</a:t>
            </a:r>
            <a:r>
              <a:rPr lang="de-DE" sz="2400" b="1" baseline="30000" dirty="0">
                <a:solidFill>
                  <a:srgbClr val="A70001"/>
                </a:solidFill>
              </a:rPr>
              <a:t>3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320C9CD7-AFD7-684D-BFE0-1E0FB1A2A9F4}"/>
              </a:ext>
            </a:extLst>
          </p:cNvPr>
          <p:cNvSpPr/>
          <p:nvPr/>
        </p:nvSpPr>
        <p:spPr>
          <a:xfrm>
            <a:off x="3142859" y="2154992"/>
            <a:ext cx="1848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 ∙ 10 ∙ 10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AD7AF0AB-9295-EE42-9E2A-6EEFF353CFCC}"/>
              </a:ext>
            </a:extLst>
          </p:cNvPr>
          <p:cNvSpPr/>
          <p:nvPr/>
        </p:nvSpPr>
        <p:spPr>
          <a:xfrm>
            <a:off x="4912194" y="2162800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1 000</a:t>
            </a:r>
            <a:endParaRPr lang="sv-SE" sz="2400" dirty="0"/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B634F6A6-CAAA-BA43-9BD5-AD19757698D0}"/>
              </a:ext>
            </a:extLst>
          </p:cNvPr>
          <p:cNvSpPr/>
          <p:nvPr/>
        </p:nvSpPr>
        <p:spPr>
          <a:xfrm>
            <a:off x="4136622" y="2630416"/>
            <a:ext cx="891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</a:t>
            </a:r>
            <a:r>
              <a:rPr lang="de-DE" sz="2400" b="1" baseline="30000" dirty="0">
                <a:solidFill>
                  <a:srgbClr val="A70001"/>
                </a:solidFill>
              </a:rPr>
              <a:t>3</a:t>
            </a:r>
            <a:r>
              <a:rPr lang="de-DE" sz="2400" b="1" dirty="0"/>
              <a:t> =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70BD7B61-567F-C341-AC19-A95A4E90A3CA}"/>
              </a:ext>
            </a:extLst>
          </p:cNvPr>
          <p:cNvSpPr/>
          <p:nvPr/>
        </p:nvSpPr>
        <p:spPr>
          <a:xfrm>
            <a:off x="4912194" y="2638919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1 000</a:t>
            </a:r>
            <a:endParaRPr lang="sv-SE" sz="2400" dirty="0"/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57D74D7D-BB24-FA4A-94C4-AAB00B34E561}"/>
              </a:ext>
            </a:extLst>
          </p:cNvPr>
          <p:cNvSpPr/>
          <p:nvPr/>
        </p:nvSpPr>
        <p:spPr>
          <a:xfrm>
            <a:off x="1551077" y="3337750"/>
            <a:ext cx="3440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 ∙ 10 ∙ 10 ∙ 10 ∙ 10 ∙ 10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32A28EDA-A05E-C84F-8B0D-311C6472604E}"/>
              </a:ext>
            </a:extLst>
          </p:cNvPr>
          <p:cNvSpPr/>
          <p:nvPr/>
        </p:nvSpPr>
        <p:spPr>
          <a:xfrm>
            <a:off x="4894663" y="3339435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</a:t>
            </a:r>
            <a:r>
              <a:rPr lang="de-DE" sz="2400" b="1" baseline="30000" dirty="0">
                <a:solidFill>
                  <a:srgbClr val="A70001"/>
                </a:solidFill>
              </a:rPr>
              <a:t>6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FB0CA2B8-1660-724C-9FDB-AF30EC08475B}"/>
              </a:ext>
            </a:extLst>
          </p:cNvPr>
          <p:cNvSpPr/>
          <p:nvPr/>
        </p:nvSpPr>
        <p:spPr>
          <a:xfrm>
            <a:off x="1587848" y="3829485"/>
            <a:ext cx="3440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 ∙ 10 ∙ 10 ∙ 10 ∙ 10 ∙ 10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D871CCD4-C8B7-0540-8433-CA422D3B619F}"/>
              </a:ext>
            </a:extLst>
          </p:cNvPr>
          <p:cNvSpPr/>
          <p:nvPr/>
        </p:nvSpPr>
        <p:spPr>
          <a:xfrm>
            <a:off x="4938632" y="3835450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1 000 000</a:t>
            </a:r>
            <a:endParaRPr lang="sv-SE" sz="2400" dirty="0"/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0D7BB0E8-BFC4-7F4F-A489-1E6494C38F59}"/>
              </a:ext>
            </a:extLst>
          </p:cNvPr>
          <p:cNvSpPr/>
          <p:nvPr/>
        </p:nvSpPr>
        <p:spPr>
          <a:xfrm>
            <a:off x="4172439" y="4289675"/>
            <a:ext cx="891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</a:t>
            </a:r>
            <a:r>
              <a:rPr lang="de-DE" sz="2400" b="1" baseline="30000" dirty="0">
                <a:solidFill>
                  <a:srgbClr val="A70001"/>
                </a:solidFill>
              </a:rPr>
              <a:t>6</a:t>
            </a:r>
            <a:r>
              <a:rPr lang="de-DE" sz="2400" b="1" dirty="0"/>
              <a:t> =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E552C19D-E351-C143-A7AE-C33DDC63703C}"/>
              </a:ext>
            </a:extLst>
          </p:cNvPr>
          <p:cNvSpPr/>
          <p:nvPr/>
        </p:nvSpPr>
        <p:spPr>
          <a:xfrm>
            <a:off x="4912194" y="4295170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1 000 000</a:t>
            </a:r>
            <a:endParaRPr lang="sv-SE" sz="2400" dirty="0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14190C59-FB78-9848-89D0-0C82A810A0DE}"/>
              </a:ext>
            </a:extLst>
          </p:cNvPr>
          <p:cNvSpPr/>
          <p:nvPr/>
        </p:nvSpPr>
        <p:spPr>
          <a:xfrm>
            <a:off x="3941656" y="1162024"/>
            <a:ext cx="3902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Sådana potenser kallas för </a:t>
            </a:r>
            <a:r>
              <a:rPr lang="sv-SE" b="1" i="1" dirty="0">
                <a:solidFill>
                  <a:srgbClr val="A70001"/>
                </a:solidFill>
              </a:rPr>
              <a:t>tiopotenser.</a:t>
            </a:r>
            <a:r>
              <a:rPr lang="sv-SE" i="1" dirty="0"/>
              <a:t> 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93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2">
            <a:extLst>
              <a:ext uri="{FF2B5EF4-FFF2-40B4-BE49-F238E27FC236}">
                <a16:creationId xmlns:a16="http://schemas.microsoft.com/office/drawing/2014/main" id="{B6954600-4A19-2442-938F-7EE9A5C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731" y="785757"/>
            <a:ext cx="66264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Tiopotenser kan användas för att skriva alla stora tal.   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57D74D7D-BB24-FA4A-94C4-AAB00B34E561}"/>
              </a:ext>
            </a:extLst>
          </p:cNvPr>
          <p:cNvSpPr/>
          <p:nvPr/>
        </p:nvSpPr>
        <p:spPr>
          <a:xfrm>
            <a:off x="3013898" y="2809695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4 000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32A28EDA-A05E-C84F-8B0D-311C6472604E}"/>
              </a:ext>
            </a:extLst>
          </p:cNvPr>
          <p:cNvSpPr/>
          <p:nvPr/>
        </p:nvSpPr>
        <p:spPr>
          <a:xfrm>
            <a:off x="5819687" y="2789862"/>
            <a:ext cx="104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4 ∙ 10</a:t>
            </a:r>
            <a:r>
              <a:rPr lang="de-DE" sz="2400" b="1" baseline="30000" dirty="0">
                <a:solidFill>
                  <a:srgbClr val="A70001"/>
                </a:solidFill>
              </a:rPr>
              <a:t>3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14190C59-FB78-9848-89D0-0C82A810A0DE}"/>
              </a:ext>
            </a:extLst>
          </p:cNvPr>
          <p:cNvSpPr/>
          <p:nvPr/>
        </p:nvSpPr>
        <p:spPr>
          <a:xfrm>
            <a:off x="2246731" y="1180052"/>
            <a:ext cx="6752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Man skriver då talet som en </a:t>
            </a:r>
            <a:r>
              <a:rPr lang="sv-SE" b="1" i="1" dirty="0">
                <a:solidFill>
                  <a:srgbClr val="A70001"/>
                </a:solidFill>
              </a:rPr>
              <a:t>multiplikation</a:t>
            </a:r>
            <a:r>
              <a:rPr lang="sv-SE" dirty="0"/>
              <a:t> av ett tal mellan </a:t>
            </a:r>
          </a:p>
          <a:p>
            <a:r>
              <a:rPr lang="sv-SE" b="1" dirty="0">
                <a:solidFill>
                  <a:srgbClr val="A70001"/>
                </a:solidFill>
              </a:rPr>
              <a:t>1 </a:t>
            </a:r>
            <a:r>
              <a:rPr lang="sv-SE" dirty="0">
                <a:solidFill>
                  <a:srgbClr val="A70001"/>
                </a:solidFill>
              </a:rPr>
              <a:t>och</a:t>
            </a:r>
            <a:r>
              <a:rPr lang="sv-SE" b="1" dirty="0">
                <a:solidFill>
                  <a:srgbClr val="A70001"/>
                </a:solidFill>
              </a:rPr>
              <a:t> 10 </a:t>
            </a:r>
            <a:r>
              <a:rPr lang="sv-SE" dirty="0"/>
              <a:t>och en </a:t>
            </a:r>
            <a:r>
              <a:rPr lang="sv-SE" b="1" i="1" dirty="0">
                <a:solidFill>
                  <a:srgbClr val="A70001"/>
                </a:solidFill>
              </a:rPr>
              <a:t>tiopotens.</a:t>
            </a:r>
            <a:r>
              <a:rPr lang="sv-SE" i="1" dirty="0"/>
              <a:t> </a:t>
            </a:r>
            <a:endParaRPr lang="sv-SE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08F63B0F-12DB-D747-9F23-49A0EED82ACD}"/>
              </a:ext>
            </a:extLst>
          </p:cNvPr>
          <p:cNvSpPr txBox="1"/>
          <p:nvPr/>
        </p:nvSpPr>
        <p:spPr>
          <a:xfrm>
            <a:off x="3783563" y="382075"/>
            <a:ext cx="193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Grundpotensform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1A3095B-CE9C-914D-8436-AE13C40B3840}"/>
              </a:ext>
            </a:extLst>
          </p:cNvPr>
          <p:cNvSpPr/>
          <p:nvPr/>
        </p:nvSpPr>
        <p:spPr>
          <a:xfrm>
            <a:off x="2246731" y="1968023"/>
            <a:ext cx="5071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kallas för att skriva talet i </a:t>
            </a:r>
            <a:r>
              <a:rPr lang="sv-SE" b="1" i="1" dirty="0">
                <a:solidFill>
                  <a:srgbClr val="A70001"/>
                </a:solidFill>
              </a:rPr>
              <a:t>grundpotensform</a:t>
            </a:r>
            <a:r>
              <a:rPr lang="sv-SE" b="1" dirty="0">
                <a:solidFill>
                  <a:srgbClr val="A70001"/>
                </a:solidFill>
              </a:rPr>
              <a:t>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88FDC4D-FCCB-104B-8B46-5B38EBF447D0}"/>
              </a:ext>
            </a:extLst>
          </p:cNvPr>
          <p:cNvSpPr/>
          <p:nvPr/>
        </p:nvSpPr>
        <p:spPr>
          <a:xfrm>
            <a:off x="2421205" y="2472482"/>
            <a:ext cx="104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Exempel: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2957163-D34C-5B47-BDA8-F0FE2C55CAB2}"/>
              </a:ext>
            </a:extLst>
          </p:cNvPr>
          <p:cNvSpPr/>
          <p:nvPr/>
        </p:nvSpPr>
        <p:spPr>
          <a:xfrm>
            <a:off x="4374353" y="2825056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4 ∙ 1 000 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111A130-B024-934D-BF00-9D349F440240}"/>
              </a:ext>
            </a:extLst>
          </p:cNvPr>
          <p:cNvSpPr/>
          <p:nvPr/>
        </p:nvSpPr>
        <p:spPr>
          <a:xfrm>
            <a:off x="3003128" y="3236713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2 300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BC167CF-5E2A-2F47-9ADD-87E02572D647}"/>
              </a:ext>
            </a:extLst>
          </p:cNvPr>
          <p:cNvSpPr/>
          <p:nvPr/>
        </p:nvSpPr>
        <p:spPr>
          <a:xfrm>
            <a:off x="4157772" y="3231694"/>
            <a:ext cx="1778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2,3 ∙ 1 000 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6373E17A-1C54-D740-9289-9384ED33CD03}"/>
              </a:ext>
            </a:extLst>
          </p:cNvPr>
          <p:cNvSpPr/>
          <p:nvPr/>
        </p:nvSpPr>
        <p:spPr>
          <a:xfrm>
            <a:off x="5838039" y="3242369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2,3 ∙ 10</a:t>
            </a:r>
            <a:r>
              <a:rPr lang="de-DE" sz="2400" b="1" baseline="30000" dirty="0">
                <a:solidFill>
                  <a:srgbClr val="A70001"/>
                </a:solidFill>
              </a:rPr>
              <a:t>3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50E56676-677A-DB41-ACD6-FF39EB1C2DD2}"/>
              </a:ext>
            </a:extLst>
          </p:cNvPr>
          <p:cNvSpPr/>
          <p:nvPr/>
        </p:nvSpPr>
        <p:spPr>
          <a:xfrm>
            <a:off x="2914512" y="4580170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 5 ∙ 10</a:t>
            </a:r>
            <a:r>
              <a:rPr lang="de-DE" sz="2400" b="1" baseline="30000" dirty="0">
                <a:solidFill>
                  <a:srgbClr val="A70001"/>
                </a:solidFill>
              </a:rPr>
              <a:t>6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473AD22E-BFAA-BB4B-AE19-8A9AF5475E4D}"/>
              </a:ext>
            </a:extLst>
          </p:cNvPr>
          <p:cNvSpPr/>
          <p:nvPr/>
        </p:nvSpPr>
        <p:spPr>
          <a:xfrm>
            <a:off x="4157772" y="4565362"/>
            <a:ext cx="2077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5 ∙ 1 000 000 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C521A9D8-1166-8947-A904-BF63F7870431}"/>
              </a:ext>
            </a:extLst>
          </p:cNvPr>
          <p:cNvSpPr/>
          <p:nvPr/>
        </p:nvSpPr>
        <p:spPr>
          <a:xfrm>
            <a:off x="6170306" y="4550554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5 000 000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ED9015A-3141-F342-B1D2-7C4158BF1763}"/>
              </a:ext>
            </a:extLst>
          </p:cNvPr>
          <p:cNvSpPr/>
          <p:nvPr/>
        </p:nvSpPr>
        <p:spPr>
          <a:xfrm>
            <a:off x="2678871" y="5400747"/>
            <a:ext cx="1502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 3,2 ∙ 10</a:t>
            </a:r>
            <a:r>
              <a:rPr lang="de-DE" sz="2400" b="1" baseline="30000" dirty="0">
                <a:solidFill>
                  <a:srgbClr val="A70001"/>
                </a:solidFill>
              </a:rPr>
              <a:t>4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5197BC19-01C7-844E-A299-CFD8D480C671}"/>
              </a:ext>
            </a:extLst>
          </p:cNvPr>
          <p:cNvSpPr/>
          <p:nvPr/>
        </p:nvSpPr>
        <p:spPr>
          <a:xfrm>
            <a:off x="4181205" y="5385939"/>
            <a:ext cx="1933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3,2 ∙ 10 000 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7ECE1773-2D4A-8F4F-A68C-43766758D661}"/>
              </a:ext>
            </a:extLst>
          </p:cNvPr>
          <p:cNvSpPr/>
          <p:nvPr/>
        </p:nvSpPr>
        <p:spPr>
          <a:xfrm>
            <a:off x="6235585" y="5372859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32 000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33" name="Rektangel 2">
            <a:extLst>
              <a:ext uri="{FF2B5EF4-FFF2-40B4-BE49-F238E27FC236}">
                <a16:creationId xmlns:a16="http://schemas.microsoft.com/office/drawing/2014/main" id="{C8E637DA-1193-C147-A5F2-5FC9FA519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022" y="3665532"/>
            <a:ext cx="6955549" cy="646331"/>
          </a:xfrm>
          <a:prstGeom prst="rect">
            <a:avLst/>
          </a:prstGeom>
          <a:noFill/>
          <a:ln w="12700">
            <a:solidFill>
              <a:srgbClr val="A7000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Lägg märke till att </a:t>
            </a:r>
            <a:r>
              <a:rPr lang="sv-SE" dirty="0">
                <a:solidFill>
                  <a:srgbClr val="A70001"/>
                </a:solidFill>
              </a:rPr>
              <a:t>exponenten</a:t>
            </a:r>
            <a:r>
              <a:rPr lang="sv-SE" dirty="0"/>
              <a:t> är lika stor som antalet positioner som </a:t>
            </a:r>
            <a:r>
              <a:rPr lang="sv-SE" dirty="0">
                <a:solidFill>
                  <a:srgbClr val="A70001"/>
                </a:solidFill>
              </a:rPr>
              <a:t>siffran</a:t>
            </a:r>
            <a:r>
              <a:rPr lang="sv-SE" dirty="0"/>
              <a:t> med högst värde </a:t>
            </a:r>
            <a:r>
              <a:rPr lang="sv-SE" dirty="0">
                <a:solidFill>
                  <a:srgbClr val="A70001"/>
                </a:solidFill>
              </a:rPr>
              <a:t>måste flytta </a:t>
            </a:r>
            <a:r>
              <a:rPr lang="sv-SE" dirty="0"/>
              <a:t>för att hamna på entalspositionen.   </a:t>
            </a:r>
          </a:p>
        </p:txBody>
      </p:sp>
      <p:sp>
        <p:nvSpPr>
          <p:cNvPr id="34" name="Rektangel 2">
            <a:extLst>
              <a:ext uri="{FF2B5EF4-FFF2-40B4-BE49-F238E27FC236}">
                <a16:creationId xmlns:a16="http://schemas.microsoft.com/office/drawing/2014/main" id="{92A1705A-05A1-AF4D-A092-B8532995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489" y="4940810"/>
            <a:ext cx="4091948" cy="369332"/>
          </a:xfrm>
          <a:prstGeom prst="rect">
            <a:avLst/>
          </a:prstGeom>
          <a:noFill/>
          <a:ln w="12700">
            <a:solidFill>
              <a:srgbClr val="A7000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A70001"/>
                </a:solidFill>
              </a:rPr>
              <a:t>Exponenten</a:t>
            </a:r>
            <a:r>
              <a:rPr lang="sv-SE" dirty="0"/>
              <a:t> är </a:t>
            </a:r>
            <a:r>
              <a:rPr lang="sv-SE" dirty="0">
                <a:solidFill>
                  <a:srgbClr val="A70001"/>
                </a:solidFill>
              </a:rPr>
              <a:t>6</a:t>
            </a:r>
            <a:r>
              <a:rPr lang="sv-SE" dirty="0"/>
              <a:t> då ska 5:an </a:t>
            </a:r>
            <a:r>
              <a:rPr lang="sv-SE" dirty="0">
                <a:solidFill>
                  <a:srgbClr val="A70001"/>
                </a:solidFill>
              </a:rPr>
              <a:t>flytta 6 steg</a:t>
            </a:r>
            <a:r>
              <a:rPr lang="sv-SE" dirty="0"/>
              <a:t>   </a:t>
            </a:r>
          </a:p>
        </p:txBody>
      </p:sp>
      <p:sp>
        <p:nvSpPr>
          <p:cNvPr id="35" name="Rektangel 2">
            <a:extLst>
              <a:ext uri="{FF2B5EF4-FFF2-40B4-BE49-F238E27FC236}">
                <a16:creationId xmlns:a16="http://schemas.microsoft.com/office/drawing/2014/main" id="{7CC89ED6-AB41-2F42-A067-3C05D9088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871" y="5916437"/>
            <a:ext cx="5054912" cy="369332"/>
          </a:xfrm>
          <a:prstGeom prst="rect">
            <a:avLst/>
          </a:prstGeom>
          <a:noFill/>
          <a:ln w="12700">
            <a:solidFill>
              <a:srgbClr val="A7000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A70001"/>
                </a:solidFill>
              </a:rPr>
              <a:t>Exponenten</a:t>
            </a:r>
            <a:r>
              <a:rPr lang="sv-SE" dirty="0"/>
              <a:t> är </a:t>
            </a:r>
            <a:r>
              <a:rPr lang="sv-SE" dirty="0">
                <a:solidFill>
                  <a:srgbClr val="A70001"/>
                </a:solidFill>
              </a:rPr>
              <a:t>4</a:t>
            </a:r>
            <a:r>
              <a:rPr lang="sv-SE" dirty="0"/>
              <a:t> både 3:an och 2:an </a:t>
            </a:r>
            <a:r>
              <a:rPr lang="sv-SE" dirty="0">
                <a:solidFill>
                  <a:srgbClr val="A70001"/>
                </a:solidFill>
              </a:rPr>
              <a:t>flyttar 4 steg</a:t>
            </a:r>
            <a:r>
              <a:rPr lang="sv-SE" dirty="0"/>
              <a:t>   </a:t>
            </a:r>
          </a:p>
        </p:txBody>
      </p:sp>
    </p:spTree>
    <p:extLst>
      <p:ext uri="{BB962C8B-B14F-4D97-AF65-F5344CB8AC3E}">
        <p14:creationId xmlns:p14="http://schemas.microsoft.com/office/powerpoint/2010/main" val="31438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2" grpId="0"/>
      <p:bldP spid="43" grpId="0"/>
      <p:bldP spid="49" grpId="0"/>
      <p:bldP spid="19" grpId="0"/>
      <p:bldP spid="3" grpId="0"/>
      <p:bldP spid="5" grpId="0"/>
      <p:bldP spid="6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0A648CB-C3E7-854F-B946-80CD0700AF60}"/>
              </a:ext>
            </a:extLst>
          </p:cNvPr>
          <p:cNvSpPr/>
          <p:nvPr/>
        </p:nvSpPr>
        <p:spPr>
          <a:xfrm>
            <a:off x="854445" y="621904"/>
            <a:ext cx="3723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Skriv talet 60 000 i grundpotensform.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4852EEC-D83A-A14C-BE65-DF5AF6944E15}"/>
              </a:ext>
            </a:extLst>
          </p:cNvPr>
          <p:cNvSpPr/>
          <p:nvPr/>
        </p:nvSpPr>
        <p:spPr>
          <a:xfrm>
            <a:off x="1332047" y="1182621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60 000 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9789E5F-85ED-2341-A3C6-459ADAE05467}"/>
              </a:ext>
            </a:extLst>
          </p:cNvPr>
          <p:cNvSpPr/>
          <p:nvPr/>
        </p:nvSpPr>
        <p:spPr>
          <a:xfrm>
            <a:off x="2347147" y="118262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6 ∙ 10 000 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F05F920-F6AE-B744-9464-6BF0D5D7D1C7}"/>
              </a:ext>
            </a:extLst>
          </p:cNvPr>
          <p:cNvSpPr/>
          <p:nvPr/>
        </p:nvSpPr>
        <p:spPr>
          <a:xfrm>
            <a:off x="3724718" y="1182621"/>
            <a:ext cx="853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6 ∙ 10</a:t>
            </a:r>
            <a:r>
              <a:rPr lang="de-DE" baseline="30000" dirty="0">
                <a:latin typeface="Bradley Hand" pitchFamily="2" charset="77"/>
              </a:rPr>
              <a:t>4</a:t>
            </a:r>
            <a:endParaRPr lang="sv-SE" baseline="30000" dirty="0">
              <a:latin typeface="+mn-lt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66CD69-1BE0-2B49-8CBD-E4D74A7C7A9F}"/>
              </a:ext>
            </a:extLst>
          </p:cNvPr>
          <p:cNvSpPr/>
          <p:nvPr/>
        </p:nvSpPr>
        <p:spPr>
          <a:xfrm>
            <a:off x="854445" y="1888881"/>
            <a:ext cx="4010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Skriv talet 7 500 000 i grundpotensform.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97E3D23-EC58-5742-B4BA-3A39387AE8CD}"/>
              </a:ext>
            </a:extLst>
          </p:cNvPr>
          <p:cNvSpPr/>
          <p:nvPr/>
        </p:nvSpPr>
        <p:spPr>
          <a:xfrm>
            <a:off x="1032285" y="2258213"/>
            <a:ext cx="1401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7 500 000 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A35AD9A-BD83-C54F-8B7E-DCCAF110A568}"/>
              </a:ext>
            </a:extLst>
          </p:cNvPr>
          <p:cNvSpPr/>
          <p:nvPr/>
        </p:nvSpPr>
        <p:spPr>
          <a:xfrm>
            <a:off x="2364325" y="2258213"/>
            <a:ext cx="1946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7,5 ∙ 1 000 000 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FD2CCDC-C033-154C-9912-6573B3711B77}"/>
              </a:ext>
            </a:extLst>
          </p:cNvPr>
          <p:cNvSpPr/>
          <p:nvPr/>
        </p:nvSpPr>
        <p:spPr>
          <a:xfrm>
            <a:off x="4243158" y="2229624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7,5 ∙ 10</a:t>
            </a:r>
            <a:r>
              <a:rPr lang="de-DE" baseline="30000" dirty="0">
                <a:latin typeface="Bradley Hand" pitchFamily="2" charset="77"/>
              </a:rPr>
              <a:t>6</a:t>
            </a:r>
            <a:endParaRPr lang="sv-SE" baseline="30000" dirty="0">
              <a:latin typeface="+mn-lt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0997B18-B2B9-AE4F-9464-CC6DCD93B029}"/>
              </a:ext>
            </a:extLst>
          </p:cNvPr>
          <p:cNvSpPr/>
          <p:nvPr/>
        </p:nvSpPr>
        <p:spPr>
          <a:xfrm>
            <a:off x="850117" y="3283789"/>
            <a:ext cx="3301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Skriv talet 4 · 10</a:t>
            </a:r>
            <a:r>
              <a:rPr lang="sv-SE" baseline="30000" dirty="0">
                <a:latin typeface="+mn-lt"/>
              </a:rPr>
              <a:t>5</a:t>
            </a:r>
            <a:r>
              <a:rPr lang="sv-SE" dirty="0">
                <a:latin typeface="+mn-lt"/>
              </a:rPr>
              <a:t> utan tiopotens.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CA46424-56DD-6E4F-B470-C23C8492A14C}"/>
              </a:ext>
            </a:extLst>
          </p:cNvPr>
          <p:cNvSpPr/>
          <p:nvPr/>
        </p:nvSpPr>
        <p:spPr>
          <a:xfrm>
            <a:off x="1233578" y="3759044"/>
            <a:ext cx="1113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Bradley Hand" pitchFamily="2" charset="77"/>
              </a:rPr>
              <a:t>4 ∙ 10</a:t>
            </a:r>
            <a:r>
              <a:rPr lang="de-DE" baseline="30000" dirty="0">
                <a:latin typeface="Bradley Hand" pitchFamily="2" charset="77"/>
              </a:rPr>
              <a:t>5</a:t>
            </a:r>
            <a:r>
              <a:rPr lang="de-DE" dirty="0">
                <a:latin typeface="Bradley Hand" pitchFamily="2" charset="77"/>
              </a:rPr>
              <a:t>  </a:t>
            </a:r>
            <a:r>
              <a:rPr lang="de-DE" dirty="0">
                <a:latin typeface="+mn-lt"/>
              </a:rPr>
              <a:t>=</a:t>
            </a:r>
            <a:r>
              <a:rPr lang="de-DE" baseline="30000" dirty="0">
                <a:latin typeface="Bradley Hand" pitchFamily="2" charset="77"/>
              </a:rPr>
              <a:t>  </a:t>
            </a:r>
            <a:endParaRPr lang="sv-SE" baseline="30000" dirty="0">
              <a:latin typeface="+mn-lt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0C074B5-348C-DF4B-AE35-AFD6BCF0C437}"/>
              </a:ext>
            </a:extLst>
          </p:cNvPr>
          <p:cNvSpPr/>
          <p:nvPr/>
        </p:nvSpPr>
        <p:spPr>
          <a:xfrm>
            <a:off x="2225319" y="3768141"/>
            <a:ext cx="1547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4 ∙ 100 000 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6780EFB5-E937-8544-8C00-B59F80A87CEF}"/>
              </a:ext>
            </a:extLst>
          </p:cNvPr>
          <p:cNvSpPr/>
          <p:nvPr/>
        </p:nvSpPr>
        <p:spPr>
          <a:xfrm>
            <a:off x="3644567" y="3768141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400 000</a:t>
            </a:r>
            <a:endParaRPr lang="sv-SE" dirty="0">
              <a:latin typeface="+mn-lt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0CD95358-12E9-4146-AE66-43C681D6F3B8}"/>
              </a:ext>
            </a:extLst>
          </p:cNvPr>
          <p:cNvSpPr/>
          <p:nvPr/>
        </p:nvSpPr>
        <p:spPr>
          <a:xfrm>
            <a:off x="850117" y="4603631"/>
            <a:ext cx="3475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Skriv talet 2,9 · 10</a:t>
            </a:r>
            <a:r>
              <a:rPr lang="sv-SE" baseline="30000" dirty="0">
                <a:latin typeface="+mn-lt"/>
              </a:rPr>
              <a:t>3</a:t>
            </a:r>
            <a:r>
              <a:rPr lang="sv-SE" dirty="0">
                <a:latin typeface="+mn-lt"/>
              </a:rPr>
              <a:t> utan tiopotens.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DF96137-A1BD-8145-95E7-F2815134DDAC}"/>
              </a:ext>
            </a:extLst>
          </p:cNvPr>
          <p:cNvSpPr/>
          <p:nvPr/>
        </p:nvSpPr>
        <p:spPr>
          <a:xfrm>
            <a:off x="1332047" y="4995000"/>
            <a:ext cx="1221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Bradley Hand" pitchFamily="2" charset="77"/>
              </a:rPr>
              <a:t>2,9 ∙ 10</a:t>
            </a:r>
            <a:r>
              <a:rPr lang="de-DE" baseline="30000" dirty="0">
                <a:latin typeface="Bradley Hand" pitchFamily="2" charset="77"/>
              </a:rPr>
              <a:t>3</a:t>
            </a:r>
            <a:r>
              <a:rPr lang="de-DE" dirty="0">
                <a:latin typeface="Bradley Hand" pitchFamily="2" charset="77"/>
              </a:rPr>
              <a:t> </a:t>
            </a:r>
            <a:r>
              <a:rPr lang="de-DE" dirty="0">
                <a:latin typeface="+mn-lt"/>
              </a:rPr>
              <a:t>=</a:t>
            </a:r>
            <a:r>
              <a:rPr lang="de-DE" baseline="30000" dirty="0">
                <a:latin typeface="Bradley Hand" pitchFamily="2" charset="77"/>
              </a:rPr>
              <a:t>  </a:t>
            </a:r>
            <a:endParaRPr lang="sv-SE" baseline="30000" dirty="0">
              <a:latin typeface="+mn-lt"/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AAC49FE-0374-7548-85C8-35D212AA49DB}"/>
              </a:ext>
            </a:extLst>
          </p:cNvPr>
          <p:cNvSpPr/>
          <p:nvPr/>
        </p:nvSpPr>
        <p:spPr>
          <a:xfrm>
            <a:off x="2442404" y="4995000"/>
            <a:ext cx="1483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2,9 ∙ 1 000 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76FE87C-C0AD-164E-8ADE-7DB016322EFD}"/>
              </a:ext>
            </a:extLst>
          </p:cNvPr>
          <p:cNvSpPr/>
          <p:nvPr/>
        </p:nvSpPr>
        <p:spPr>
          <a:xfrm>
            <a:off x="3814486" y="4981233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2 900</a:t>
            </a:r>
            <a:endParaRPr lang="sv-S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225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28112</TotalTime>
  <Words>294</Words>
  <Application>Microsoft Macintosh PowerPoint</Application>
  <PresentationFormat>Bildspel på skärmen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Microsoft Office User</cp:lastModifiedBy>
  <cp:revision>162</cp:revision>
  <dcterms:created xsi:type="dcterms:W3CDTF">2017-04-10T07:17:33Z</dcterms:created>
  <dcterms:modified xsi:type="dcterms:W3CDTF">2018-08-02T15:07:45Z</dcterms:modified>
</cp:coreProperties>
</file>