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  <p:sldMasterId id="2147483662" r:id="rId14"/>
  </p:sldMasterIdLst>
  <p:sldIdLst>
    <p:sldId id="258" r:id="rId15"/>
    <p:sldId id="263" r:id="rId16"/>
    <p:sldId id="271" r:id="rId17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2376" y="-10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4067743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6610938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9257922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2959870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02838423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7902187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0346943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9903050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6601463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33281347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598239966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5979168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639312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0773553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6018899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5369543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69236594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4754052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914946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4705095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1461823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33194762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403500135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1700582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2539625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7042344"/>
      </p:ext>
    </p:extLst>
  </p:cSld>
  <p:clrMapOvr>
    <a:masterClrMapping/>
  </p:clrMapOvr>
  <p:transition xmlns:p14="http://schemas.microsoft.com/office/powerpoint/2010/main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0485036"/>
      </p:ext>
    </p:extLst>
  </p:cSld>
  <p:clrMapOvr>
    <a:masterClrMapping/>
  </p:clrMapOvr>
  <p:transition xmlns:p14="http://schemas.microsoft.com/office/powerpoint/2010/main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9954894"/>
      </p:ext>
    </p:extLst>
  </p:cSld>
  <p:clrMapOvr>
    <a:masterClrMapping/>
  </p:clrMapOvr>
  <p:transition xmlns:p14="http://schemas.microsoft.com/office/powerpoint/2010/main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642041489"/>
      </p:ext>
    </p:extLst>
  </p:cSld>
  <p:clrMapOvr>
    <a:masterClrMapping/>
  </p:clrMapOvr>
  <p:transition xmlns:p14="http://schemas.microsoft.com/office/powerpoint/2010/main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540663"/>
      </p:ext>
    </p:extLst>
  </p:cSld>
  <p:clrMapOvr>
    <a:masterClrMapping/>
  </p:clrMapOvr>
  <p:transition xmlns:p14="http://schemas.microsoft.com/office/powerpoint/2010/main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2339855"/>
      </p:ext>
    </p:extLst>
  </p:cSld>
  <p:clrMapOvr>
    <a:masterClrMapping/>
  </p:clrMapOvr>
  <p:transition xmlns:p14="http://schemas.microsoft.com/office/powerpoint/2010/main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3520803"/>
      </p:ext>
    </p:extLst>
  </p:cSld>
  <p:clrMapOvr>
    <a:masterClrMapping/>
  </p:clrMapOvr>
  <p:transition xmlns:p14="http://schemas.microsoft.com/office/powerpoint/2010/main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630518"/>
      </p:ext>
    </p:extLst>
  </p:cSld>
  <p:clrMapOvr>
    <a:masterClrMapping/>
  </p:clrMapOvr>
  <p:transition xmlns:p14="http://schemas.microsoft.com/office/powerpoint/2010/main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591045696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6556163"/>
      </p:ext>
    </p:extLst>
  </p:cSld>
  <p:clrMapOvr>
    <a:masterClrMapping/>
  </p:clrMapOvr>
  <p:transition xmlns:p14="http://schemas.microsoft.com/office/powerpoint/2010/main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24612985"/>
      </p:ext>
    </p:extLst>
  </p:cSld>
  <p:clrMapOvr>
    <a:masterClrMapping/>
  </p:clrMapOvr>
  <p:transition xmlns:p14="http://schemas.microsoft.com/office/powerpoint/2010/main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3080357"/>
      </p:ext>
    </p:extLst>
  </p:cSld>
  <p:clrMapOvr>
    <a:masterClrMapping/>
  </p:clrMapOvr>
  <p:transition xmlns:p14="http://schemas.microsoft.com/office/powerpoint/2010/main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0088007"/>
      </p:ext>
    </p:extLst>
  </p:cSld>
  <p:clrMapOvr>
    <a:masterClrMapping/>
  </p:clrMapOvr>
  <p:transition xmlns:p14="http://schemas.microsoft.com/office/powerpoint/2010/main"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5734988"/>
      </p:ext>
    </p:extLst>
  </p:cSld>
  <p:clrMapOvr>
    <a:masterClrMapping/>
  </p:clrMapOvr>
  <p:transition xmlns:p14="http://schemas.microsoft.com/office/powerpoint/2010/main"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9512985"/>
      </p:ext>
    </p:extLst>
  </p:cSld>
  <p:clrMapOvr>
    <a:masterClrMapping/>
  </p:clrMapOvr>
  <p:transition xmlns:p14="http://schemas.microsoft.com/office/powerpoint/2010/main"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95118405"/>
      </p:ext>
    </p:extLst>
  </p:cSld>
  <p:clrMapOvr>
    <a:masterClrMapping/>
  </p:clrMapOvr>
  <p:transition xmlns:p14="http://schemas.microsoft.com/office/powerpoint/2010/main"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2564955"/>
      </p:ext>
    </p:extLst>
  </p:cSld>
  <p:clrMapOvr>
    <a:masterClrMapping/>
  </p:clrMapOvr>
  <p:transition xmlns:p14="http://schemas.microsoft.com/office/powerpoint/2010/main"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2275009"/>
      </p:ext>
    </p:extLst>
  </p:cSld>
  <p:clrMapOvr>
    <a:masterClrMapping/>
  </p:clrMapOvr>
  <p:transition xmlns:p14="http://schemas.microsoft.com/office/powerpoint/2010/main"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8120706"/>
      </p:ext>
    </p:extLst>
  </p:cSld>
  <p:clrMapOvr>
    <a:masterClrMapping/>
  </p:clrMapOvr>
  <p:transition xmlns:p14="http://schemas.microsoft.com/office/powerpoint/2010/main"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042701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93735519"/>
      </p:ext>
    </p:extLst>
  </p:cSld>
  <p:clrMapOvr>
    <a:masterClrMapping/>
  </p:clrMapOvr>
  <p:transition xmlns:p14="http://schemas.microsoft.com/office/powerpoint/2010/main"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53826311"/>
      </p:ext>
    </p:extLst>
  </p:cSld>
  <p:clrMapOvr>
    <a:masterClrMapping/>
  </p:clrMapOvr>
  <p:transition xmlns:p14="http://schemas.microsoft.com/office/powerpoint/2010/main"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169468726"/>
      </p:ext>
    </p:extLst>
  </p:cSld>
  <p:clrMapOvr>
    <a:masterClrMapping/>
  </p:clrMapOvr>
  <p:transition xmlns:p14="http://schemas.microsoft.com/office/powerpoint/2010/main"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473938"/>
      </p:ext>
    </p:extLst>
  </p:cSld>
  <p:clrMapOvr>
    <a:masterClrMapping/>
  </p:clrMapOvr>
  <p:transition xmlns:p14="http://schemas.microsoft.com/office/powerpoint/2010/main"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5653477"/>
      </p:ext>
    </p:extLst>
  </p:cSld>
  <p:clrMapOvr>
    <a:masterClrMapping/>
  </p:clrMapOvr>
  <p:transition xmlns:p14="http://schemas.microsoft.com/office/powerpoint/2010/main"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8845213"/>
      </p:ext>
    </p:extLst>
  </p:cSld>
  <p:clrMapOvr>
    <a:masterClrMapping/>
  </p:clrMapOvr>
  <p:transition xmlns:p14="http://schemas.microsoft.com/office/powerpoint/2010/main"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8134871"/>
      </p:ext>
    </p:extLst>
  </p:cSld>
  <p:clrMapOvr>
    <a:masterClrMapping/>
  </p:clrMapOvr>
  <p:transition xmlns:p14="http://schemas.microsoft.com/office/powerpoint/2010/main"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56417550"/>
      </p:ext>
    </p:extLst>
  </p:cSld>
  <p:clrMapOvr>
    <a:masterClrMapping/>
  </p:clrMapOvr>
  <p:transition xmlns:p14="http://schemas.microsoft.com/office/powerpoint/2010/main"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3852438"/>
      </p:ext>
    </p:extLst>
  </p:cSld>
  <p:clrMapOvr>
    <a:masterClrMapping/>
  </p:clrMapOvr>
  <p:transition xmlns:p14="http://schemas.microsoft.com/office/powerpoint/2010/main"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03210"/>
      </p:ext>
    </p:extLst>
  </p:cSld>
  <p:clrMapOvr>
    <a:masterClrMapping/>
  </p:clrMapOvr>
  <p:transition xmlns:p14="http://schemas.microsoft.com/office/powerpoint/2010/main"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0355406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4818652"/>
      </p:ext>
    </p:extLst>
  </p:cSld>
  <p:clrMapOvr>
    <a:masterClrMapping/>
  </p:clrMapOvr>
  <p:transition xmlns:p14="http://schemas.microsoft.com/office/powerpoint/2010/main"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0162849"/>
      </p:ext>
    </p:extLst>
  </p:cSld>
  <p:clrMapOvr>
    <a:masterClrMapping/>
  </p:clrMapOvr>
  <p:transition xmlns:p14="http://schemas.microsoft.com/office/powerpoint/2010/main"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980477163"/>
      </p:ext>
    </p:extLst>
  </p:cSld>
  <p:clrMapOvr>
    <a:masterClrMapping/>
  </p:clrMapOvr>
  <p:transition xmlns:p14="http://schemas.microsoft.com/office/powerpoint/2010/main"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83491684"/>
      </p:ext>
    </p:extLst>
  </p:cSld>
  <p:clrMapOvr>
    <a:masterClrMapping/>
  </p:clrMapOvr>
  <p:transition xmlns:p14="http://schemas.microsoft.com/office/powerpoint/2010/main"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2997516"/>
      </p:ext>
    </p:extLst>
  </p:cSld>
  <p:clrMapOvr>
    <a:masterClrMapping/>
  </p:clrMapOvr>
  <p:transition xmlns:p14="http://schemas.microsoft.com/office/powerpoint/2010/main"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8056843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3077574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2818162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4159328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548991245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4587245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01240826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5441005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8360472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932950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9967532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43364413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3558977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2477872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5487182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2913795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35221662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412720316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9464918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4119737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339584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4361534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83967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33126530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1133434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2152564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271603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6874219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6115034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15714769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871218181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7888284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1006605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2248975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1916850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56325518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4976563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7443515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0685634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7079899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2383368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71947322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965874184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5684448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1059136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7399224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8017024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61087895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6965982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7664240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4396484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33883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1427549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997663255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976638518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3137553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6681961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911290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0976482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47463583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8663059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4103573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957383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8416568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3704540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095598581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512194466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7168941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9832772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1385482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4426634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18152885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10135553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5557192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2669926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9976843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4305584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646286839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656974729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5321695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2747864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065245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193122314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3877247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961175269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4121124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63777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1163085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6668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87448067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35127271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6840970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5441323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28.xml"/><Relationship Id="rId8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3.xml"/><Relationship Id="rId12" Type="http://schemas.openxmlformats.org/officeDocument/2006/relationships/theme" Target="../theme/theme13.xml"/><Relationship Id="rId1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34.xml"/><Relationship Id="rId3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7.xml"/><Relationship Id="rId6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39.xml"/><Relationship Id="rId8" Type="http://schemas.openxmlformats.org/officeDocument/2006/relationships/slideLayout" Target="../slideLayouts/slideLayout140.xml"/><Relationship Id="rId9" Type="http://schemas.openxmlformats.org/officeDocument/2006/relationships/slideLayout" Target="../slideLayouts/slideLayout141.xml"/><Relationship Id="rId10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4.xml"/><Relationship Id="rId12" Type="http://schemas.openxmlformats.org/officeDocument/2006/relationships/theme" Target="../theme/theme14.xml"/><Relationship Id="rId1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45.xml"/><Relationship Id="rId3" Type="http://schemas.openxmlformats.org/officeDocument/2006/relationships/slideLayout" Target="../slideLayouts/slideLayout146.xml"/><Relationship Id="rId4" Type="http://schemas.openxmlformats.org/officeDocument/2006/relationships/slideLayout" Target="../slideLayouts/slideLayout147.xml"/><Relationship Id="rId5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49.xml"/><Relationship Id="rId7" Type="http://schemas.openxmlformats.org/officeDocument/2006/relationships/slideLayout" Target="../slideLayouts/slideLayout150.xml"/><Relationship Id="rId8" Type="http://schemas.openxmlformats.org/officeDocument/2006/relationships/slideLayout" Target="../slideLayouts/slideLayout151.xml"/><Relationship Id="rId9" Type="http://schemas.openxmlformats.org/officeDocument/2006/relationships/slideLayout" Target="../slideLayouts/slideLayout152.xml"/><Relationship Id="rId10" Type="http://schemas.openxmlformats.org/officeDocument/2006/relationships/slideLayout" Target="../slideLayouts/slideLayout153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5525" y="-379413"/>
            <a:ext cx="17459325" cy="10160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381000" y="2284413"/>
            <a:ext cx="57277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En miljard är ett stort tal. Men hur stort? Hur lång tid tar det egentligen att räkna till en miljard?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438" y="5884863"/>
            <a:ext cx="3175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AutoShape 3"/>
          <p:cNvSpPr>
            <a:spLocks/>
          </p:cNvSpPr>
          <p:nvPr/>
        </p:nvSpPr>
        <p:spPr bwMode="auto">
          <a:xfrm>
            <a:off x="6573838" y="2139950"/>
            <a:ext cx="5994400" cy="3644900"/>
          </a:xfrm>
          <a:prstGeom prst="wedgeEllipseCallout">
            <a:avLst>
              <a:gd name="adj1" fmla="val -48597"/>
              <a:gd name="adj2" fmla="val 51088"/>
            </a:avLst>
          </a:prstGeom>
          <a:solidFill>
            <a:schemeClr val="accent1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charset="0"/>
                <a:cs typeface="Gill Sans" charset="0"/>
              </a:rPr>
              <a:t>1, 2, 3, 4, </a:t>
            </a:r>
          </a:p>
          <a:p>
            <a:pPr>
              <a:defRPr/>
            </a:pP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charset="0"/>
                <a:cs typeface="Gill Sans" charset="0"/>
              </a:rPr>
              <a:t>5, 6, 7, 8, 9, 10, 11, 12, 13,14,15,16,17,18,19, 20, 21, 22, 23, 24, 25, 26, 27, 28, 29, 30, 31...</a:t>
            </a:r>
          </a:p>
        </p:txBody>
      </p:sp>
      <p:pic>
        <p:nvPicPr>
          <p:cNvPr id="1638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" t="30188" r="4716" b="32704"/>
          <a:stretch>
            <a:fillRect/>
          </a:stretch>
        </p:blipFill>
        <p:spPr bwMode="auto">
          <a:xfrm>
            <a:off x="10287000" y="139700"/>
            <a:ext cx="242252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2"/>
          <p:cNvSpPr>
            <a:spLocks/>
          </p:cNvSpPr>
          <p:nvPr/>
        </p:nvSpPr>
        <p:spPr bwMode="auto">
          <a:xfrm>
            <a:off x="381000" y="1347788"/>
            <a:ext cx="59769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r>
              <a:rPr lang="en-US" sz="4500" b="1">
                <a:solidFill>
                  <a:srgbClr val="826F36"/>
                </a:solidFill>
                <a:ea typeface="ＭＳ Ｐゴシック" charset="0"/>
                <a:cs typeface="ＭＳ Ｐゴシック" charset="0"/>
              </a:rPr>
              <a:t>Räkna till en miljard</a:t>
            </a:r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741363" y="2428875"/>
            <a:ext cx="11449050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Flertalet tal är niosiffriga. Vi räknar med att det tar i genomsnitt 4 s att säga ett niosiffrigt tal. Det ger tiden</a:t>
            </a:r>
          </a:p>
          <a:p>
            <a:endParaRPr lang="en-US" sz="360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4 miljarder sekunder</a:t>
            </a:r>
          </a:p>
          <a:p>
            <a:endParaRPr lang="en-US" sz="360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Vi kan ju inte räkna dygnet runt. Vi måste äta, gå på toa, sova...</a:t>
            </a:r>
          </a:p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Om vi räknar 12 h per dygn kommer det att ta</a:t>
            </a:r>
          </a:p>
          <a:p>
            <a:endParaRPr lang="en-US" sz="360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4 000 000 000 / 3600 / 12 / 365 ≈ </a:t>
            </a:r>
            <a:r>
              <a:rPr lang="en-US" sz="3600" b="1">
                <a:solidFill>
                  <a:srgbClr val="D90B00"/>
                </a:solidFill>
                <a:ea typeface="ＭＳ Ｐゴシック" charset="0"/>
                <a:cs typeface="ＭＳ Ｐゴシック" charset="0"/>
              </a:rPr>
              <a:t>250 år !</a:t>
            </a:r>
          </a:p>
        </p:txBody>
      </p:sp>
      <p:pic>
        <p:nvPicPr>
          <p:cNvPr id="1741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" t="30188" r="4716" b="32704"/>
          <a:stretch>
            <a:fillRect/>
          </a:stretch>
        </p:blipFill>
        <p:spPr bwMode="auto">
          <a:xfrm>
            <a:off x="10287000" y="139700"/>
            <a:ext cx="242252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2"/>
          <p:cNvSpPr>
            <a:spLocks/>
          </p:cNvSpPr>
          <p:nvPr/>
        </p:nvSpPr>
        <p:spPr bwMode="auto">
          <a:xfrm>
            <a:off x="901700" y="38100"/>
            <a:ext cx="116078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r>
              <a:rPr lang="en-US" sz="4500" b="1">
                <a:solidFill>
                  <a:srgbClr val="826F36"/>
                </a:solidFill>
                <a:ea typeface="ＭＳ Ｐゴシック" charset="0"/>
                <a:cs typeface="ＭＳ Ｐゴシック" charset="0"/>
              </a:rPr>
              <a:t>Räkna till en miljard</a:t>
            </a:r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nkter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D9EACA"/>
      </a:accent1>
      <a:accent2>
        <a:srgbClr val="333399"/>
      </a:accent2>
      <a:accent3>
        <a:srgbClr val="FFFFFF"/>
      </a:accent3>
      <a:accent4>
        <a:srgbClr val="000000"/>
      </a:accent4>
      <a:accent5>
        <a:srgbClr val="E9F3E1"/>
      </a:accent5>
      <a:accent6>
        <a:srgbClr val="2D2D8A"/>
      </a:accent6>
      <a:hlink>
        <a:srgbClr val="009999"/>
      </a:hlink>
      <a:folHlink>
        <a:srgbClr val="99CC00"/>
      </a:folHlink>
    </a:clrScheme>
    <a:fontScheme name="Punk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unk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el och punkter - Vänster">
  <a:themeElements>
    <a:clrScheme name="Titel och punkter - Vän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och punkter - Väns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och punkter - Vän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el och punkter - 2 spalter">
  <a:themeElements>
    <a:clrScheme name="Titel och punkter - 2 spal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och punkter - 2 spal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och punkter - 2 spal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el och punkter - Höger">
  <a:themeElements>
    <a:clrScheme name="Titel och punkter - Hög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och punkter - Hög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och punkter - Hög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el, punktformer och bild">
  <a:themeElements>
    <a:clrScheme name="Titel, punktformer och bil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, punktformer och bild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, punktformer och b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el och punkter">
  <a:themeElements>
    <a:clrScheme name="Titel och punk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och punk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och punk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el - Centrerad">
  <a:themeElements>
    <a:clrScheme name="Titel - Centrera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Centrerad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- Centrer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el och undertext">
  <a:themeElements>
    <a:clrScheme name="Titel och undertex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och undertex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och undertex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oto - Horisontellt">
  <a:themeElements>
    <a:clrScheme name="Foto - Horisontel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sontell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Horisontel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oto - Horisontell spegling">
  <a:themeElements>
    <a:clrScheme name="Foto - Horisontell spegl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sontell spegling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Horisontell spegl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Foto - Vertikalt">
  <a:themeElements>
    <a:clrScheme name="Foto - Vertika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Vertika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Foto - Vertikal spegling">
  <a:themeElements>
    <a:clrScheme name="Foto - Vertikal spegl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 spegling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Vertikal spegl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el - Upptill">
  <a:themeElements>
    <a:clrScheme name="Titel - Uppti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Upptil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- Upptil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om">
  <a:themeElements>
    <a:clrScheme name="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om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Pages>0</Pages>
  <Words>155</Words>
  <Characters>0</Characters>
  <Application>Microsoft Macintosh PowerPoint</Application>
  <PresentationFormat>Anpassad</PresentationFormat>
  <Lines>0</Lines>
  <Paragraphs>13</Paragraphs>
  <Slides>3</Slides>
  <Notes>0</Notes>
  <HiddenSlides>0</HiddenSlides>
  <MMClips>0</MMClips>
  <ScaleCrop>false</ScaleCrop>
  <HeadingPairs>
    <vt:vector size="6" baseType="variant">
      <vt:variant>
        <vt:lpstr>Använt typsnitt</vt:lpstr>
      </vt:variant>
      <vt:variant>
        <vt:i4>5</vt:i4>
      </vt:variant>
      <vt:variant>
        <vt:lpstr>Tema</vt:lpstr>
      </vt:variant>
      <vt:variant>
        <vt:i4>14</vt:i4>
      </vt:variant>
      <vt:variant>
        <vt:lpstr>Bildrubriker</vt:lpstr>
      </vt:variant>
      <vt:variant>
        <vt:i4>3</vt:i4>
      </vt:variant>
    </vt:vector>
  </HeadingPairs>
  <TitlesOfParts>
    <vt:vector size="22" baseType="lpstr">
      <vt:lpstr>Gill Sans</vt:lpstr>
      <vt:lpstr>ヒラギノ角ゴ ProN W3</vt:lpstr>
      <vt:lpstr>Arial</vt:lpstr>
      <vt:lpstr>Calibri</vt:lpstr>
      <vt:lpstr>ＭＳ Ｐゴシック</vt:lpstr>
      <vt:lpstr>Punkter</vt:lpstr>
      <vt:lpstr>Titel - Centrerad</vt:lpstr>
      <vt:lpstr>Titel och undertext</vt:lpstr>
      <vt:lpstr>Foto - Horisontellt</vt:lpstr>
      <vt:lpstr>Foto - Horisontell spegling</vt:lpstr>
      <vt:lpstr>Foto - Vertikalt</vt:lpstr>
      <vt:lpstr>Foto - Vertikal spegling</vt:lpstr>
      <vt:lpstr>Titel - Upptill</vt:lpstr>
      <vt:lpstr>Tom</vt:lpstr>
      <vt:lpstr>Titel och punkter - Vänster</vt:lpstr>
      <vt:lpstr>Titel och punkter - 2 spalter</vt:lpstr>
      <vt:lpstr>Titel och punkter - Höger</vt:lpstr>
      <vt:lpstr>Titel, punktformer och bild</vt:lpstr>
      <vt:lpstr>Titel och punkter</vt:lpstr>
      <vt:lpstr>PowerPoint-presentation</vt:lpstr>
      <vt:lpstr>PowerPoint-presentation</vt:lpstr>
      <vt:lpstr>PowerPoint-presentation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/>
  <cp:keywords/>
  <dc:description/>
  <cp:lastModifiedBy>Conny Welén</cp:lastModifiedBy>
  <cp:revision>7</cp:revision>
  <dcterms:modified xsi:type="dcterms:W3CDTF">2019-08-08T12:24:31Z</dcterms:modified>
  <cp:category/>
</cp:coreProperties>
</file>