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  <p:sldMasterId id="2147483662" r:id="rId14"/>
  </p:sldMasterIdLst>
  <p:sldIdLst>
    <p:sldId id="258" r:id="rId15"/>
    <p:sldId id="263" r:id="rId16"/>
    <p:sldId id="271" r:id="rId17"/>
    <p:sldId id="272" r:id="rId18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85" d="100"/>
          <a:sy n="85" d="100"/>
        </p:scale>
        <p:origin x="1912" y="1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247689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82658237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75371472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86532532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7844443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9902811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83802353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599644729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045393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72707525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51693409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029728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52455309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84131817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11985739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48590406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68311093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93791565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30715215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689215175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790864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51238729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4691389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907954680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46180430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08372709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279690525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8007534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83842392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17802401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5538798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09124257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671271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469793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65053271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17597351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7237111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02722301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677528436"/>
      </p:ext>
    </p:extLst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25588427"/>
      </p:ext>
    </p:extLst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4499776"/>
      </p:ext>
    </p:extLst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08847921"/>
      </p:ext>
    </p:extLst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5740579"/>
      </p:ext>
    </p:extLst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267785280"/>
      </p:ext>
    </p:extLst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4724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48760743"/>
      </p:ext>
    </p:extLst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57562632"/>
      </p:ext>
    </p:extLst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20800901"/>
      </p:ext>
    </p:extLst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03141968"/>
      </p:ext>
    </p:extLst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97744825"/>
      </p:ext>
    </p:extLst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10360452"/>
      </p:ext>
    </p:extLst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4347105"/>
      </p:ext>
    </p:extLst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79505103"/>
      </p:ext>
    </p:extLst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6163907"/>
      </p:ext>
    </p:extLst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35115096"/>
      </p:ext>
    </p:extLst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8392093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2478447"/>
      </p:ext>
    </p:extLst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153939"/>
      </p:ext>
    </p:extLst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68505683"/>
      </p:ext>
    </p:extLst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00210505"/>
      </p:ext>
    </p:extLst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56562727"/>
      </p:ext>
    </p:extLst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662426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24727132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06271993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292434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750106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0503640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0536319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6488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6705129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35309813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68192873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7207668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745110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9956131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959315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40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89349615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9009262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206945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723316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2296316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82502040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8957830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9051948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79920005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5967772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0229027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0351607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376722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39441426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1416096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2806054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923388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10810184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73177487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6617045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2204568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30359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304993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51836452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902598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3464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29548972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8492164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67244399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74024896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4190689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41891196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5972459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92963093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4532464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5253068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809968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9603952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53299058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22384788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79872794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58773289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61190828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43677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98398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55167096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39042684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068965257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691927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0214430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3847066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741729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285480214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570729863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30844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7049817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50683624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82408595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3853259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375204784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244367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45835539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91372455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0983600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0585633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3521442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929339643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3010179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0722881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718254764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0326393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764664164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725422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5997040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>
              <a:sym typeface="Gill Sans" charset="0"/>
            </a:endParaRP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8427822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5370846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460852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text styles</a:t>
            </a:r>
          </a:p>
          <a:p>
            <a:pPr lvl="1"/>
            <a:r>
              <a:rPr lang="en-US">
                <a:sym typeface="Gill Sans" charset="0"/>
              </a:rPr>
              <a:t>Second level</a:t>
            </a:r>
          </a:p>
          <a:p>
            <a:pPr lvl="2"/>
            <a:r>
              <a:rPr lang="en-US">
                <a:sym typeface="Gill Sans" charset="0"/>
              </a:rPr>
              <a:t>Third level</a:t>
            </a:r>
          </a:p>
          <a:p>
            <a:pPr lvl="3"/>
            <a:r>
              <a:rPr lang="en-US">
                <a:sym typeface="Gill Sans" charset="0"/>
              </a:rPr>
              <a:t>Fourth level</a:t>
            </a:r>
          </a:p>
          <a:p>
            <a:pPr lvl="4"/>
            <a:r>
              <a:rPr lang="en-US">
                <a:sym typeface="Gill Sans" charset="0"/>
              </a:rPr>
              <a:t>Fifth level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5525" y="-379413"/>
            <a:ext cx="17459325" cy="1016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381000" y="2284413"/>
            <a:ext cx="57277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En miljon är ett stort tal. Men hur stort? Hur lång tid tar det egentligen att räkna till en miljon? Och hur lång tid tar det att räkna till en miljard?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5884863"/>
            <a:ext cx="3175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/>
          </p:cNvSpPr>
          <p:nvPr/>
        </p:nvSpPr>
        <p:spPr bwMode="auto">
          <a:xfrm>
            <a:off x="6573838" y="2139950"/>
            <a:ext cx="5994400" cy="3644900"/>
          </a:xfrm>
          <a:prstGeom prst="wedgeEllipseCallout">
            <a:avLst>
              <a:gd name="adj1" fmla="val -48597"/>
              <a:gd name="adj2" fmla="val 51088"/>
            </a:avLst>
          </a:prstGeom>
          <a:solidFill>
            <a:schemeClr val="accent1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0"/>
                <a:cs typeface="Gill Sans" charset="0"/>
              </a:rPr>
              <a:t>1, 2, 3, 4, </a:t>
            </a:r>
          </a:p>
          <a:p>
            <a:pPr>
              <a:defRPr/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charset="0"/>
                <a:cs typeface="Gill Sans" charset="0"/>
              </a:rPr>
              <a:t>5, 6, 7, 8, 9, 10, 11, 12, 13,14,15,16,17,18,19, 20, 21, 22, 23, 24, 25, 26, 27, 28, 29, 30, 31...</a:t>
            </a:r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2"/>
          <p:cNvSpPr>
            <a:spLocks/>
          </p:cNvSpPr>
          <p:nvPr/>
        </p:nvSpPr>
        <p:spPr bwMode="auto">
          <a:xfrm>
            <a:off x="381000" y="1347788"/>
            <a:ext cx="59769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741363" y="2428875"/>
            <a:ext cx="11449050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Flertalet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tal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är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sexsiffriga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. Vi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räknar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med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att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det tar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genomsnitt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3 s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att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säga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ett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sexsiffrigt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tal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. Det ger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tiden</a:t>
            </a:r>
            <a:endParaRPr lang="en-US" sz="36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endParaRPr lang="en-US" sz="36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3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miljoner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sekunder</a:t>
            </a:r>
            <a:endParaRPr lang="en-US" sz="36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endParaRPr lang="en-US" sz="36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Vi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kan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ju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inte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räkna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dygnet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runt. Vi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måste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äta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gå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på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toa,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sova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...</a:t>
            </a:r>
          </a:p>
          <a:p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vi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räknar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12 h per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dygn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kommer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det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att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ta</a:t>
            </a:r>
          </a:p>
          <a:p>
            <a:endParaRPr lang="en-US" sz="3600" dirty="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3 000 000 / 3600 / 12 </a:t>
            </a:r>
            <a:r>
              <a:rPr lang="en-US" sz="3600" dirty="0" err="1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dygn</a:t>
            </a:r>
            <a:r>
              <a:rPr lang="en-US" sz="3600" dirty="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 ≈ </a:t>
            </a:r>
            <a:r>
              <a:rPr lang="en-US" sz="3600" b="1" dirty="0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69 </a:t>
            </a:r>
            <a:r>
              <a:rPr lang="en-US" sz="3600" b="1" dirty="0" err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dygn</a:t>
            </a:r>
            <a:r>
              <a:rPr lang="en-US" sz="3600" b="1" dirty="0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 !</a:t>
            </a:r>
          </a:p>
        </p:txBody>
      </p:sp>
      <p:pic>
        <p:nvPicPr>
          <p:cNvPr id="174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/>
          </p:cNvSpPr>
          <p:nvPr/>
        </p:nvSpPr>
        <p:spPr bwMode="auto">
          <a:xfrm>
            <a:off x="901700" y="38100"/>
            <a:ext cx="11607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miljon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741363" y="2428875"/>
            <a:ext cx="1144905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du ska räkna till en miljard är flertalet tal istället niosiffriga. Vi räknar med att det tar i genomsnitt 4 s att säga ett niosiffrigt tal. Det ger tiden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4 miljarder sekunder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Om vi räknar 12 h per dygn kommer det att ta</a:t>
            </a:r>
          </a:p>
          <a:p>
            <a:endParaRPr lang="en-US" sz="3600">
              <a:solidFill>
                <a:schemeClr val="tx1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>
                <a:solidFill>
                  <a:schemeClr val="tx1"/>
                </a:solidFill>
                <a:ea typeface="ＭＳ Ｐゴシック" charset="0"/>
                <a:cs typeface="ＭＳ Ｐゴシック" charset="0"/>
              </a:rPr>
              <a:t>4 000 000 000 / 3600 / 12 / 365 ≈ </a:t>
            </a:r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250 år !</a:t>
            </a:r>
          </a:p>
          <a:p>
            <a:endParaRPr lang="en-US" sz="3600" b="1">
              <a:solidFill>
                <a:srgbClr val="D90B00"/>
              </a:solidFill>
              <a:ea typeface="ＭＳ Ｐゴシック" charset="0"/>
              <a:cs typeface="ＭＳ Ｐゴシック" charset="0"/>
            </a:endParaRPr>
          </a:p>
          <a:p>
            <a:r>
              <a:rPr lang="en-US" sz="3600" b="1">
                <a:solidFill>
                  <a:srgbClr val="D90B00"/>
                </a:solidFill>
                <a:ea typeface="ＭＳ Ｐゴシック" charset="0"/>
                <a:cs typeface="ＭＳ Ｐゴシック" charset="0"/>
              </a:rPr>
              <a:t>Det går alltså inte att räkna till en miljard !</a:t>
            </a:r>
          </a:p>
        </p:txBody>
      </p:sp>
      <p:pic>
        <p:nvPicPr>
          <p:cNvPr id="1843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59" t="30188" r="4716" b="32704"/>
          <a:stretch>
            <a:fillRect/>
          </a:stretch>
        </p:blipFill>
        <p:spPr bwMode="auto">
          <a:xfrm>
            <a:off x="10287000" y="139700"/>
            <a:ext cx="242252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/>
          </p:cNvSpPr>
          <p:nvPr/>
        </p:nvSpPr>
        <p:spPr bwMode="auto">
          <a:xfrm>
            <a:off x="901700" y="38100"/>
            <a:ext cx="11607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r>
              <a:rPr lang="en-US" sz="4500" b="1">
                <a:solidFill>
                  <a:srgbClr val="826F36"/>
                </a:solidFill>
                <a:ea typeface="ＭＳ Ｐゴシック" charset="0"/>
                <a:cs typeface="ＭＳ Ｐゴシック" charset="0"/>
              </a:rPr>
              <a:t>Räkna till en miljard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kter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D9EACA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F3E1"/>
      </a:accent5>
      <a:accent6>
        <a:srgbClr val="2D2D8A"/>
      </a:accent6>
      <a:hlink>
        <a:srgbClr val="009999"/>
      </a:hlink>
      <a:folHlink>
        <a:srgbClr val="99CC00"/>
      </a:folHlink>
    </a:clrScheme>
    <a:fontScheme name="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el och punkter - Vänster">
  <a:themeElements>
    <a:clrScheme name="Titel och punkter - Vän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Väns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Vän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el och punkter - 2 spalter">
  <a:themeElements>
    <a:clrScheme name="Titel och punkter - 2 spal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2 spal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2 spal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el och punkter - Höger">
  <a:themeElements>
    <a:clrScheme name="Titel och punkter - Hög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 - Hög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- Hög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el, punktformer och bild">
  <a:themeElements>
    <a:clrScheme name="Titel, punktformer och bi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, punktformer och bil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, punktformer och b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el och punkter">
  <a:themeElements>
    <a:clrScheme name="Titel och punk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punkter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punk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el - Centrerad">
  <a:themeElements>
    <a:clrScheme name="Titel - Centrera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Centrerad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Centrer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 och undertext">
  <a:themeElements>
    <a:clrScheme name="Titel och undertex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och undertex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och under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oto - Horisontellt">
  <a:themeElements>
    <a:clrScheme name="Foto - Horisontel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sontell spegling">
  <a:themeElements>
    <a:clrScheme name="Foto - Horisontel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sontel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sontel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Vertikalt">
  <a:themeElements>
    <a:clrScheme name="Foto - Vertika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kal spegling">
  <a:themeElements>
    <a:clrScheme name="Foto - Vertikal spegl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kal spegling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kal spegl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el - Upptill">
  <a:themeElements>
    <a:clrScheme name="Titel - Uppti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- Upptil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el - Uppti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om">
  <a:themeElements>
    <a:clrScheme name="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Pages>0</Pages>
  <Words>235</Words>
  <Characters>0</Characters>
  <Application>Microsoft Macintosh PowerPoint</Application>
  <PresentationFormat>Anpassad</PresentationFormat>
  <Lines>0</Lines>
  <Paragraphs>23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14</vt:i4>
      </vt:variant>
      <vt:variant>
        <vt:lpstr>Bildrubriker</vt:lpstr>
      </vt:variant>
      <vt:variant>
        <vt:i4>4</vt:i4>
      </vt:variant>
    </vt:vector>
  </HeadingPairs>
  <TitlesOfParts>
    <vt:vector size="20" baseType="lpstr">
      <vt:lpstr>ＭＳ Ｐゴシック</vt:lpstr>
      <vt:lpstr>Gill Sans</vt:lpstr>
      <vt:lpstr>Punkter</vt:lpstr>
      <vt:lpstr>Titel - Centrerad</vt:lpstr>
      <vt:lpstr>Titel och undertext</vt:lpstr>
      <vt:lpstr>Foto - Horisontellt</vt:lpstr>
      <vt:lpstr>Foto - Horisontell spegling</vt:lpstr>
      <vt:lpstr>Foto - Vertikalt</vt:lpstr>
      <vt:lpstr>Foto - Vertikal spegling</vt:lpstr>
      <vt:lpstr>Titel - Upptill</vt:lpstr>
      <vt:lpstr>Tom</vt:lpstr>
      <vt:lpstr>Titel och punkter - Vänster</vt:lpstr>
      <vt:lpstr>Titel och punkter - 2 spalter</vt:lpstr>
      <vt:lpstr>Titel och punkter - Höger</vt:lpstr>
      <vt:lpstr>Titel, punktformer och bild</vt:lpstr>
      <vt:lpstr>Titel och punkter</vt:lpstr>
      <vt:lpstr>PowerPoint-presentation</vt:lpstr>
      <vt:lpstr>PowerPoint-presentation</vt:lpstr>
      <vt:lpstr>PowerPoint-presentation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/>
  <dc:creator/>
  <cp:keywords/>
  <dc:description/>
  <cp:lastModifiedBy>Kristina Johnson</cp:lastModifiedBy>
  <cp:revision>9</cp:revision>
  <dcterms:modified xsi:type="dcterms:W3CDTF">2024-05-01T06:28:21Z</dcterms:modified>
  <cp:category/>
</cp:coreProperties>
</file>