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5" autoAdjust="0"/>
    <p:restoredTop sz="96819" autoAdjust="0"/>
  </p:normalViewPr>
  <p:slideViewPr>
    <p:cSldViewPr snapToGrid="0" snapToObjects="1">
      <p:cViewPr>
        <p:scale>
          <a:sx n="99" d="100"/>
          <a:sy n="99" d="100"/>
        </p:scale>
        <p:origin x="-2408" y="-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3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6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0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62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75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2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3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12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5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8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47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8685-97AF-A24C-8BA0-13F35216F0F3}" type="datetimeFigureOut">
              <a:rPr lang="sv-SE" smtClean="0"/>
              <a:t>17-08-09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33C6-EA9B-FF47-ACEC-1C015B6E4A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4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7283" y="150208"/>
            <a:ext cx="88784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X </a:t>
            </a:r>
            <a:r>
              <a:rPr lang="sv-SE" sz="2400" b="1" dirty="0" smtClean="0"/>
              <a:t>5.2				          Tabeller och diagram</a:t>
            </a:r>
            <a:endParaRPr lang="sv-SE" sz="2400" b="1" dirty="0"/>
          </a:p>
        </p:txBody>
      </p:sp>
      <p:sp>
        <p:nvSpPr>
          <p:cNvPr id="3" name="Rektangel 2"/>
          <p:cNvSpPr/>
          <p:nvPr/>
        </p:nvSpPr>
        <p:spPr>
          <a:xfrm>
            <a:off x="3631243" y="1000947"/>
            <a:ext cx="1588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Frekvenstabell</a:t>
            </a:r>
          </a:p>
        </p:txBody>
      </p:sp>
      <p:sp>
        <p:nvSpPr>
          <p:cNvPr id="4" name="Rektangel 3"/>
          <p:cNvSpPr/>
          <p:nvPr/>
        </p:nvSpPr>
        <p:spPr>
          <a:xfrm>
            <a:off x="719045" y="1440139"/>
            <a:ext cx="7732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I ett höghus gjorde fastighetsägaren en </a:t>
            </a:r>
            <a:r>
              <a:rPr lang="sv-SE" dirty="0" smtClean="0"/>
              <a:t>undersökning om </a:t>
            </a:r>
            <a:r>
              <a:rPr lang="sv-SE" dirty="0"/>
              <a:t>hur många personer som bodde i varje </a:t>
            </a:r>
            <a:r>
              <a:rPr lang="sv-SE" dirty="0" smtClean="0"/>
              <a:t>lägenhet. Resultatet </a:t>
            </a:r>
            <a:r>
              <a:rPr lang="sv-SE" dirty="0"/>
              <a:t>skrevs in i en </a:t>
            </a:r>
            <a:r>
              <a:rPr lang="sv-SE" b="1" i="1" dirty="0">
                <a:solidFill>
                  <a:srgbClr val="800000"/>
                </a:solidFill>
              </a:rPr>
              <a:t>frekvenstabell.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246" y="2306134"/>
            <a:ext cx="3824718" cy="3404538"/>
          </a:xfrm>
          <a:prstGeom prst="rect">
            <a:avLst/>
          </a:prstGeom>
        </p:spPr>
      </p:pic>
      <p:sp>
        <p:nvSpPr>
          <p:cNvPr id="6" name="Bildtext 1 5"/>
          <p:cNvSpPr/>
          <p:nvPr/>
        </p:nvSpPr>
        <p:spPr>
          <a:xfrm>
            <a:off x="147283" y="2721756"/>
            <a:ext cx="2277372" cy="1550576"/>
          </a:xfrm>
          <a:prstGeom prst="borderCallout1">
            <a:avLst>
              <a:gd name="adj1" fmla="val 22669"/>
              <a:gd name="adj2" fmla="val 100027"/>
              <a:gd name="adj3" fmla="val 4877"/>
              <a:gd name="adj4" fmla="val 135796"/>
            </a:avLst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 smtClean="0"/>
              <a:t>Antalet personer </a:t>
            </a:r>
            <a:r>
              <a:rPr lang="sv-SE" dirty="0"/>
              <a:t>i varje lägenhet </a:t>
            </a:r>
            <a:r>
              <a:rPr lang="sv-SE" dirty="0" smtClean="0"/>
              <a:t>varierar </a:t>
            </a:r>
            <a:r>
              <a:rPr lang="sv-SE" dirty="0"/>
              <a:t>och är därför</a:t>
            </a:r>
          </a:p>
          <a:p>
            <a:r>
              <a:rPr lang="sv-SE" dirty="0"/>
              <a:t>en </a:t>
            </a:r>
            <a:r>
              <a:rPr lang="sv-SE" b="1" i="1" dirty="0">
                <a:solidFill>
                  <a:srgbClr val="800000"/>
                </a:solidFill>
              </a:rPr>
              <a:t>variabel</a:t>
            </a:r>
            <a:r>
              <a:rPr lang="sv-SE" dirty="0" smtClean="0"/>
              <a:t>, ofta </a:t>
            </a:r>
            <a:r>
              <a:rPr lang="sv-SE" b="1" i="1" dirty="0" smtClean="0">
                <a:solidFill>
                  <a:srgbClr val="800000"/>
                </a:solidFill>
              </a:rPr>
              <a:t>x</a:t>
            </a:r>
            <a:r>
              <a:rPr lang="sv-SE" dirty="0" smtClean="0">
                <a:solidFill>
                  <a:srgbClr val="000000"/>
                </a:solidFill>
              </a:rPr>
              <a:t>.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8" name="Bildtext 1 7"/>
          <p:cNvSpPr/>
          <p:nvPr/>
        </p:nvSpPr>
        <p:spPr>
          <a:xfrm>
            <a:off x="6515247" y="2721756"/>
            <a:ext cx="2510525" cy="1121693"/>
          </a:xfrm>
          <a:prstGeom prst="borderCallout1">
            <a:avLst>
              <a:gd name="adj1" fmla="val 26924"/>
              <a:gd name="adj2" fmla="val -571"/>
              <a:gd name="adj3" fmla="val 496"/>
              <a:gd name="adj4" fmla="val -28414"/>
            </a:avLst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 smtClean="0"/>
              <a:t>Frekvensen visar hur många det är av varje värde. Frekvensen </a:t>
            </a:r>
            <a:r>
              <a:rPr lang="sv-SE" dirty="0"/>
              <a:t>förkortas </a:t>
            </a:r>
            <a:r>
              <a:rPr lang="sv-SE" b="1" i="1" dirty="0" smtClean="0">
                <a:solidFill>
                  <a:srgbClr val="800000"/>
                </a:solidFill>
              </a:rPr>
              <a:t>f</a:t>
            </a:r>
            <a:r>
              <a:rPr lang="sv-SE" dirty="0">
                <a:solidFill>
                  <a:srgbClr val="000000"/>
                </a:solidFill>
              </a:rPr>
              <a:t>.</a:t>
            </a:r>
          </a:p>
          <a:p>
            <a:endParaRPr lang="sv-SE" b="1" i="1" dirty="0">
              <a:solidFill>
                <a:srgbClr val="800000"/>
              </a:solidFill>
            </a:endParaRPr>
          </a:p>
        </p:txBody>
      </p:sp>
      <p:sp>
        <p:nvSpPr>
          <p:cNvPr id="10" name="Bildtext 1 9"/>
          <p:cNvSpPr/>
          <p:nvPr/>
        </p:nvSpPr>
        <p:spPr>
          <a:xfrm>
            <a:off x="6362847" y="4943631"/>
            <a:ext cx="2662925" cy="1534081"/>
          </a:xfrm>
          <a:prstGeom prst="borderCallout1">
            <a:avLst>
              <a:gd name="adj1" fmla="val 41975"/>
              <a:gd name="adj2" fmla="val -215"/>
              <a:gd name="adj3" fmla="val 38048"/>
              <a:gd name="adj4" fmla="val -16386"/>
            </a:avLst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dirty="0"/>
              <a:t>Summan av frekvenserna kallar vi </a:t>
            </a:r>
            <a:r>
              <a:rPr lang="sv-SE" b="1" i="1" dirty="0">
                <a:solidFill>
                  <a:srgbClr val="800000"/>
                </a:solidFill>
              </a:rPr>
              <a:t>n</a:t>
            </a:r>
            <a:r>
              <a:rPr lang="sv-SE" dirty="0"/>
              <a:t>.</a:t>
            </a:r>
          </a:p>
          <a:p>
            <a:r>
              <a:rPr lang="sv-SE" dirty="0"/>
              <a:t>I det här fallet är </a:t>
            </a:r>
            <a:r>
              <a:rPr lang="sv-SE" i="1" dirty="0"/>
              <a:t>n</a:t>
            </a:r>
            <a:r>
              <a:rPr lang="sv-SE" dirty="0"/>
              <a:t> det totala antalet</a:t>
            </a:r>
          </a:p>
          <a:p>
            <a:r>
              <a:rPr lang="sv-SE" dirty="0"/>
              <a:t>undersökta lägenheter.</a:t>
            </a:r>
          </a:p>
        </p:txBody>
      </p:sp>
    </p:spTree>
    <p:extLst>
      <p:ext uri="{BB962C8B-B14F-4D97-AF65-F5344CB8AC3E}">
        <p14:creationId xmlns:p14="http://schemas.microsoft.com/office/powerpoint/2010/main" val="249474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485866" y="12130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 smtClean="0"/>
              <a:t>Stolpdiagram</a:t>
            </a:r>
            <a:endParaRPr lang="sv-SE" b="1" dirty="0"/>
          </a:p>
          <a:p>
            <a:r>
              <a:rPr lang="sv-SE" dirty="0"/>
              <a:t>• Används när man vill jämföra antal.</a:t>
            </a:r>
          </a:p>
          <a:p>
            <a:r>
              <a:rPr lang="sv-SE" dirty="0"/>
              <a:t>• Det observerade är tal.</a:t>
            </a:r>
          </a:p>
          <a:p>
            <a:r>
              <a:rPr lang="sv-SE" dirty="0"/>
              <a:t>• Ett stolpdiagram har därför tal</a:t>
            </a:r>
          </a:p>
          <a:p>
            <a:r>
              <a:rPr lang="sv-SE" dirty="0"/>
              <a:t> </a:t>
            </a:r>
            <a:r>
              <a:rPr lang="sv-SE" dirty="0" smtClean="0"/>
              <a:t>  längs </a:t>
            </a:r>
            <a:r>
              <a:rPr lang="sv-SE" i="1" dirty="0" smtClean="0"/>
              <a:t>x </a:t>
            </a:r>
            <a:r>
              <a:rPr lang="sv-SE" dirty="0" smtClean="0"/>
              <a:t>– axeln</a:t>
            </a:r>
            <a:r>
              <a:rPr lang="sv-SE" dirty="0"/>
              <a:t>.</a:t>
            </a:r>
          </a:p>
        </p:txBody>
      </p:sp>
      <p:sp>
        <p:nvSpPr>
          <p:cNvPr id="4" name="Rektangel 3"/>
          <p:cNvSpPr/>
          <p:nvPr/>
        </p:nvSpPr>
        <p:spPr>
          <a:xfrm>
            <a:off x="485866" y="3685028"/>
            <a:ext cx="47789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Stapeldiagram</a:t>
            </a:r>
            <a:endParaRPr lang="sv-SE" b="1" dirty="0"/>
          </a:p>
          <a:p>
            <a:r>
              <a:rPr lang="sv-SE" dirty="0"/>
              <a:t>• Används när man vill jämföra antal.</a:t>
            </a:r>
          </a:p>
          <a:p>
            <a:r>
              <a:rPr lang="sv-SE" dirty="0"/>
              <a:t>• Det observerade är inte tal.</a:t>
            </a:r>
          </a:p>
          <a:p>
            <a:r>
              <a:rPr lang="sv-SE" dirty="0"/>
              <a:t>• Ett stapeldiagram har därför till exempel</a:t>
            </a:r>
          </a:p>
          <a:p>
            <a:r>
              <a:rPr lang="sv-SE" dirty="0" smtClean="0"/>
              <a:t>    namn</a:t>
            </a:r>
            <a:r>
              <a:rPr lang="sv-SE" dirty="0"/>
              <a:t>, bilmärken eller länder </a:t>
            </a:r>
            <a:r>
              <a:rPr lang="sv-SE" dirty="0" smtClean="0"/>
              <a:t>längs </a:t>
            </a:r>
            <a:r>
              <a:rPr lang="sv-SE" i="1" dirty="0" smtClean="0"/>
              <a:t>x</a:t>
            </a:r>
            <a:r>
              <a:rPr lang="sv-SE" dirty="0" smtClean="0"/>
              <a:t>-axeln.</a:t>
            </a:r>
          </a:p>
          <a:p>
            <a:r>
              <a:rPr lang="sv-SE" dirty="0" smtClean="0"/>
              <a:t>• Saknar pil på </a:t>
            </a:r>
            <a:r>
              <a:rPr lang="sv-SE" i="1" dirty="0" smtClean="0"/>
              <a:t>x</a:t>
            </a:r>
            <a:r>
              <a:rPr lang="sv-SE" dirty="0" smtClean="0"/>
              <a:t> – axeln </a:t>
            </a:r>
            <a:r>
              <a:rPr lang="sv-SE" dirty="0" smtClean="0"/>
              <a:t>.</a:t>
            </a:r>
            <a:endParaRPr lang="sv-SE" dirty="0" smtClean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74" y="880495"/>
            <a:ext cx="3227680" cy="252601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7716" y="3366853"/>
            <a:ext cx="3086100" cy="2349500"/>
          </a:xfrm>
          <a:prstGeom prst="rect">
            <a:avLst/>
          </a:prstGeom>
        </p:spPr>
      </p:pic>
      <p:sp>
        <p:nvSpPr>
          <p:cNvPr id="12" name="Bildtext 1 11"/>
          <p:cNvSpPr/>
          <p:nvPr/>
        </p:nvSpPr>
        <p:spPr>
          <a:xfrm>
            <a:off x="3273319" y="5463609"/>
            <a:ext cx="1670883" cy="505487"/>
          </a:xfrm>
          <a:prstGeom prst="borderCallout1">
            <a:avLst>
              <a:gd name="adj1" fmla="val 1677"/>
              <a:gd name="adj2" fmla="val 100758"/>
              <a:gd name="adj3" fmla="val -26525"/>
              <a:gd name="adj4" fmla="val 129074"/>
            </a:avLst>
          </a:prstGeom>
          <a:ln w="63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 smtClean="0"/>
              <a:t>Sågtandslinje, döljer värden på </a:t>
            </a:r>
            <a:r>
              <a:rPr lang="sv-SE" sz="1400" i="1" dirty="0" smtClean="0"/>
              <a:t>y </a:t>
            </a:r>
            <a:r>
              <a:rPr lang="sv-SE" sz="1400" dirty="0" smtClean="0"/>
              <a:t>– axeln</a:t>
            </a:r>
          </a:p>
          <a:p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3631243" y="218458"/>
            <a:ext cx="2357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>
                <a:solidFill>
                  <a:srgbClr val="800000"/>
                </a:solidFill>
              </a:rPr>
              <a:t>Olika typer av diagram</a:t>
            </a:r>
            <a:endParaRPr lang="sv-SE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5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300" y="697726"/>
            <a:ext cx="3048000" cy="273050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00" y="4216400"/>
            <a:ext cx="1981200" cy="18542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609600" y="1026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/>
              <a:t>Linjediagram</a:t>
            </a:r>
          </a:p>
          <a:p>
            <a:r>
              <a:rPr lang="sv-SE" dirty="0"/>
              <a:t>• Används när man vill visa en förändring</a:t>
            </a:r>
          </a:p>
          <a:p>
            <a:r>
              <a:rPr lang="sv-SE" dirty="0" smtClean="0"/>
              <a:t>    under </a:t>
            </a:r>
            <a:r>
              <a:rPr lang="sv-SE" dirty="0"/>
              <a:t>en viss tid.</a:t>
            </a:r>
          </a:p>
          <a:p>
            <a:r>
              <a:rPr lang="sv-SE" dirty="0"/>
              <a:t>• Förändringen visas som </a:t>
            </a:r>
            <a:r>
              <a:rPr lang="sv-SE" dirty="0" smtClean="0"/>
              <a:t>en </a:t>
            </a:r>
            <a:r>
              <a:rPr lang="sv-SE" i="1" dirty="0" smtClean="0"/>
              <a:t>graf</a:t>
            </a:r>
            <a:r>
              <a:rPr lang="sv-SE" dirty="0" smtClean="0"/>
              <a:t> (linje).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889000" y="4216400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/>
              <a:t>Cirkeldiagram</a:t>
            </a:r>
          </a:p>
          <a:p>
            <a:r>
              <a:rPr lang="sv-SE" dirty="0"/>
              <a:t>• Används när man vill visa hur det hela</a:t>
            </a:r>
          </a:p>
          <a:p>
            <a:r>
              <a:rPr lang="sv-SE" dirty="0" smtClean="0"/>
              <a:t>   fördelas </a:t>
            </a:r>
            <a:r>
              <a:rPr lang="sv-SE" dirty="0"/>
              <a:t>på sina delar.</a:t>
            </a:r>
          </a:p>
          <a:p>
            <a:r>
              <a:rPr lang="sv-SE" dirty="0"/>
              <a:t>• Hela cirkeln motsvarar det hela (100 %)</a:t>
            </a:r>
          </a:p>
          <a:p>
            <a:r>
              <a:rPr lang="sv-SE" dirty="0" smtClean="0"/>
              <a:t>   och </a:t>
            </a:r>
            <a:r>
              <a:rPr lang="sv-SE" dirty="0"/>
              <a:t>de olika stora ”tårtbitarna” motsvarar</a:t>
            </a:r>
          </a:p>
          <a:p>
            <a:r>
              <a:rPr lang="sv-SE" dirty="0" smtClean="0"/>
              <a:t>   delarna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990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219</Words>
  <Application>Microsoft Macintosh PowerPoint</Application>
  <PresentationFormat>Bildspel på skärmen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28</cp:revision>
  <dcterms:created xsi:type="dcterms:W3CDTF">2017-04-14T14:36:05Z</dcterms:created>
  <dcterms:modified xsi:type="dcterms:W3CDTF">2017-08-09T07:21:50Z</dcterms:modified>
</cp:coreProperties>
</file>