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1" r:id="rId3"/>
    <p:sldId id="272" r:id="rId4"/>
    <p:sldId id="270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48" autoAdjust="0"/>
  </p:normalViewPr>
  <p:slideViewPr>
    <p:cSldViewPr snapToGrid="0" snapToObjects="1">
      <p:cViewPr>
        <p:scale>
          <a:sx n="134" d="100"/>
          <a:sy n="134" d="100"/>
        </p:scale>
        <p:origin x="-13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4.6				</a:t>
            </a:r>
            <a:r>
              <a:rPr lang="sv-SE" sz="2400" b="1" dirty="0"/>
              <a:t> </a:t>
            </a:r>
            <a:r>
              <a:rPr lang="sv-SE" sz="2400" b="1" dirty="0" smtClean="0"/>
              <a:t>             Hur stor är delen?</a:t>
            </a:r>
            <a:endParaRPr lang="sv-SE" sz="2400" b="1" dirty="0"/>
          </a:p>
        </p:txBody>
      </p:sp>
      <p:grpSp>
        <p:nvGrpSpPr>
          <p:cNvPr id="9" name="Grupp 8"/>
          <p:cNvGrpSpPr/>
          <p:nvPr/>
        </p:nvGrpSpPr>
        <p:grpSpPr>
          <a:xfrm>
            <a:off x="3448267" y="1332588"/>
            <a:ext cx="2231173" cy="671616"/>
            <a:chOff x="2940267" y="1325169"/>
            <a:chExt cx="2231173" cy="671616"/>
          </a:xfrm>
        </p:grpSpPr>
        <p:sp>
          <p:nvSpPr>
            <p:cNvPr id="3" name="textruta 2"/>
            <p:cNvSpPr txBox="1"/>
            <p:nvPr/>
          </p:nvSpPr>
          <p:spPr>
            <a:xfrm>
              <a:off x="2940267" y="1453124"/>
              <a:ext cx="22311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Andelen = </a:t>
              </a:r>
              <a:endParaRPr lang="sv-SE" b="1" dirty="0">
                <a:solidFill>
                  <a:srgbClr val="800000"/>
                </a:solidFill>
              </a:endParaRPr>
            </a:p>
          </p:txBody>
        </p:sp>
        <p:grpSp>
          <p:nvGrpSpPr>
            <p:cNvPr id="4" name="Grupp 3"/>
            <p:cNvGrpSpPr>
              <a:grpSpLocks/>
            </p:cNvGrpSpPr>
            <p:nvPr/>
          </p:nvGrpSpPr>
          <p:grpSpPr bwMode="auto">
            <a:xfrm>
              <a:off x="4039871" y="1325169"/>
              <a:ext cx="989847" cy="671616"/>
              <a:chOff x="3980917" y="1846460"/>
              <a:chExt cx="989387" cy="671805"/>
            </a:xfrm>
          </p:grpSpPr>
          <p:sp>
            <p:nvSpPr>
              <p:cNvPr id="5" name="textruta 29"/>
              <p:cNvSpPr txBox="1">
                <a:spLocks noChangeArrowheads="1"/>
              </p:cNvSpPr>
              <p:nvPr/>
            </p:nvSpPr>
            <p:spPr bwMode="auto">
              <a:xfrm>
                <a:off x="4060933" y="1846460"/>
                <a:ext cx="742805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 dirty="0" smtClean="0">
                    <a:solidFill>
                      <a:srgbClr val="800000"/>
                    </a:solidFill>
                  </a:rPr>
                  <a:t>Delen</a:t>
                </a:r>
                <a:endParaRPr lang="sv-SE" sz="1800" b="1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6" name="textruta 30"/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98885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b="1" dirty="0" smtClean="0">
                    <a:solidFill>
                      <a:srgbClr val="800000"/>
                    </a:solidFill>
                  </a:rPr>
                  <a:t>Det hela</a:t>
                </a:r>
                <a:endParaRPr lang="sv-SE" sz="1800" b="1" dirty="0">
                  <a:solidFill>
                    <a:srgbClr val="800000"/>
                  </a:solidFill>
                </a:endParaRPr>
              </a:p>
            </p:txBody>
          </p:sp>
          <p:cxnSp>
            <p:nvCxnSpPr>
              <p:cNvPr id="7" name="Rak 6"/>
              <p:cNvCxnSpPr/>
              <p:nvPr/>
            </p:nvCxnSpPr>
            <p:spPr>
              <a:xfrm>
                <a:off x="3980917" y="2203748"/>
                <a:ext cx="94275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" name="Grupp 11"/>
          <p:cNvGrpSpPr/>
          <p:nvPr/>
        </p:nvGrpSpPr>
        <p:grpSpPr>
          <a:xfrm>
            <a:off x="3060031" y="2490744"/>
            <a:ext cx="3028471" cy="369332"/>
            <a:chOff x="3559654" y="2602504"/>
            <a:chExt cx="3028471" cy="369332"/>
          </a:xfrm>
        </p:grpSpPr>
        <p:sp>
          <p:nvSpPr>
            <p:cNvPr id="10" name="textruta 29"/>
            <p:cNvSpPr txBox="1">
              <a:spLocks noChangeArrowheads="1"/>
            </p:cNvSpPr>
            <p:nvPr/>
          </p:nvSpPr>
          <p:spPr bwMode="auto">
            <a:xfrm>
              <a:off x="3559654" y="2602504"/>
              <a:ext cx="910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b="1" dirty="0" smtClean="0">
                  <a:solidFill>
                    <a:srgbClr val="800000"/>
                  </a:solidFill>
                </a:rPr>
                <a:t>Delen =</a:t>
              </a:r>
              <a:endParaRPr lang="sv-SE" sz="1800" b="1" dirty="0">
                <a:solidFill>
                  <a:srgbClr val="800000"/>
                </a:solidFill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362639" y="2602504"/>
              <a:ext cx="222548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b="1" dirty="0" smtClean="0">
                  <a:solidFill>
                    <a:srgbClr val="800000"/>
                  </a:solidFill>
                </a:rPr>
                <a:t>Andelen av </a:t>
              </a:r>
              <a:r>
                <a:rPr lang="sv-SE" b="1" dirty="0">
                  <a:solidFill>
                    <a:srgbClr val="800000"/>
                  </a:solidFill>
                </a:rPr>
                <a:t>Det </a:t>
              </a:r>
              <a:r>
                <a:rPr lang="sv-SE" b="1" dirty="0" smtClean="0">
                  <a:solidFill>
                    <a:srgbClr val="800000"/>
                  </a:solidFill>
                </a:rPr>
                <a:t>hela</a:t>
              </a:r>
              <a:endParaRPr lang="sv-SE" b="1" dirty="0">
                <a:solidFill>
                  <a:srgbClr val="800000"/>
                </a:solidFill>
              </a:endParaRPr>
            </a:p>
          </p:txBody>
        </p:sp>
      </p:grpSp>
      <p:pic>
        <p:nvPicPr>
          <p:cNvPr id="13" name="Bildobjekt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24" y="3908379"/>
            <a:ext cx="8229600" cy="74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4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048631" y="395861"/>
            <a:ext cx="2129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Beräkning </a:t>
            </a:r>
            <a:r>
              <a:rPr lang="sv-SE" b="1" dirty="0"/>
              <a:t>av delen</a:t>
            </a:r>
          </a:p>
        </p:txBody>
      </p:sp>
      <p:sp>
        <p:nvSpPr>
          <p:cNvPr id="4" name="Rektangel 3"/>
          <p:cNvSpPr/>
          <p:nvPr/>
        </p:nvSpPr>
        <p:spPr>
          <a:xfrm>
            <a:off x="676628" y="2202703"/>
            <a:ext cx="1454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10 % av 60 kg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6156" y="3800822"/>
            <a:ext cx="1917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30 % av 80 </a:t>
            </a:r>
            <a:r>
              <a:rPr lang="nb-NO" dirty="0" err="1"/>
              <a:t>hundar</a:t>
            </a:r>
            <a:endParaRPr lang="sv-SE" dirty="0"/>
          </a:p>
        </p:txBody>
      </p:sp>
      <p:grpSp>
        <p:nvGrpSpPr>
          <p:cNvPr id="13" name="Grupp 12"/>
          <p:cNvGrpSpPr/>
          <p:nvPr/>
        </p:nvGrpSpPr>
        <p:grpSpPr>
          <a:xfrm>
            <a:off x="809920" y="1234243"/>
            <a:ext cx="1341916" cy="671701"/>
            <a:chOff x="4050383" y="1771852"/>
            <a:chExt cx="1341916" cy="671701"/>
          </a:xfrm>
        </p:grpSpPr>
        <p:grpSp>
          <p:nvGrpSpPr>
            <p:cNvPr id="9" name="Grupp 8"/>
            <p:cNvGrpSpPr/>
            <p:nvPr/>
          </p:nvGrpSpPr>
          <p:grpSpPr>
            <a:xfrm>
              <a:off x="4050383" y="1771852"/>
              <a:ext cx="301660" cy="671701"/>
              <a:chOff x="3864458" y="1846460"/>
              <a:chExt cx="301660" cy="671701"/>
            </a:xfrm>
          </p:grpSpPr>
          <p:sp>
            <p:nvSpPr>
              <p:cNvPr id="10" name="textruta 9"/>
              <p:cNvSpPr txBox="1"/>
              <p:nvPr/>
            </p:nvSpPr>
            <p:spPr>
              <a:xfrm>
                <a:off x="3864458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</a:t>
                </a:r>
                <a:endParaRPr lang="sv-SE" dirty="0"/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3864458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cxnSp>
            <p:nvCxnSpPr>
              <p:cNvPr id="12" name="Rak 11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Rektangel 2"/>
            <p:cNvSpPr/>
            <p:nvPr/>
          </p:nvSpPr>
          <p:spPr>
            <a:xfrm>
              <a:off x="4352043" y="1884889"/>
              <a:ext cx="1040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/>
                <a:t>av 400 kr</a:t>
              </a:r>
              <a:endParaRPr lang="sv-SE" dirty="0"/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804424" y="2939789"/>
            <a:ext cx="1328842" cy="671701"/>
            <a:chOff x="4050383" y="1771852"/>
            <a:chExt cx="1328842" cy="671701"/>
          </a:xfrm>
        </p:grpSpPr>
        <p:grpSp>
          <p:nvGrpSpPr>
            <p:cNvPr id="15" name="Grupp 14"/>
            <p:cNvGrpSpPr/>
            <p:nvPr/>
          </p:nvGrpSpPr>
          <p:grpSpPr>
            <a:xfrm>
              <a:off x="4050383" y="1771852"/>
              <a:ext cx="301660" cy="671701"/>
              <a:chOff x="3864458" y="1846460"/>
              <a:chExt cx="301660" cy="671701"/>
            </a:xfrm>
          </p:grpSpPr>
          <p:sp>
            <p:nvSpPr>
              <p:cNvPr id="17" name="textruta 16"/>
              <p:cNvSpPr txBox="1"/>
              <p:nvPr/>
            </p:nvSpPr>
            <p:spPr>
              <a:xfrm>
                <a:off x="3864458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1</a:t>
                </a:r>
                <a:endParaRPr lang="sv-SE" dirty="0"/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3864458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</a:t>
                </a:r>
                <a:endParaRPr lang="sv-SE" dirty="0"/>
              </a:p>
            </p:txBody>
          </p:sp>
          <p:cxnSp>
            <p:nvCxnSpPr>
              <p:cNvPr id="19" name="Rak 18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/>
            <p:cNvSpPr/>
            <p:nvPr/>
          </p:nvSpPr>
          <p:spPr>
            <a:xfrm>
              <a:off x="4352043" y="1884889"/>
              <a:ext cx="10271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/>
                <a:t>av 20 km</a:t>
              </a:r>
              <a:endParaRPr lang="sv-SE" dirty="0"/>
            </a:p>
          </p:txBody>
        </p:sp>
      </p:grpSp>
      <p:grpSp>
        <p:nvGrpSpPr>
          <p:cNvPr id="20" name="Grupp 19"/>
          <p:cNvGrpSpPr/>
          <p:nvPr/>
        </p:nvGrpSpPr>
        <p:grpSpPr>
          <a:xfrm>
            <a:off x="809920" y="5260235"/>
            <a:ext cx="1321516" cy="671701"/>
            <a:chOff x="4050383" y="1771852"/>
            <a:chExt cx="1321516" cy="671701"/>
          </a:xfrm>
        </p:grpSpPr>
        <p:grpSp>
          <p:nvGrpSpPr>
            <p:cNvPr id="21" name="Grupp 20"/>
            <p:cNvGrpSpPr/>
            <p:nvPr/>
          </p:nvGrpSpPr>
          <p:grpSpPr>
            <a:xfrm>
              <a:off x="4050383" y="1771852"/>
              <a:ext cx="301660" cy="671701"/>
              <a:chOff x="3864458" y="1846460"/>
              <a:chExt cx="301660" cy="671701"/>
            </a:xfrm>
          </p:grpSpPr>
          <p:sp>
            <p:nvSpPr>
              <p:cNvPr id="23" name="textruta 22"/>
              <p:cNvSpPr txBox="1"/>
              <p:nvPr/>
            </p:nvSpPr>
            <p:spPr>
              <a:xfrm>
                <a:off x="3864458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2</a:t>
                </a:r>
                <a:endParaRPr lang="sv-SE" dirty="0"/>
              </a:p>
            </p:txBody>
          </p:sp>
          <p:sp>
            <p:nvSpPr>
              <p:cNvPr id="24" name="textruta 23"/>
              <p:cNvSpPr txBox="1"/>
              <p:nvPr/>
            </p:nvSpPr>
            <p:spPr>
              <a:xfrm>
                <a:off x="3864458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cxnSp>
            <p:nvCxnSpPr>
              <p:cNvPr id="25" name="Rak 24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ktangel 21"/>
            <p:cNvSpPr/>
            <p:nvPr/>
          </p:nvSpPr>
          <p:spPr>
            <a:xfrm>
              <a:off x="4352043" y="1884889"/>
              <a:ext cx="10198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/>
                <a:t>av 35 cm</a:t>
              </a:r>
              <a:endParaRPr lang="sv-SE" dirty="0"/>
            </a:p>
          </p:txBody>
        </p:sp>
      </p:grpSp>
      <p:grpSp>
        <p:nvGrpSpPr>
          <p:cNvPr id="26" name="Grupp 25"/>
          <p:cNvGrpSpPr/>
          <p:nvPr/>
        </p:nvGrpSpPr>
        <p:grpSpPr>
          <a:xfrm>
            <a:off x="3362471" y="1234242"/>
            <a:ext cx="1112873" cy="608419"/>
            <a:chOff x="1550845" y="5279354"/>
            <a:chExt cx="1112873" cy="608419"/>
          </a:xfrm>
        </p:grpSpPr>
        <p:grpSp>
          <p:nvGrpSpPr>
            <p:cNvPr id="27" name="Grupp 26"/>
            <p:cNvGrpSpPr>
              <a:grpSpLocks/>
            </p:cNvGrpSpPr>
            <p:nvPr/>
          </p:nvGrpSpPr>
          <p:grpSpPr bwMode="auto">
            <a:xfrm>
              <a:off x="1550845" y="5279354"/>
              <a:ext cx="581234" cy="608419"/>
              <a:chOff x="3866563" y="1852410"/>
              <a:chExt cx="582551" cy="607249"/>
            </a:xfrm>
          </p:grpSpPr>
          <p:sp>
            <p:nvSpPr>
              <p:cNvPr id="29" name="textruta 24"/>
              <p:cNvSpPr txBox="1">
                <a:spLocks noChangeArrowheads="1"/>
              </p:cNvSpPr>
              <p:nvPr/>
            </p:nvSpPr>
            <p:spPr bwMode="auto">
              <a:xfrm>
                <a:off x="3866563" y="1852410"/>
                <a:ext cx="58255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400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0" name="textruta 25"/>
              <p:cNvSpPr txBox="1">
                <a:spLocks noChangeArrowheads="1"/>
              </p:cNvSpPr>
              <p:nvPr/>
            </p:nvSpPr>
            <p:spPr bwMode="auto">
              <a:xfrm>
                <a:off x="4025158" y="209103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31" name="Rak 30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ruta 27"/>
            <p:cNvSpPr txBox="1"/>
            <p:nvPr/>
          </p:nvSpPr>
          <p:spPr>
            <a:xfrm>
              <a:off x="1996138" y="5422077"/>
              <a:ext cx="667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kr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7" name="Rektangel 36"/>
          <p:cNvSpPr/>
          <p:nvPr/>
        </p:nvSpPr>
        <p:spPr>
          <a:xfrm>
            <a:off x="4351825" y="1371884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200 kr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8" name="Grupp 37"/>
          <p:cNvGrpSpPr/>
          <p:nvPr/>
        </p:nvGrpSpPr>
        <p:grpSpPr>
          <a:xfrm>
            <a:off x="3385642" y="1995061"/>
            <a:ext cx="1117143" cy="608419"/>
            <a:chOff x="1608995" y="5279354"/>
            <a:chExt cx="1117143" cy="608419"/>
          </a:xfrm>
        </p:grpSpPr>
        <p:grpSp>
          <p:nvGrpSpPr>
            <p:cNvPr id="39" name="Grupp 38"/>
            <p:cNvGrpSpPr>
              <a:grpSpLocks/>
            </p:cNvGrpSpPr>
            <p:nvPr/>
          </p:nvGrpSpPr>
          <p:grpSpPr bwMode="auto">
            <a:xfrm>
              <a:off x="1608995" y="5279354"/>
              <a:ext cx="457275" cy="608419"/>
              <a:chOff x="3924844" y="1852410"/>
              <a:chExt cx="458311" cy="607249"/>
            </a:xfrm>
          </p:grpSpPr>
          <p:sp>
            <p:nvSpPr>
              <p:cNvPr id="41" name="textruta 24"/>
              <p:cNvSpPr txBox="1">
                <a:spLocks noChangeArrowheads="1"/>
              </p:cNvSpPr>
              <p:nvPr/>
            </p:nvSpPr>
            <p:spPr bwMode="auto">
              <a:xfrm>
                <a:off x="3924844" y="1852410"/>
                <a:ext cx="45831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60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2" name="textruta 25"/>
              <p:cNvSpPr txBox="1">
                <a:spLocks noChangeArrowheads="1"/>
              </p:cNvSpPr>
              <p:nvPr/>
            </p:nvSpPr>
            <p:spPr bwMode="auto">
              <a:xfrm>
                <a:off x="3935303" y="2091037"/>
                <a:ext cx="43263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43" name="Rak 42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/>
            <p:cNvSpPr txBox="1"/>
            <p:nvPr/>
          </p:nvSpPr>
          <p:spPr>
            <a:xfrm>
              <a:off x="1996138" y="5422077"/>
              <a:ext cx="73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kg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4" name="Rektangel 43"/>
          <p:cNvSpPr/>
          <p:nvPr/>
        </p:nvSpPr>
        <p:spPr>
          <a:xfrm>
            <a:off x="4351825" y="2137784"/>
            <a:ext cx="673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6 kg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5" name="Grupp 44"/>
          <p:cNvGrpSpPr/>
          <p:nvPr/>
        </p:nvGrpSpPr>
        <p:grpSpPr>
          <a:xfrm>
            <a:off x="3356724" y="2878861"/>
            <a:ext cx="1173961" cy="608419"/>
            <a:chOff x="1608995" y="5279354"/>
            <a:chExt cx="1173961" cy="608419"/>
          </a:xfrm>
        </p:grpSpPr>
        <p:grpSp>
          <p:nvGrpSpPr>
            <p:cNvPr id="46" name="Grupp 45"/>
            <p:cNvGrpSpPr>
              <a:grpSpLocks/>
            </p:cNvGrpSpPr>
            <p:nvPr/>
          </p:nvGrpSpPr>
          <p:grpSpPr bwMode="auto">
            <a:xfrm>
              <a:off x="1608995" y="5279354"/>
              <a:ext cx="457275" cy="608419"/>
              <a:chOff x="3924844" y="1852410"/>
              <a:chExt cx="458311" cy="607249"/>
            </a:xfrm>
          </p:grpSpPr>
          <p:sp>
            <p:nvSpPr>
              <p:cNvPr id="48" name="textruta 24"/>
              <p:cNvSpPr txBox="1">
                <a:spLocks noChangeArrowheads="1"/>
              </p:cNvSpPr>
              <p:nvPr/>
            </p:nvSpPr>
            <p:spPr bwMode="auto">
              <a:xfrm>
                <a:off x="3924844" y="1852410"/>
                <a:ext cx="45831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9" name="textruta 25"/>
              <p:cNvSpPr txBox="1">
                <a:spLocks noChangeArrowheads="1"/>
              </p:cNvSpPr>
              <p:nvPr/>
            </p:nvSpPr>
            <p:spPr bwMode="auto">
              <a:xfrm>
                <a:off x="3964214" y="2091037"/>
                <a:ext cx="33037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4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0" name="Rak 49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ruta 46"/>
            <p:cNvSpPr txBox="1"/>
            <p:nvPr/>
          </p:nvSpPr>
          <p:spPr>
            <a:xfrm>
              <a:off x="1996138" y="5422077"/>
              <a:ext cx="786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km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1" name="Rektangel 50"/>
          <p:cNvSpPr/>
          <p:nvPr/>
        </p:nvSpPr>
        <p:spPr>
          <a:xfrm>
            <a:off x="4410099" y="3021584"/>
            <a:ext cx="736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 km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3340772" y="3800822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10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80 </a:t>
            </a:r>
            <a:r>
              <a:rPr lang="nb-NO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grpSp>
        <p:nvGrpSpPr>
          <p:cNvPr id="53" name="Grupp 52"/>
          <p:cNvGrpSpPr/>
          <p:nvPr/>
        </p:nvGrpSpPr>
        <p:grpSpPr>
          <a:xfrm>
            <a:off x="4922267" y="3678543"/>
            <a:ext cx="1117143" cy="608419"/>
            <a:chOff x="1608995" y="5279354"/>
            <a:chExt cx="1117143" cy="608419"/>
          </a:xfrm>
        </p:grpSpPr>
        <p:grpSp>
          <p:nvGrpSpPr>
            <p:cNvPr id="54" name="Grupp 53"/>
            <p:cNvGrpSpPr>
              <a:grpSpLocks/>
            </p:cNvGrpSpPr>
            <p:nvPr/>
          </p:nvGrpSpPr>
          <p:grpSpPr bwMode="auto">
            <a:xfrm>
              <a:off x="1608995" y="5279354"/>
              <a:ext cx="457275" cy="608419"/>
              <a:chOff x="3924844" y="1852410"/>
              <a:chExt cx="458311" cy="607249"/>
            </a:xfrm>
          </p:grpSpPr>
          <p:sp>
            <p:nvSpPr>
              <p:cNvPr id="56" name="textruta 24"/>
              <p:cNvSpPr txBox="1">
                <a:spLocks noChangeArrowheads="1"/>
              </p:cNvSpPr>
              <p:nvPr/>
            </p:nvSpPr>
            <p:spPr bwMode="auto">
              <a:xfrm>
                <a:off x="3924844" y="1852410"/>
                <a:ext cx="45831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80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57" name="textruta 25"/>
              <p:cNvSpPr txBox="1">
                <a:spLocks noChangeArrowheads="1"/>
              </p:cNvSpPr>
              <p:nvPr/>
            </p:nvSpPr>
            <p:spPr bwMode="auto">
              <a:xfrm>
                <a:off x="3935303" y="2091037"/>
                <a:ext cx="43263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8" name="Rak 57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ruta 54"/>
            <p:cNvSpPr txBox="1"/>
            <p:nvPr/>
          </p:nvSpPr>
          <p:spPr>
            <a:xfrm>
              <a:off x="1996138" y="5422077"/>
              <a:ext cx="73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err="1" smtClean="0">
                  <a:latin typeface="Bradley Hand Bold"/>
                  <a:cs typeface="Bradley Hand Bold"/>
                </a:rPr>
                <a:t>st</a:t>
              </a:r>
              <a:r>
                <a:rPr lang="sv-SE" dirty="0" smtClean="0">
                  <a:latin typeface="Bradley Hand Bold"/>
                  <a:cs typeface="Bradley Hand Bold"/>
                </a:rPr>
                <a:t>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60" name="Rektangel 59"/>
          <p:cNvSpPr/>
          <p:nvPr/>
        </p:nvSpPr>
        <p:spPr>
          <a:xfrm>
            <a:off x="5796450" y="380082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8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1" name="Rektangel 60"/>
          <p:cNvSpPr/>
          <p:nvPr/>
        </p:nvSpPr>
        <p:spPr>
          <a:xfrm>
            <a:off x="3340772" y="4322554"/>
            <a:ext cx="1805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30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80 </a:t>
            </a:r>
            <a:r>
              <a:rPr lang="nb-NO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62" name="Rektangel 61"/>
          <p:cNvSpPr/>
          <p:nvPr/>
        </p:nvSpPr>
        <p:spPr>
          <a:xfrm>
            <a:off x="4922267" y="4322554"/>
            <a:ext cx="112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8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r>
              <a:rPr lang="sv-SE" dirty="0" smtClean="0">
                <a:latin typeface="Bradley Hand Bold"/>
                <a:cs typeface="Bradley Hand Bold"/>
              </a:rPr>
              <a:t>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5894875" y="4321659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24 </a:t>
            </a:r>
            <a:r>
              <a:rPr lang="sv-SE" dirty="0" err="1" smtClean="0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4" name="Grupp 63"/>
          <p:cNvGrpSpPr/>
          <p:nvPr/>
        </p:nvGrpSpPr>
        <p:grpSpPr>
          <a:xfrm>
            <a:off x="3385642" y="5189821"/>
            <a:ext cx="1675326" cy="671701"/>
            <a:chOff x="4050383" y="1771852"/>
            <a:chExt cx="1675326" cy="671701"/>
          </a:xfrm>
        </p:grpSpPr>
        <p:grpSp>
          <p:nvGrpSpPr>
            <p:cNvPr id="65" name="Grupp 64"/>
            <p:cNvGrpSpPr/>
            <p:nvPr/>
          </p:nvGrpSpPr>
          <p:grpSpPr>
            <a:xfrm>
              <a:off x="4050383" y="1771852"/>
              <a:ext cx="351378" cy="671701"/>
              <a:chOff x="3864458" y="1846460"/>
              <a:chExt cx="351378" cy="671701"/>
            </a:xfrm>
          </p:grpSpPr>
          <p:sp>
            <p:nvSpPr>
              <p:cNvPr id="67" name="textruta 66"/>
              <p:cNvSpPr txBox="1"/>
              <p:nvPr/>
            </p:nvSpPr>
            <p:spPr>
              <a:xfrm>
                <a:off x="3864458" y="1846460"/>
                <a:ext cx="305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8" name="textruta 67"/>
              <p:cNvSpPr txBox="1"/>
              <p:nvPr/>
            </p:nvSpPr>
            <p:spPr>
              <a:xfrm>
                <a:off x="3864458" y="2148829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69" name="Rak 68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ktangel 65"/>
            <p:cNvSpPr/>
            <p:nvPr/>
          </p:nvSpPr>
          <p:spPr>
            <a:xfrm>
              <a:off x="4352043" y="1884889"/>
              <a:ext cx="1373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35 cm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grpSp>
        <p:nvGrpSpPr>
          <p:cNvPr id="70" name="Grupp 69"/>
          <p:cNvGrpSpPr/>
          <p:nvPr/>
        </p:nvGrpSpPr>
        <p:grpSpPr>
          <a:xfrm>
            <a:off x="4969657" y="5167666"/>
            <a:ext cx="1213536" cy="608419"/>
            <a:chOff x="1608992" y="5279354"/>
            <a:chExt cx="1213536" cy="608419"/>
          </a:xfrm>
        </p:grpSpPr>
        <p:grpSp>
          <p:nvGrpSpPr>
            <p:cNvPr id="71" name="Grupp 70"/>
            <p:cNvGrpSpPr>
              <a:grpSpLocks/>
            </p:cNvGrpSpPr>
            <p:nvPr/>
          </p:nvGrpSpPr>
          <p:grpSpPr bwMode="auto">
            <a:xfrm>
              <a:off x="1608992" y="5279354"/>
              <a:ext cx="492443" cy="608419"/>
              <a:chOff x="3924844" y="1852410"/>
              <a:chExt cx="493559" cy="607249"/>
            </a:xfrm>
          </p:grpSpPr>
          <p:sp>
            <p:nvSpPr>
              <p:cNvPr id="73" name="textruta 24"/>
              <p:cNvSpPr txBox="1">
                <a:spLocks noChangeArrowheads="1"/>
              </p:cNvSpPr>
              <p:nvPr/>
            </p:nvSpPr>
            <p:spPr bwMode="auto">
              <a:xfrm>
                <a:off x="3924844" y="1852410"/>
                <a:ext cx="493559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35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74" name="textruta 25"/>
              <p:cNvSpPr txBox="1">
                <a:spLocks noChangeArrowheads="1"/>
              </p:cNvSpPr>
              <p:nvPr/>
            </p:nvSpPr>
            <p:spPr bwMode="auto">
              <a:xfrm>
                <a:off x="3961883" y="2091037"/>
                <a:ext cx="35217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5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75" name="Rak 74"/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ruta 71"/>
            <p:cNvSpPr txBox="1"/>
            <p:nvPr/>
          </p:nvSpPr>
          <p:spPr>
            <a:xfrm>
              <a:off x="1996138" y="5422077"/>
              <a:ext cx="826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cm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76" name="Rektangel 75"/>
          <p:cNvSpPr/>
          <p:nvPr/>
        </p:nvSpPr>
        <p:spPr>
          <a:xfrm>
            <a:off x="6004199" y="5276064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7 cm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77" name="Grupp 76"/>
          <p:cNvGrpSpPr/>
          <p:nvPr/>
        </p:nvGrpSpPr>
        <p:grpSpPr>
          <a:xfrm>
            <a:off x="3396077" y="5776085"/>
            <a:ext cx="1675326" cy="671701"/>
            <a:chOff x="4050383" y="1771852"/>
            <a:chExt cx="1675326" cy="671701"/>
          </a:xfrm>
        </p:grpSpPr>
        <p:grpSp>
          <p:nvGrpSpPr>
            <p:cNvPr id="78" name="Grupp 77"/>
            <p:cNvGrpSpPr/>
            <p:nvPr/>
          </p:nvGrpSpPr>
          <p:grpSpPr>
            <a:xfrm>
              <a:off x="4050383" y="1771852"/>
              <a:ext cx="351378" cy="671701"/>
              <a:chOff x="3864458" y="1846460"/>
              <a:chExt cx="351378" cy="671701"/>
            </a:xfrm>
          </p:grpSpPr>
          <p:sp>
            <p:nvSpPr>
              <p:cNvPr id="80" name="textruta 79"/>
              <p:cNvSpPr txBox="1"/>
              <p:nvPr/>
            </p:nvSpPr>
            <p:spPr>
              <a:xfrm>
                <a:off x="3864458" y="1846460"/>
                <a:ext cx="328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2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81" name="textruta 80"/>
              <p:cNvSpPr txBox="1"/>
              <p:nvPr/>
            </p:nvSpPr>
            <p:spPr>
              <a:xfrm>
                <a:off x="3864458" y="2148829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82" name="Rak 81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Rektangel 78"/>
            <p:cNvSpPr/>
            <p:nvPr/>
          </p:nvSpPr>
          <p:spPr>
            <a:xfrm>
              <a:off x="4352043" y="1884889"/>
              <a:ext cx="13736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35 cm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83" name="Rektangel 82"/>
          <p:cNvSpPr/>
          <p:nvPr/>
        </p:nvSpPr>
        <p:spPr>
          <a:xfrm>
            <a:off x="4932702" y="5861522"/>
            <a:ext cx="128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7 </a:t>
            </a:r>
            <a:r>
              <a:rPr lang="sv-SE" dirty="0" smtClean="0">
                <a:latin typeface="Bradley Hand Bold"/>
                <a:cs typeface="Bradley Hand Bold"/>
              </a:rPr>
              <a:t>cm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4" name="Rektangel 83"/>
          <p:cNvSpPr/>
          <p:nvPr/>
        </p:nvSpPr>
        <p:spPr>
          <a:xfrm>
            <a:off x="6052851" y="5861522"/>
            <a:ext cx="8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14 cm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67490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7" grpId="0"/>
      <p:bldP spid="44" grpId="0"/>
      <p:bldP spid="51" grpId="0"/>
      <p:bldP spid="52" grpId="0"/>
      <p:bldP spid="60" grpId="0"/>
      <p:bldP spid="61" grpId="0"/>
      <p:bldP spid="62" grpId="0"/>
      <p:bldP spid="63" grpId="0"/>
      <p:bldP spid="76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783528" y="4146483"/>
            <a:ext cx="1640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40 </a:t>
            </a:r>
            <a:r>
              <a:rPr lang="nb-NO" dirty="0"/>
              <a:t>% av </a:t>
            </a:r>
            <a:r>
              <a:rPr lang="nb-NO" dirty="0" smtClean="0"/>
              <a:t>750 </a:t>
            </a:r>
            <a:r>
              <a:rPr lang="nb-NO" dirty="0"/>
              <a:t>cm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855809" y="1275223"/>
            <a:ext cx="147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6 % av 200 ml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108094" y="165029"/>
            <a:ext cx="2815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/>
              <a:t>Beräkning </a:t>
            </a:r>
            <a:r>
              <a:rPr lang="sv-SE" b="1" dirty="0"/>
              <a:t>av delen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916290" y="2437107"/>
            <a:ext cx="1418109" cy="671701"/>
            <a:chOff x="4050383" y="1771852"/>
            <a:chExt cx="1418109" cy="671701"/>
          </a:xfrm>
        </p:grpSpPr>
        <p:grpSp>
          <p:nvGrpSpPr>
            <p:cNvPr id="10" name="Grupp 9"/>
            <p:cNvGrpSpPr/>
            <p:nvPr/>
          </p:nvGrpSpPr>
          <p:grpSpPr>
            <a:xfrm>
              <a:off x="4050383" y="1771852"/>
              <a:ext cx="301660" cy="671701"/>
              <a:chOff x="3864458" y="1846460"/>
              <a:chExt cx="301660" cy="671701"/>
            </a:xfrm>
          </p:grpSpPr>
          <p:sp>
            <p:nvSpPr>
              <p:cNvPr id="12" name="textruta 11"/>
              <p:cNvSpPr txBox="1"/>
              <p:nvPr/>
            </p:nvSpPr>
            <p:spPr>
              <a:xfrm>
                <a:off x="3864458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4</a:t>
                </a:r>
                <a:endParaRPr lang="sv-SE" dirty="0"/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3864458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7</a:t>
                </a:r>
                <a:endParaRPr lang="sv-SE" dirty="0"/>
              </a:p>
            </p:txBody>
          </p:sp>
          <p:cxnSp>
            <p:nvCxnSpPr>
              <p:cNvPr id="14" name="Rak 13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ktangel 10"/>
            <p:cNvSpPr/>
            <p:nvPr/>
          </p:nvSpPr>
          <p:spPr>
            <a:xfrm>
              <a:off x="4352043" y="1884889"/>
              <a:ext cx="11164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/>
                <a:t>av 28 liter</a:t>
              </a:r>
              <a:endParaRPr lang="sv-SE" dirty="0"/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855809" y="5505025"/>
            <a:ext cx="1265160" cy="671701"/>
            <a:chOff x="4050383" y="1771852"/>
            <a:chExt cx="1265160" cy="671701"/>
          </a:xfrm>
        </p:grpSpPr>
        <p:grpSp>
          <p:nvGrpSpPr>
            <p:cNvPr id="16" name="Grupp 15"/>
            <p:cNvGrpSpPr/>
            <p:nvPr/>
          </p:nvGrpSpPr>
          <p:grpSpPr>
            <a:xfrm>
              <a:off x="4050383" y="1771852"/>
              <a:ext cx="301660" cy="671701"/>
              <a:chOff x="3864458" y="1846460"/>
              <a:chExt cx="301660" cy="671701"/>
            </a:xfrm>
          </p:grpSpPr>
          <p:sp>
            <p:nvSpPr>
              <p:cNvPr id="18" name="textruta 17"/>
              <p:cNvSpPr txBox="1"/>
              <p:nvPr/>
            </p:nvSpPr>
            <p:spPr>
              <a:xfrm>
                <a:off x="3864458" y="1846460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5</a:t>
                </a:r>
                <a:endParaRPr lang="sv-SE" dirty="0"/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3864458" y="2148829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8</a:t>
                </a:r>
                <a:endParaRPr lang="sv-SE" dirty="0"/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ktangel 16"/>
            <p:cNvSpPr/>
            <p:nvPr/>
          </p:nvSpPr>
          <p:spPr>
            <a:xfrm>
              <a:off x="4352043" y="1884889"/>
              <a:ext cx="963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/>
                <a:t>av 160 g</a:t>
              </a:r>
              <a:endParaRPr lang="sv-SE" dirty="0"/>
            </a:p>
          </p:txBody>
        </p:sp>
      </p:grpSp>
      <p:sp>
        <p:nvSpPr>
          <p:cNvPr id="21" name="Rektangel 20"/>
          <p:cNvSpPr/>
          <p:nvPr/>
        </p:nvSpPr>
        <p:spPr>
          <a:xfrm>
            <a:off x="3481069" y="1275223"/>
            <a:ext cx="1924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1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200 ml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grpSp>
        <p:nvGrpSpPr>
          <p:cNvPr id="22" name="Grupp 21"/>
          <p:cNvGrpSpPr/>
          <p:nvPr/>
        </p:nvGrpSpPr>
        <p:grpSpPr>
          <a:xfrm>
            <a:off x="5357031" y="1129490"/>
            <a:ext cx="1367909" cy="611665"/>
            <a:chOff x="1597030" y="5279353"/>
            <a:chExt cx="1367909" cy="611665"/>
          </a:xfrm>
        </p:grpSpPr>
        <p:grpSp>
          <p:nvGrpSpPr>
            <p:cNvPr id="23" name="Grupp 22"/>
            <p:cNvGrpSpPr>
              <a:grpSpLocks/>
            </p:cNvGrpSpPr>
            <p:nvPr/>
          </p:nvGrpSpPr>
          <p:grpSpPr bwMode="auto">
            <a:xfrm>
              <a:off x="1597030" y="5279353"/>
              <a:ext cx="579850" cy="611665"/>
              <a:chOff x="3912847" y="1852410"/>
              <a:chExt cx="581163" cy="610489"/>
            </a:xfrm>
          </p:grpSpPr>
          <p:sp>
            <p:nvSpPr>
              <p:cNvPr id="25" name="textruta 24"/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58116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200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26" name="textruta 25"/>
              <p:cNvSpPr txBox="1">
                <a:spLocks noChangeArrowheads="1"/>
              </p:cNvSpPr>
              <p:nvPr/>
            </p:nvSpPr>
            <p:spPr bwMode="auto">
              <a:xfrm>
                <a:off x="3918761" y="2094277"/>
                <a:ext cx="55872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27" name="Rak 26"/>
              <p:cNvCxnSpPr/>
              <p:nvPr/>
            </p:nvCxnSpPr>
            <p:spPr>
              <a:xfrm flipV="1">
                <a:off x="3961883" y="2202962"/>
                <a:ext cx="435081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ruta 23"/>
            <p:cNvSpPr txBox="1"/>
            <p:nvPr/>
          </p:nvSpPr>
          <p:spPr>
            <a:xfrm>
              <a:off x="2080045" y="5422077"/>
              <a:ext cx="884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ml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28" name="Rektangel 27"/>
          <p:cNvSpPr/>
          <p:nvPr/>
        </p:nvSpPr>
        <p:spPr>
          <a:xfrm>
            <a:off x="6477215" y="1272214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ml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3453082" y="1741155"/>
            <a:ext cx="1903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6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200 ml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30" name="Rektangel 29"/>
          <p:cNvSpPr/>
          <p:nvPr/>
        </p:nvSpPr>
        <p:spPr>
          <a:xfrm>
            <a:off x="5179905" y="1736204"/>
            <a:ext cx="1246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6 </a:t>
            </a:r>
            <a:r>
              <a:rPr lang="sv-SE" dirty="0" smtClean="0">
                <a:latin typeface="Bradley Hand Bold"/>
                <a:cs typeface="Bradley Hand Bold"/>
              </a:rPr>
              <a:t>ml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6287792" y="1726750"/>
            <a:ext cx="791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12 ml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3" name="Grupp 32"/>
          <p:cNvGrpSpPr/>
          <p:nvPr/>
        </p:nvGrpSpPr>
        <p:grpSpPr>
          <a:xfrm>
            <a:off x="3925363" y="2403625"/>
            <a:ext cx="1437569" cy="647625"/>
            <a:chOff x="4050383" y="1771852"/>
            <a:chExt cx="1437569" cy="647625"/>
          </a:xfrm>
        </p:grpSpPr>
        <p:grpSp>
          <p:nvGrpSpPr>
            <p:cNvPr id="34" name="Grupp 33"/>
            <p:cNvGrpSpPr/>
            <p:nvPr/>
          </p:nvGrpSpPr>
          <p:grpSpPr>
            <a:xfrm>
              <a:off x="4050383" y="1771852"/>
              <a:ext cx="364202" cy="647625"/>
              <a:chOff x="3864458" y="1846460"/>
              <a:chExt cx="364202" cy="647625"/>
            </a:xfrm>
          </p:grpSpPr>
          <p:sp>
            <p:nvSpPr>
              <p:cNvPr id="36" name="textruta 35"/>
              <p:cNvSpPr txBox="1"/>
              <p:nvPr/>
            </p:nvSpPr>
            <p:spPr>
              <a:xfrm>
                <a:off x="3864458" y="1846460"/>
                <a:ext cx="305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3864458" y="2124753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7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38" name="Rak 37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ktangel 34"/>
            <p:cNvSpPr/>
            <p:nvPr/>
          </p:nvSpPr>
          <p:spPr>
            <a:xfrm>
              <a:off x="4352043" y="1884889"/>
              <a:ext cx="11359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28 l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9" name="Rektangel 38"/>
          <p:cNvSpPr/>
          <p:nvPr/>
        </p:nvSpPr>
        <p:spPr>
          <a:xfrm>
            <a:off x="5234113" y="249725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 l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40" name="Grupp 39"/>
          <p:cNvGrpSpPr/>
          <p:nvPr/>
        </p:nvGrpSpPr>
        <p:grpSpPr>
          <a:xfrm>
            <a:off x="3914663" y="2919476"/>
            <a:ext cx="1437569" cy="671701"/>
            <a:chOff x="4050383" y="1771852"/>
            <a:chExt cx="1437569" cy="671701"/>
          </a:xfrm>
        </p:grpSpPr>
        <p:grpSp>
          <p:nvGrpSpPr>
            <p:cNvPr id="41" name="Grupp 40"/>
            <p:cNvGrpSpPr/>
            <p:nvPr/>
          </p:nvGrpSpPr>
          <p:grpSpPr>
            <a:xfrm>
              <a:off x="4050383" y="1771852"/>
              <a:ext cx="364202" cy="671701"/>
              <a:chOff x="3864458" y="1846460"/>
              <a:chExt cx="364202" cy="671701"/>
            </a:xfrm>
          </p:grpSpPr>
          <p:sp>
            <p:nvSpPr>
              <p:cNvPr id="43" name="textruta 42"/>
              <p:cNvSpPr txBox="1"/>
              <p:nvPr/>
            </p:nvSpPr>
            <p:spPr>
              <a:xfrm>
                <a:off x="3864458" y="1846460"/>
                <a:ext cx="3282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4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44" name="textruta 43"/>
              <p:cNvSpPr txBox="1"/>
              <p:nvPr/>
            </p:nvSpPr>
            <p:spPr>
              <a:xfrm>
                <a:off x="3864458" y="2148829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7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45" name="Rak 44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ktangel 41"/>
            <p:cNvSpPr/>
            <p:nvPr/>
          </p:nvSpPr>
          <p:spPr>
            <a:xfrm>
              <a:off x="4352043" y="1884889"/>
              <a:ext cx="11359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28 l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46" name="Rektangel 45"/>
          <p:cNvSpPr/>
          <p:nvPr/>
        </p:nvSpPr>
        <p:spPr>
          <a:xfrm>
            <a:off x="5234113" y="3032513"/>
            <a:ext cx="103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4 </a:t>
            </a:r>
            <a:r>
              <a:rPr lang="sv-SE" dirty="0" smtClean="0">
                <a:latin typeface="Bradley Hand Bold"/>
                <a:cs typeface="Bradley Hand Bold"/>
              </a:rPr>
              <a:t>l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6132647" y="3032513"/>
            <a:ext cx="586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16 l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3453083" y="4146483"/>
            <a:ext cx="2105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10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750 cm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grpSp>
        <p:nvGrpSpPr>
          <p:cNvPr id="49" name="Grupp 48"/>
          <p:cNvGrpSpPr/>
          <p:nvPr/>
        </p:nvGrpSpPr>
        <p:grpSpPr>
          <a:xfrm>
            <a:off x="5405332" y="3999553"/>
            <a:ext cx="1367903" cy="611142"/>
            <a:chOff x="1597036" y="5279353"/>
            <a:chExt cx="1367903" cy="611142"/>
          </a:xfrm>
        </p:grpSpPr>
        <p:grpSp>
          <p:nvGrpSpPr>
            <p:cNvPr id="50" name="Grupp 49"/>
            <p:cNvGrpSpPr>
              <a:grpSpLocks/>
            </p:cNvGrpSpPr>
            <p:nvPr/>
          </p:nvGrpSpPr>
          <p:grpSpPr bwMode="auto">
            <a:xfrm>
              <a:off x="1597036" y="5279353"/>
              <a:ext cx="621294" cy="611142"/>
              <a:chOff x="3912847" y="1852410"/>
              <a:chExt cx="622700" cy="609967"/>
            </a:xfrm>
          </p:grpSpPr>
          <p:sp>
            <p:nvSpPr>
              <p:cNvPr id="52" name="textruta 51"/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622700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750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53" name="textruta 52"/>
              <p:cNvSpPr txBox="1">
                <a:spLocks noChangeArrowheads="1"/>
              </p:cNvSpPr>
              <p:nvPr/>
            </p:nvSpPr>
            <p:spPr bwMode="auto">
              <a:xfrm>
                <a:off x="3992774" y="2093755"/>
                <a:ext cx="43263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54" name="Rak 53"/>
              <p:cNvCxnSpPr/>
              <p:nvPr/>
            </p:nvCxnSpPr>
            <p:spPr>
              <a:xfrm flipV="1">
                <a:off x="3961883" y="2202962"/>
                <a:ext cx="435081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ruta 50"/>
            <p:cNvSpPr txBox="1"/>
            <p:nvPr/>
          </p:nvSpPr>
          <p:spPr>
            <a:xfrm>
              <a:off x="2080045" y="5422077"/>
              <a:ext cx="884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cm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55" name="Rektangel 54"/>
          <p:cNvSpPr/>
          <p:nvPr/>
        </p:nvSpPr>
        <p:spPr>
          <a:xfrm>
            <a:off x="6546715" y="4142277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75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3481069" y="4625077"/>
            <a:ext cx="2083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40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750 cm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57" name="Rektangel 56"/>
          <p:cNvSpPr/>
          <p:nvPr/>
        </p:nvSpPr>
        <p:spPr>
          <a:xfrm>
            <a:off x="5400207" y="4625077"/>
            <a:ext cx="1422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75 c</a:t>
            </a:r>
            <a:r>
              <a:rPr lang="sv-SE" dirty="0" smtClean="0">
                <a:latin typeface="Bradley Hand Bold"/>
                <a:cs typeface="Bradley Hand Bold"/>
              </a:rPr>
              <a:t>m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8" name="Rektangel 57"/>
          <p:cNvSpPr/>
          <p:nvPr/>
        </p:nvSpPr>
        <p:spPr>
          <a:xfrm>
            <a:off x="6678299" y="4625077"/>
            <a:ext cx="94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300 cm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59" name="Grupp 58"/>
          <p:cNvGrpSpPr/>
          <p:nvPr/>
        </p:nvGrpSpPr>
        <p:grpSpPr>
          <a:xfrm>
            <a:off x="3980086" y="5483581"/>
            <a:ext cx="1620386" cy="647625"/>
            <a:chOff x="4050383" y="1771852"/>
            <a:chExt cx="1620386" cy="647625"/>
          </a:xfrm>
        </p:grpSpPr>
        <p:grpSp>
          <p:nvGrpSpPr>
            <p:cNvPr id="60" name="Grupp 59"/>
            <p:cNvGrpSpPr/>
            <p:nvPr/>
          </p:nvGrpSpPr>
          <p:grpSpPr>
            <a:xfrm>
              <a:off x="4050383" y="1771852"/>
              <a:ext cx="315083" cy="647625"/>
              <a:chOff x="3864458" y="1846460"/>
              <a:chExt cx="315083" cy="647625"/>
            </a:xfrm>
          </p:grpSpPr>
          <p:sp>
            <p:nvSpPr>
              <p:cNvPr id="62" name="textruta 61"/>
              <p:cNvSpPr txBox="1"/>
              <p:nvPr/>
            </p:nvSpPr>
            <p:spPr>
              <a:xfrm>
                <a:off x="3864458" y="1846460"/>
                <a:ext cx="305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1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63" name="textruta 62"/>
              <p:cNvSpPr txBox="1"/>
              <p:nvPr/>
            </p:nvSpPr>
            <p:spPr>
              <a:xfrm>
                <a:off x="3864458" y="2124753"/>
                <a:ext cx="31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8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64" name="Rak 63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ktangel 60"/>
            <p:cNvSpPr/>
            <p:nvPr/>
          </p:nvSpPr>
          <p:spPr>
            <a:xfrm>
              <a:off x="4352043" y="1884889"/>
              <a:ext cx="13187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160 g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65" name="Rektangel 64"/>
          <p:cNvSpPr/>
          <p:nvPr/>
        </p:nvSpPr>
        <p:spPr>
          <a:xfrm>
            <a:off x="5470087" y="5596618"/>
            <a:ext cx="651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 g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6" name="Grupp 65"/>
          <p:cNvGrpSpPr/>
          <p:nvPr/>
        </p:nvGrpSpPr>
        <p:grpSpPr>
          <a:xfrm>
            <a:off x="3968387" y="5987394"/>
            <a:ext cx="1620386" cy="671701"/>
            <a:chOff x="4050383" y="1771852"/>
            <a:chExt cx="1620386" cy="671701"/>
          </a:xfrm>
        </p:grpSpPr>
        <p:grpSp>
          <p:nvGrpSpPr>
            <p:cNvPr id="67" name="Grupp 66"/>
            <p:cNvGrpSpPr/>
            <p:nvPr/>
          </p:nvGrpSpPr>
          <p:grpSpPr>
            <a:xfrm>
              <a:off x="4050383" y="1771852"/>
              <a:ext cx="351378" cy="671701"/>
              <a:chOff x="3864458" y="1846460"/>
              <a:chExt cx="351378" cy="671701"/>
            </a:xfrm>
          </p:grpSpPr>
          <p:sp>
            <p:nvSpPr>
              <p:cNvPr id="69" name="textruta 68"/>
              <p:cNvSpPr txBox="1"/>
              <p:nvPr/>
            </p:nvSpPr>
            <p:spPr>
              <a:xfrm>
                <a:off x="3864458" y="1846460"/>
                <a:ext cx="351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5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70" name="textruta 69"/>
              <p:cNvSpPr txBox="1"/>
              <p:nvPr/>
            </p:nvSpPr>
            <p:spPr>
              <a:xfrm>
                <a:off x="3864458" y="2148829"/>
                <a:ext cx="31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8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71" name="Rak 70"/>
              <p:cNvCxnSpPr/>
              <p:nvPr/>
            </p:nvCxnSpPr>
            <p:spPr>
              <a:xfrm>
                <a:off x="3864458" y="2203366"/>
                <a:ext cx="30166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Rektangel 67"/>
            <p:cNvSpPr/>
            <p:nvPr/>
          </p:nvSpPr>
          <p:spPr>
            <a:xfrm>
              <a:off x="4352043" y="1884889"/>
              <a:ext cx="13187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dirty="0" smtClean="0">
                  <a:latin typeface="Bradley Hand Bold"/>
                  <a:cs typeface="Bradley Hand Bold"/>
                </a:rPr>
                <a:t>av 160 g =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72" name="Rektangel 71"/>
          <p:cNvSpPr/>
          <p:nvPr/>
        </p:nvSpPr>
        <p:spPr>
          <a:xfrm>
            <a:off x="5485079" y="6131206"/>
            <a:ext cx="1161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5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sv-SE" dirty="0">
                <a:latin typeface="Bradley Hand Bold"/>
                <a:cs typeface="Bradley Hand Bold"/>
              </a:rPr>
              <a:t>2</a:t>
            </a:r>
            <a:r>
              <a:rPr lang="sv-SE" dirty="0" smtClean="0">
                <a:latin typeface="Bradley Hand Bold"/>
                <a:cs typeface="Bradley Hand Bold"/>
              </a:rPr>
              <a:t>0 g=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3" name="Rektangel 72"/>
          <p:cNvSpPr/>
          <p:nvPr/>
        </p:nvSpPr>
        <p:spPr>
          <a:xfrm>
            <a:off x="6546715" y="6131206"/>
            <a:ext cx="75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100 g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57506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28" grpId="0"/>
      <p:bldP spid="29" grpId="0"/>
      <p:bldP spid="30" grpId="0"/>
      <p:bldP spid="31" grpId="0"/>
      <p:bldP spid="39" grpId="0"/>
      <p:bldP spid="46" grpId="0"/>
      <p:bldP spid="47" grpId="0"/>
      <p:bldP spid="48" grpId="0"/>
      <p:bldP spid="55" grpId="0"/>
      <p:bldP spid="56" grpId="0"/>
      <p:bldP spid="57" grpId="0"/>
      <p:bldP spid="58" grpId="0"/>
      <p:bldP spid="65" grpId="0"/>
      <p:bldP spid="72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599624" y="657680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totalt :  380 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484176" y="1027012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Andel i åk 7 :  30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484176" y="1393114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Antal i åk 7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033272" y="1393114"/>
            <a:ext cx="2361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10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380 elever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5135682" y="1364672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38 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3033272" y="1734004"/>
            <a:ext cx="237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30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380 elever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5135682" y="1712796"/>
            <a:ext cx="1627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38 elever</a:t>
            </a:r>
            <a:r>
              <a:rPr lang="sv-SE" dirty="0" smtClean="0">
                <a:latin typeface="Bradley Hand Bold"/>
                <a:cs typeface="Bradley Hand Bold"/>
              </a:rPr>
              <a:t>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601064" y="1700332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114 elever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1381825" y="2245870"/>
            <a:ext cx="68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Det går 114 elever i åk 7.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" name="Grupp 1"/>
          <p:cNvGrpSpPr/>
          <p:nvPr/>
        </p:nvGrpSpPr>
        <p:grpSpPr>
          <a:xfrm>
            <a:off x="304124" y="136980"/>
            <a:ext cx="8794759" cy="520700"/>
            <a:chOff x="349241" y="518643"/>
            <a:chExt cx="8794759" cy="520700"/>
          </a:xfrm>
        </p:grpSpPr>
        <p:sp>
          <p:nvSpPr>
            <p:cNvPr id="3" name="Rektangel 2"/>
            <p:cNvSpPr/>
            <p:nvPr/>
          </p:nvSpPr>
          <p:spPr>
            <a:xfrm>
              <a:off x="762000" y="522193"/>
              <a:ext cx="838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I en skola gick </a:t>
              </a:r>
              <a:r>
                <a:rPr lang="sv-SE" dirty="0" smtClean="0"/>
                <a:t>380 </a:t>
              </a:r>
              <a:r>
                <a:rPr lang="sv-SE" dirty="0"/>
                <a:t>elever. </a:t>
              </a:r>
              <a:r>
                <a:rPr lang="sv-SE" dirty="0" smtClean="0"/>
                <a:t>30 </a:t>
              </a:r>
              <a:r>
                <a:rPr lang="sv-SE" dirty="0"/>
                <a:t>% av eleverna </a:t>
              </a:r>
              <a:r>
                <a:rPr lang="sv-SE" dirty="0" smtClean="0"/>
                <a:t>gick åk 7. Hur många </a:t>
              </a:r>
              <a:r>
                <a:rPr lang="sv-SE" dirty="0"/>
                <a:t>elever gick i </a:t>
              </a:r>
              <a:r>
                <a:rPr lang="sv-SE" dirty="0" smtClean="0"/>
                <a:t>sjuan?  </a:t>
              </a:r>
              <a:endParaRPr lang="sv-SE" dirty="0"/>
            </a:p>
          </p:txBody>
        </p:sp>
        <p:pic>
          <p:nvPicPr>
            <p:cNvPr id="15" name="Bildobjekt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241" y="518643"/>
              <a:ext cx="419100" cy="520700"/>
            </a:xfrm>
            <a:prstGeom prst="rect">
              <a:avLst/>
            </a:prstGeom>
          </p:spPr>
        </p:pic>
      </p:grpSp>
      <p:grpSp>
        <p:nvGrpSpPr>
          <p:cNvPr id="17" name="Grupp 16"/>
          <p:cNvGrpSpPr/>
          <p:nvPr/>
        </p:nvGrpSpPr>
        <p:grpSpPr>
          <a:xfrm>
            <a:off x="344370" y="2871884"/>
            <a:ext cx="9183435" cy="646331"/>
            <a:chOff x="458788" y="3890665"/>
            <a:chExt cx="9183435" cy="646331"/>
          </a:xfrm>
        </p:grpSpPr>
        <p:sp>
          <p:nvSpPr>
            <p:cNvPr id="4" name="Rektangel 3"/>
            <p:cNvSpPr/>
            <p:nvPr/>
          </p:nvSpPr>
          <p:spPr>
            <a:xfrm>
              <a:off x="886637" y="3890665"/>
              <a:ext cx="875558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Hyran </a:t>
              </a:r>
              <a:r>
                <a:rPr lang="sv-SE" dirty="0" smtClean="0"/>
                <a:t>för </a:t>
              </a:r>
              <a:r>
                <a:rPr lang="sv-SE" dirty="0"/>
                <a:t>en liten </a:t>
              </a:r>
              <a:r>
                <a:rPr lang="sv-SE" dirty="0" smtClean="0"/>
                <a:t>lägenhet </a:t>
              </a:r>
              <a:r>
                <a:rPr lang="sv-SE" dirty="0"/>
                <a:t>var 2 </a:t>
              </a:r>
              <a:r>
                <a:rPr lang="sv-SE" dirty="0" smtClean="0"/>
                <a:t>900 </a:t>
              </a:r>
              <a:r>
                <a:rPr lang="sv-SE" dirty="0"/>
                <a:t>kr per </a:t>
              </a:r>
              <a:r>
                <a:rPr lang="sv-SE" dirty="0" smtClean="0"/>
                <a:t>månad. Hyran höjdes </a:t>
              </a:r>
              <a:r>
                <a:rPr lang="sv-SE" dirty="0"/>
                <a:t>med </a:t>
              </a:r>
              <a:r>
                <a:rPr lang="sv-SE" dirty="0" smtClean="0"/>
                <a:t>4 </a:t>
              </a:r>
              <a:r>
                <a:rPr lang="sv-SE" dirty="0"/>
                <a:t>%. </a:t>
              </a:r>
              <a:endParaRPr lang="sv-SE" dirty="0" smtClean="0"/>
            </a:p>
            <a:p>
              <a:r>
                <a:rPr lang="sv-SE" dirty="0" smtClean="0"/>
                <a:t>Vilken </a:t>
              </a:r>
              <a:r>
                <a:rPr lang="sv-SE" dirty="0"/>
                <a:t>blev den nya hyran</a:t>
              </a:r>
              <a:r>
                <a:rPr lang="sv-SE" dirty="0" smtClean="0"/>
                <a:t>? Avrunda </a:t>
              </a:r>
              <a:r>
                <a:rPr lang="sv-SE" dirty="0"/>
                <a:t>till tiotal kronor.</a:t>
              </a:r>
            </a:p>
          </p:txBody>
        </p:sp>
        <p:pic>
          <p:nvPicPr>
            <p:cNvPr id="16" name="Bildobjekt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8788" y="3890665"/>
              <a:ext cx="419100" cy="520700"/>
            </a:xfrm>
            <a:prstGeom prst="rect">
              <a:avLst/>
            </a:prstGeom>
          </p:spPr>
        </p:pic>
      </p:grpSp>
      <p:sp>
        <p:nvSpPr>
          <p:cNvPr id="18" name="textruta 17"/>
          <p:cNvSpPr txBox="1"/>
          <p:nvPr/>
        </p:nvSpPr>
        <p:spPr>
          <a:xfrm>
            <a:off x="1235693" y="3642324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Hyra från början :  2 900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1730755" y="4011656"/>
            <a:ext cx="222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Höjning (</a:t>
            </a:r>
            <a:r>
              <a:rPr lang="sv-SE" dirty="0" smtClean="0"/>
              <a:t>%</a:t>
            </a:r>
            <a:r>
              <a:rPr lang="sv-SE" dirty="0" smtClean="0">
                <a:latin typeface="Bradley Hand Bold"/>
                <a:cs typeface="Bradley Hand Bold"/>
              </a:rPr>
              <a:t>) :  4 </a:t>
            </a:r>
            <a:r>
              <a:rPr lang="sv-SE" dirty="0" smtClean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673427" y="4380988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Höjning (kr)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71502" y="4380988"/>
            <a:ext cx="2361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1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2 900 kr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22" name="Rektangel 21"/>
          <p:cNvSpPr/>
          <p:nvPr/>
        </p:nvSpPr>
        <p:spPr>
          <a:xfrm>
            <a:off x="5154823" y="438098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29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3271502" y="4730851"/>
            <a:ext cx="237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latin typeface="Bradley Hand Bold"/>
                <a:cs typeface="Bradley Hand Bold"/>
              </a:rPr>
              <a:t>4 </a:t>
            </a:r>
            <a:r>
              <a:rPr lang="nb-NO" dirty="0" smtClean="0"/>
              <a:t>% </a:t>
            </a:r>
            <a:r>
              <a:rPr lang="nb-NO" dirty="0" smtClean="0">
                <a:latin typeface="Bradley Hand Bold"/>
                <a:cs typeface="Bradley Hand Bold"/>
              </a:rPr>
              <a:t>av 2 900 kr </a:t>
            </a:r>
            <a:r>
              <a:rPr lang="sv-SE" dirty="0" smtClean="0">
                <a:latin typeface="Bradley Hand Bold"/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24" name="Rektangel 23"/>
          <p:cNvSpPr/>
          <p:nvPr/>
        </p:nvSpPr>
        <p:spPr>
          <a:xfrm>
            <a:off x="5154823" y="4721152"/>
            <a:ext cx="1321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sv-SE" dirty="0" smtClean="0">
                <a:latin typeface="Bradley Hand Bold"/>
                <a:cs typeface="Bradley Hand Bold"/>
              </a:rPr>
              <a:t>29 kr =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6324904" y="472115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116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2170223" y="5100183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Ny hyra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238820" y="5126544"/>
            <a:ext cx="2201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(2 900 + 116) kr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5294850" y="5126544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3 016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6205206" y="5107072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≈ 3 020 kr</a:t>
            </a:r>
            <a:endParaRPr lang="sv-SE" dirty="0"/>
          </a:p>
        </p:txBody>
      </p:sp>
      <p:sp>
        <p:nvSpPr>
          <p:cNvPr id="30" name="textruta 29"/>
          <p:cNvSpPr txBox="1"/>
          <p:nvPr/>
        </p:nvSpPr>
        <p:spPr>
          <a:xfrm>
            <a:off x="1484176" y="5872094"/>
            <a:ext cx="68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Den nya hyran blev 3 </a:t>
            </a:r>
            <a:r>
              <a:rPr lang="sv-SE" smtClean="0">
                <a:latin typeface="Bradley Hand Bold"/>
                <a:cs typeface="Bradley Hand Bold"/>
              </a:rPr>
              <a:t>020 </a:t>
            </a:r>
            <a:r>
              <a:rPr lang="sv-SE" smtClean="0">
                <a:latin typeface="Bradley Hand Bold"/>
                <a:cs typeface="Bradley Hand Bold"/>
              </a:rPr>
              <a:t>kr.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27496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393</Words>
  <Application>Microsoft Macintosh PowerPoint</Application>
  <PresentationFormat>Bildspel på skärmen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20</cp:revision>
  <dcterms:created xsi:type="dcterms:W3CDTF">2017-04-14T14:35:34Z</dcterms:created>
  <dcterms:modified xsi:type="dcterms:W3CDTF">2017-08-08T10:11:40Z</dcterms:modified>
</cp:coreProperties>
</file>