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064" autoAdjust="0"/>
  </p:normalViewPr>
  <p:slideViewPr>
    <p:cSldViewPr snapToGrid="0" snapToObjects="1">
      <p:cViewPr>
        <p:scale>
          <a:sx n="134" d="100"/>
          <a:sy n="134" d="100"/>
        </p:scale>
        <p:origin x="-4512" y="-1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19-06-02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66700" y="182179"/>
            <a:ext cx="8664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4.4						Andel </a:t>
            </a:r>
            <a:r>
              <a:rPr lang="sv-SE" sz="2400" b="1" dirty="0"/>
              <a:t>i bråkform</a:t>
            </a:r>
          </a:p>
        </p:txBody>
      </p:sp>
      <p:grpSp>
        <p:nvGrpSpPr>
          <p:cNvPr id="24" name="Grupp 23"/>
          <p:cNvGrpSpPr/>
          <p:nvPr/>
        </p:nvGrpSpPr>
        <p:grpSpPr>
          <a:xfrm>
            <a:off x="2618805" y="3974343"/>
            <a:ext cx="3984033" cy="671701"/>
            <a:chOff x="1820527" y="3967892"/>
            <a:chExt cx="3735301" cy="671701"/>
          </a:xfrm>
        </p:grpSpPr>
        <p:sp>
          <p:nvSpPr>
            <p:cNvPr id="19" name="Rektangel 18"/>
            <p:cNvSpPr/>
            <p:nvPr/>
          </p:nvSpPr>
          <p:spPr>
            <a:xfrm>
              <a:off x="1820527" y="4105148"/>
              <a:ext cx="33332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i="1" dirty="0" smtClean="0">
                  <a:solidFill>
                    <a:srgbClr val="800000"/>
                  </a:solidFill>
                </a:rPr>
                <a:t>  Andelen</a:t>
              </a:r>
              <a:r>
                <a:rPr lang="sv-SE" dirty="0" smtClean="0"/>
                <a:t> blåa kulor är </a:t>
              </a:r>
              <a:r>
                <a:rPr lang="sv-SE" dirty="0"/>
                <a:t>3 </a:t>
              </a:r>
              <a:r>
                <a:rPr lang="sv-SE" dirty="0" smtClean="0"/>
                <a:t>tiondelar =</a:t>
              </a:r>
              <a:endParaRPr lang="sv-SE" dirty="0"/>
            </a:p>
          </p:txBody>
        </p:sp>
        <p:grpSp>
          <p:nvGrpSpPr>
            <p:cNvPr id="20" name="Grupp 19"/>
            <p:cNvGrpSpPr/>
            <p:nvPr/>
          </p:nvGrpSpPr>
          <p:grpSpPr>
            <a:xfrm>
              <a:off x="5137174" y="3967892"/>
              <a:ext cx="418654" cy="671701"/>
              <a:chOff x="3782788" y="1846460"/>
              <a:chExt cx="418654" cy="671701"/>
            </a:xfrm>
          </p:grpSpPr>
          <p:sp>
            <p:nvSpPr>
              <p:cNvPr id="21" name="textruta 20"/>
              <p:cNvSpPr txBox="1"/>
              <p:nvPr/>
            </p:nvSpPr>
            <p:spPr>
              <a:xfrm>
                <a:off x="3836846" y="184646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3</a:t>
                </a:r>
                <a:endParaRPr lang="sv-SE" dirty="0"/>
              </a:p>
            </p:txBody>
          </p:sp>
          <p:sp>
            <p:nvSpPr>
              <p:cNvPr id="22" name="textruta 21"/>
              <p:cNvSpPr txBox="1"/>
              <p:nvPr/>
            </p:nvSpPr>
            <p:spPr>
              <a:xfrm>
                <a:off x="3782788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10</a:t>
                </a:r>
                <a:endParaRPr lang="sv-SE" dirty="0"/>
              </a:p>
            </p:txBody>
          </p:sp>
          <p:cxnSp>
            <p:nvCxnSpPr>
              <p:cNvPr id="23" name="Rak 22"/>
              <p:cNvCxnSpPr/>
              <p:nvPr/>
            </p:nvCxnSpPr>
            <p:spPr>
              <a:xfrm>
                <a:off x="3782788" y="2203366"/>
                <a:ext cx="41865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5" name="Bildobjekt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936" y="5027789"/>
            <a:ext cx="3236485" cy="1351037"/>
          </a:xfrm>
          <a:prstGeom prst="rect">
            <a:avLst/>
          </a:prstGeom>
        </p:spPr>
      </p:pic>
      <p:grpSp>
        <p:nvGrpSpPr>
          <p:cNvPr id="3" name="Grupp 2"/>
          <p:cNvGrpSpPr/>
          <p:nvPr/>
        </p:nvGrpSpPr>
        <p:grpSpPr>
          <a:xfrm>
            <a:off x="2581850" y="821782"/>
            <a:ext cx="5546409" cy="2953530"/>
            <a:chOff x="2581850" y="652449"/>
            <a:chExt cx="5546409" cy="2953530"/>
          </a:xfrm>
        </p:grpSpPr>
        <p:grpSp>
          <p:nvGrpSpPr>
            <p:cNvPr id="27" name="Grupp 26"/>
            <p:cNvGrpSpPr/>
            <p:nvPr/>
          </p:nvGrpSpPr>
          <p:grpSpPr>
            <a:xfrm>
              <a:off x="2581850" y="652449"/>
              <a:ext cx="5546409" cy="2898940"/>
              <a:chOff x="2581850" y="652449"/>
              <a:chExt cx="5546409" cy="2898940"/>
            </a:xfrm>
          </p:grpSpPr>
          <p:sp>
            <p:nvSpPr>
              <p:cNvPr id="2" name="Rektangel 1"/>
              <p:cNvSpPr/>
              <p:nvPr/>
            </p:nvSpPr>
            <p:spPr>
              <a:xfrm>
                <a:off x="2604177" y="652449"/>
                <a:ext cx="552408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Tre av tio kulor ä</a:t>
                </a:r>
                <a:r>
                  <a:rPr lang="sv-SE" dirty="0" smtClean="0"/>
                  <a:t>r blå. </a:t>
                </a:r>
              </a:p>
              <a:p>
                <a:r>
                  <a:rPr lang="sv-SE" b="1" i="1" dirty="0" smtClean="0">
                    <a:solidFill>
                      <a:srgbClr val="800000"/>
                    </a:solidFill>
                  </a:rPr>
                  <a:t>Andelen</a:t>
                </a:r>
                <a:r>
                  <a:rPr lang="sv-SE" dirty="0" smtClean="0"/>
                  <a:t> blåa kulor kan skrivas </a:t>
                </a:r>
                <a:r>
                  <a:rPr lang="sv-SE" dirty="0"/>
                  <a:t>som ett </a:t>
                </a:r>
                <a:r>
                  <a:rPr lang="sv-SE" b="1" dirty="0" smtClean="0">
                    <a:solidFill>
                      <a:srgbClr val="800000"/>
                    </a:solidFill>
                  </a:rPr>
                  <a:t>bråk</a:t>
                </a:r>
                <a:r>
                  <a:rPr lang="sv-SE" dirty="0" smtClean="0"/>
                  <a:t> </a:t>
                </a:r>
                <a:r>
                  <a:rPr lang="sv-SE" dirty="0"/>
                  <a:t>med </a:t>
                </a:r>
                <a:r>
                  <a:rPr lang="sv-SE" b="1" i="1" dirty="0">
                    <a:solidFill>
                      <a:srgbClr val="800000"/>
                    </a:solidFill>
                  </a:rPr>
                  <a:t>delen</a:t>
                </a:r>
                <a:r>
                  <a:rPr lang="sv-SE" dirty="0"/>
                  <a:t> (antalet </a:t>
                </a:r>
                <a:r>
                  <a:rPr lang="sv-SE" dirty="0" smtClean="0"/>
                  <a:t>blåa </a:t>
                </a:r>
                <a:r>
                  <a:rPr lang="sv-SE" dirty="0"/>
                  <a:t>kulor</a:t>
                </a:r>
                <a:r>
                  <a:rPr lang="sv-SE" dirty="0" smtClean="0"/>
                  <a:t>) i </a:t>
                </a:r>
                <a:r>
                  <a:rPr lang="sv-SE" i="1" dirty="0" smtClean="0"/>
                  <a:t>täljaren </a:t>
                </a:r>
                <a:r>
                  <a:rPr lang="sv-SE" dirty="0"/>
                  <a:t>och </a:t>
                </a:r>
                <a:r>
                  <a:rPr lang="sv-SE" b="1" i="1" dirty="0">
                    <a:solidFill>
                      <a:srgbClr val="800000"/>
                    </a:solidFill>
                  </a:rPr>
                  <a:t>det hela </a:t>
                </a:r>
                <a:r>
                  <a:rPr lang="sv-SE" dirty="0"/>
                  <a:t>(totala antalet kulor) i </a:t>
                </a:r>
                <a:r>
                  <a:rPr lang="sv-SE" i="1" dirty="0" smtClean="0"/>
                  <a:t>nämnaren.</a:t>
                </a:r>
                <a:endParaRPr lang="sv-SE" i="1" dirty="0"/>
              </a:p>
            </p:txBody>
          </p:sp>
          <p:grpSp>
            <p:nvGrpSpPr>
              <p:cNvPr id="26" name="Grupp 25"/>
              <p:cNvGrpSpPr/>
              <p:nvPr/>
            </p:nvGrpSpPr>
            <p:grpSpPr>
              <a:xfrm>
                <a:off x="2581850" y="2060870"/>
                <a:ext cx="733811" cy="1490519"/>
                <a:chOff x="1952273" y="2020415"/>
                <a:chExt cx="733811" cy="1490519"/>
              </a:xfrm>
            </p:grpSpPr>
            <p:pic>
              <p:nvPicPr>
                <p:cNvPr id="9" name="Bildobjekt 8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11720" t="6734" r="69387" b="57907"/>
                <a:stretch/>
              </p:blipFill>
              <p:spPr>
                <a:xfrm>
                  <a:off x="1952273" y="2020415"/>
                  <a:ext cx="699685" cy="697666"/>
                </a:xfrm>
                <a:prstGeom prst="ellipse">
                  <a:avLst/>
                </a:prstGeom>
              </p:spPr>
            </p:pic>
            <p:pic>
              <p:nvPicPr>
                <p:cNvPr id="13" name="Bildobjekt 12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77117" t="22047" r="4432" b="44091"/>
                <a:stretch/>
              </p:blipFill>
              <p:spPr>
                <a:xfrm>
                  <a:off x="1978920" y="2835252"/>
                  <a:ext cx="707164" cy="675682"/>
                </a:xfrm>
                <a:prstGeom prst="ellipse">
                  <a:avLst/>
                </a:prstGeom>
              </p:spPr>
            </p:pic>
          </p:grpSp>
        </p:grpSp>
        <p:pic>
          <p:nvPicPr>
            <p:cNvPr id="28" name="Bildobjekt 27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3315661" y="2060870"/>
              <a:ext cx="699685" cy="697666"/>
            </a:xfrm>
            <a:prstGeom prst="ellipse">
              <a:avLst/>
            </a:prstGeom>
          </p:spPr>
        </p:pic>
        <p:pic>
          <p:nvPicPr>
            <p:cNvPr id="29" name="Bildobjekt 28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4225960" y="2060870"/>
              <a:ext cx="699685" cy="697666"/>
            </a:xfrm>
            <a:prstGeom prst="ellipse">
              <a:avLst/>
            </a:prstGeom>
          </p:spPr>
        </p:pic>
        <p:pic>
          <p:nvPicPr>
            <p:cNvPr id="30" name="Bildobjekt 29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5903153" y="2060870"/>
              <a:ext cx="699685" cy="697666"/>
            </a:xfrm>
            <a:prstGeom prst="ellipse">
              <a:avLst/>
            </a:prstGeom>
          </p:spPr>
        </p:pic>
        <p:pic>
          <p:nvPicPr>
            <p:cNvPr id="31" name="Bildobjekt 30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5959578" y="2820720"/>
              <a:ext cx="699685" cy="697666"/>
            </a:xfrm>
            <a:prstGeom prst="ellipse">
              <a:avLst/>
            </a:prstGeom>
          </p:spPr>
        </p:pic>
        <p:pic>
          <p:nvPicPr>
            <p:cNvPr id="32" name="Bildobjekt 31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5112838" y="2908313"/>
              <a:ext cx="699685" cy="697666"/>
            </a:xfrm>
            <a:prstGeom prst="ellipse">
              <a:avLst/>
            </a:prstGeom>
          </p:spPr>
        </p:pic>
        <p:pic>
          <p:nvPicPr>
            <p:cNvPr id="33" name="Bildobjekt 32"/>
            <p:cNvPicPr>
              <a:picLocks noChangeAspect="1"/>
            </p:cNvPicPr>
            <p:nvPr/>
          </p:nvPicPr>
          <p:blipFill rotWithShape="1">
            <a:blip r:embed="rId3"/>
            <a:srcRect l="11720" t="6734" r="69387" b="57907"/>
            <a:stretch/>
          </p:blipFill>
          <p:spPr>
            <a:xfrm>
              <a:off x="3462677" y="2908313"/>
              <a:ext cx="699685" cy="697666"/>
            </a:xfrm>
            <a:prstGeom prst="ellipse">
              <a:avLst/>
            </a:prstGeom>
          </p:spPr>
        </p:pic>
        <p:pic>
          <p:nvPicPr>
            <p:cNvPr id="34" name="Bildobjekt 33"/>
            <p:cNvPicPr>
              <a:picLocks noChangeAspect="1"/>
            </p:cNvPicPr>
            <p:nvPr/>
          </p:nvPicPr>
          <p:blipFill rotWithShape="1">
            <a:blip r:embed="rId3"/>
            <a:srcRect l="77117" t="22047" r="4432" b="44091"/>
            <a:stretch/>
          </p:blipFill>
          <p:spPr>
            <a:xfrm>
              <a:off x="4278084" y="2908313"/>
              <a:ext cx="707164" cy="675682"/>
            </a:xfrm>
            <a:prstGeom prst="ellipse">
              <a:avLst/>
            </a:prstGeom>
          </p:spPr>
        </p:pic>
        <p:pic>
          <p:nvPicPr>
            <p:cNvPr id="36" name="Bildobjekt 35"/>
            <p:cNvPicPr>
              <a:picLocks noChangeAspect="1"/>
            </p:cNvPicPr>
            <p:nvPr/>
          </p:nvPicPr>
          <p:blipFill rotWithShape="1">
            <a:blip r:embed="rId3"/>
            <a:srcRect l="77117" t="22047" r="4432" b="44091"/>
            <a:stretch/>
          </p:blipFill>
          <p:spPr>
            <a:xfrm>
              <a:off x="5075557" y="2060870"/>
              <a:ext cx="707164" cy="675682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353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716368" y="133470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 smtClean="0"/>
              <a:t>a</a:t>
            </a:r>
            <a:r>
              <a:rPr lang="sv-SE" b="1" dirty="0"/>
              <a:t>) färgad </a:t>
            </a:r>
            <a:r>
              <a:rPr lang="sv-SE" b="1" dirty="0" smtClean="0"/>
              <a:t>			     b</a:t>
            </a:r>
            <a:r>
              <a:rPr lang="sv-SE" b="1" dirty="0"/>
              <a:t>) inte färgad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60600"/>
            <a:ext cx="1955800" cy="469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75000"/>
            <a:ext cx="1397000" cy="14224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851400"/>
            <a:ext cx="2540000" cy="1231900"/>
          </a:xfrm>
          <a:prstGeom prst="rect">
            <a:avLst/>
          </a:prstGeom>
        </p:spPr>
      </p:pic>
      <p:grpSp>
        <p:nvGrpSpPr>
          <p:cNvPr id="9" name="Grupp 8"/>
          <p:cNvGrpSpPr/>
          <p:nvPr/>
        </p:nvGrpSpPr>
        <p:grpSpPr>
          <a:xfrm>
            <a:off x="4066884" y="2046373"/>
            <a:ext cx="301660" cy="684127"/>
            <a:chOff x="3910286" y="1834034"/>
            <a:chExt cx="301660" cy="684127"/>
          </a:xfrm>
        </p:grpSpPr>
        <p:sp>
          <p:nvSpPr>
            <p:cNvPr id="10" name="textruta 9"/>
            <p:cNvSpPr txBox="1"/>
            <p:nvPr/>
          </p:nvSpPr>
          <p:spPr>
            <a:xfrm>
              <a:off x="3910286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</a:t>
              </a:r>
              <a:endParaRPr lang="sv-SE" dirty="0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4</a:t>
              </a:r>
              <a:endParaRPr lang="sv-SE" dirty="0"/>
            </a:p>
          </p:txBody>
        </p:sp>
        <p:cxnSp>
          <p:nvCxnSpPr>
            <p:cNvPr id="12" name="Rak 11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 12"/>
          <p:cNvGrpSpPr/>
          <p:nvPr/>
        </p:nvGrpSpPr>
        <p:grpSpPr>
          <a:xfrm>
            <a:off x="6485529" y="2019104"/>
            <a:ext cx="301660" cy="684127"/>
            <a:chOff x="3910286" y="1834034"/>
            <a:chExt cx="301660" cy="684127"/>
          </a:xfrm>
        </p:grpSpPr>
        <p:sp>
          <p:nvSpPr>
            <p:cNvPr id="14" name="textruta 13"/>
            <p:cNvSpPr txBox="1"/>
            <p:nvPr/>
          </p:nvSpPr>
          <p:spPr>
            <a:xfrm>
              <a:off x="3910286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3</a:t>
              </a:r>
              <a:endParaRPr lang="sv-SE" dirty="0"/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4</a:t>
              </a:r>
              <a:endParaRPr lang="sv-SE" dirty="0"/>
            </a:p>
          </p:txBody>
        </p:sp>
        <p:cxnSp>
          <p:nvCxnSpPr>
            <p:cNvPr id="16" name="Rak 15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 16"/>
          <p:cNvGrpSpPr/>
          <p:nvPr/>
        </p:nvGrpSpPr>
        <p:grpSpPr>
          <a:xfrm>
            <a:off x="4066884" y="3334303"/>
            <a:ext cx="301660" cy="684127"/>
            <a:chOff x="3910286" y="1834034"/>
            <a:chExt cx="301660" cy="684127"/>
          </a:xfrm>
        </p:grpSpPr>
        <p:sp>
          <p:nvSpPr>
            <p:cNvPr id="18" name="textruta 17"/>
            <p:cNvSpPr txBox="1"/>
            <p:nvPr/>
          </p:nvSpPr>
          <p:spPr>
            <a:xfrm>
              <a:off x="3910286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5</a:t>
              </a:r>
              <a:endParaRPr lang="sv-SE" dirty="0"/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9</a:t>
              </a:r>
              <a:endParaRPr lang="sv-SE" dirty="0"/>
            </a:p>
          </p:txBody>
        </p:sp>
        <p:cxnSp>
          <p:nvCxnSpPr>
            <p:cNvPr id="20" name="Rak 19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 20"/>
          <p:cNvGrpSpPr/>
          <p:nvPr/>
        </p:nvGrpSpPr>
        <p:grpSpPr>
          <a:xfrm>
            <a:off x="6499232" y="3334303"/>
            <a:ext cx="301660" cy="684127"/>
            <a:chOff x="3910286" y="1834034"/>
            <a:chExt cx="301660" cy="684127"/>
          </a:xfrm>
        </p:grpSpPr>
        <p:sp>
          <p:nvSpPr>
            <p:cNvPr id="22" name="textruta 21"/>
            <p:cNvSpPr txBox="1"/>
            <p:nvPr/>
          </p:nvSpPr>
          <p:spPr>
            <a:xfrm>
              <a:off x="3910286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4</a:t>
              </a:r>
              <a:endParaRPr lang="sv-SE" dirty="0"/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9</a:t>
              </a:r>
              <a:endParaRPr lang="sv-SE" dirty="0"/>
            </a:p>
          </p:txBody>
        </p:sp>
        <p:cxnSp>
          <p:nvCxnSpPr>
            <p:cNvPr id="24" name="Rak 23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 24"/>
          <p:cNvGrpSpPr/>
          <p:nvPr/>
        </p:nvGrpSpPr>
        <p:grpSpPr>
          <a:xfrm>
            <a:off x="4057663" y="4988290"/>
            <a:ext cx="418654" cy="684127"/>
            <a:chOff x="3901065" y="1834034"/>
            <a:chExt cx="418654" cy="684127"/>
          </a:xfrm>
        </p:grpSpPr>
        <p:sp>
          <p:nvSpPr>
            <p:cNvPr id="26" name="textruta 25"/>
            <p:cNvSpPr txBox="1"/>
            <p:nvPr/>
          </p:nvSpPr>
          <p:spPr>
            <a:xfrm>
              <a:off x="3945573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6</a:t>
              </a:r>
              <a:endParaRPr lang="sv-SE" dirty="0"/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3901065" y="214882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10</a:t>
              </a:r>
              <a:endParaRPr lang="sv-SE" dirty="0"/>
            </a:p>
          </p:txBody>
        </p:sp>
        <p:cxnSp>
          <p:nvCxnSpPr>
            <p:cNvPr id="28" name="Rak 27"/>
            <p:cNvCxnSpPr/>
            <p:nvPr/>
          </p:nvCxnSpPr>
          <p:spPr>
            <a:xfrm>
              <a:off x="3945573" y="2203366"/>
              <a:ext cx="33694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 30"/>
          <p:cNvGrpSpPr/>
          <p:nvPr/>
        </p:nvGrpSpPr>
        <p:grpSpPr>
          <a:xfrm>
            <a:off x="6499232" y="4988290"/>
            <a:ext cx="418654" cy="684127"/>
            <a:chOff x="3901065" y="1834034"/>
            <a:chExt cx="418654" cy="684127"/>
          </a:xfrm>
        </p:grpSpPr>
        <p:sp>
          <p:nvSpPr>
            <p:cNvPr id="32" name="textruta 31"/>
            <p:cNvSpPr txBox="1"/>
            <p:nvPr/>
          </p:nvSpPr>
          <p:spPr>
            <a:xfrm>
              <a:off x="3945573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6</a:t>
              </a:r>
              <a:endParaRPr lang="sv-SE" dirty="0"/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3901065" y="214882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10</a:t>
              </a:r>
              <a:endParaRPr lang="sv-SE" dirty="0"/>
            </a:p>
          </p:txBody>
        </p:sp>
        <p:cxnSp>
          <p:nvCxnSpPr>
            <p:cNvPr id="34" name="Rak 33"/>
            <p:cNvCxnSpPr/>
            <p:nvPr/>
          </p:nvCxnSpPr>
          <p:spPr>
            <a:xfrm>
              <a:off x="3945573" y="2203366"/>
              <a:ext cx="33694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ktangel 34"/>
          <p:cNvSpPr/>
          <p:nvPr/>
        </p:nvSpPr>
        <p:spPr>
          <a:xfrm>
            <a:off x="4403831" y="594746"/>
            <a:ext cx="1801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Hur stor andel är</a:t>
            </a:r>
          </a:p>
        </p:txBody>
      </p:sp>
    </p:spTree>
    <p:extLst>
      <p:ext uri="{BB962C8B-B14F-4D97-AF65-F5344CB8AC3E}">
        <p14:creationId xmlns:p14="http://schemas.microsoft.com/office/powerpoint/2010/main" val="116916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448" y="1562983"/>
            <a:ext cx="1566660" cy="154713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925" y="3251449"/>
            <a:ext cx="1578687" cy="1573723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3784072" y="200592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Förkortning</a:t>
            </a:r>
          </a:p>
        </p:txBody>
      </p:sp>
      <p:sp>
        <p:nvSpPr>
          <p:cNvPr id="5" name="Rektangel 4"/>
          <p:cNvSpPr/>
          <p:nvPr/>
        </p:nvSpPr>
        <p:spPr>
          <a:xfrm>
            <a:off x="2276624" y="1040959"/>
            <a:ext cx="4309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De </a:t>
            </a:r>
            <a:r>
              <a:rPr lang="sv-SE" dirty="0"/>
              <a:t>lila </a:t>
            </a:r>
            <a:r>
              <a:rPr lang="sv-SE" dirty="0" smtClean="0"/>
              <a:t>områdena </a:t>
            </a:r>
            <a:r>
              <a:rPr lang="sv-SE" dirty="0"/>
              <a:t>lika stora i </a:t>
            </a:r>
            <a:r>
              <a:rPr lang="sv-SE" dirty="0" smtClean="0"/>
              <a:t>båda figurerna</a:t>
            </a:r>
            <a:r>
              <a:rPr lang="sv-SE" dirty="0"/>
              <a:t>.</a:t>
            </a:r>
          </a:p>
        </p:txBody>
      </p:sp>
      <p:grpSp>
        <p:nvGrpSpPr>
          <p:cNvPr id="6" name="Grupp 5"/>
          <p:cNvGrpSpPr/>
          <p:nvPr/>
        </p:nvGrpSpPr>
        <p:grpSpPr>
          <a:xfrm>
            <a:off x="5438766" y="1910491"/>
            <a:ext cx="418654" cy="684127"/>
            <a:chOff x="3866078" y="1834034"/>
            <a:chExt cx="418654" cy="684127"/>
          </a:xfrm>
        </p:grpSpPr>
        <p:sp>
          <p:nvSpPr>
            <p:cNvPr id="7" name="textruta 6"/>
            <p:cNvSpPr txBox="1"/>
            <p:nvPr/>
          </p:nvSpPr>
          <p:spPr>
            <a:xfrm>
              <a:off x="3910286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4</a:t>
              </a:r>
              <a:endParaRPr lang="sv-SE" dirty="0"/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3866078" y="214882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10</a:t>
              </a:r>
              <a:endParaRPr lang="sv-SE" dirty="0"/>
            </a:p>
          </p:txBody>
        </p:sp>
        <p:cxnSp>
          <p:nvCxnSpPr>
            <p:cNvPr id="9" name="Rak 8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 26"/>
          <p:cNvGrpSpPr/>
          <p:nvPr/>
        </p:nvGrpSpPr>
        <p:grpSpPr>
          <a:xfrm>
            <a:off x="6246999" y="2698037"/>
            <a:ext cx="947159" cy="684127"/>
            <a:chOff x="6376740" y="2882117"/>
            <a:chExt cx="947159" cy="684127"/>
          </a:xfrm>
        </p:grpSpPr>
        <p:sp>
          <p:nvSpPr>
            <p:cNvPr id="18" name="textruta 17"/>
            <p:cNvSpPr txBox="1"/>
            <p:nvPr/>
          </p:nvSpPr>
          <p:spPr>
            <a:xfrm>
              <a:off x="6722608" y="304010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6376740" y="2882117"/>
              <a:ext cx="418654" cy="684127"/>
              <a:chOff x="3866078" y="1834034"/>
              <a:chExt cx="418654" cy="684127"/>
            </a:xfrm>
          </p:grpSpPr>
          <p:sp>
            <p:nvSpPr>
              <p:cNvPr id="20" name="textruta 19"/>
              <p:cNvSpPr txBox="1"/>
              <p:nvPr/>
            </p:nvSpPr>
            <p:spPr>
              <a:xfrm>
                <a:off x="3910286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4</a:t>
                </a:r>
                <a:endParaRPr lang="sv-SE" dirty="0"/>
              </a:p>
            </p:txBody>
          </p:sp>
          <p:sp>
            <p:nvSpPr>
              <p:cNvPr id="21" name="textruta 20"/>
              <p:cNvSpPr txBox="1"/>
              <p:nvPr/>
            </p:nvSpPr>
            <p:spPr>
              <a:xfrm>
                <a:off x="3866078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10</a:t>
                </a:r>
                <a:endParaRPr lang="sv-SE" dirty="0"/>
              </a:p>
            </p:txBody>
          </p:sp>
          <p:cxnSp>
            <p:nvCxnSpPr>
              <p:cNvPr id="22" name="Rak 21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 22"/>
            <p:cNvGrpSpPr/>
            <p:nvPr/>
          </p:nvGrpSpPr>
          <p:grpSpPr>
            <a:xfrm>
              <a:off x="7022239" y="2882117"/>
              <a:ext cx="301660" cy="684127"/>
              <a:chOff x="3910286" y="1834034"/>
              <a:chExt cx="301660" cy="684127"/>
            </a:xfrm>
          </p:grpSpPr>
          <p:sp>
            <p:nvSpPr>
              <p:cNvPr id="24" name="textruta 23"/>
              <p:cNvSpPr txBox="1"/>
              <p:nvPr/>
            </p:nvSpPr>
            <p:spPr>
              <a:xfrm>
                <a:off x="3910286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2</a:t>
                </a:r>
                <a:endParaRPr lang="sv-SE" dirty="0"/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3910286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5</a:t>
                </a:r>
                <a:endParaRPr lang="sv-SE" dirty="0"/>
              </a:p>
            </p:txBody>
          </p:sp>
          <p:cxnSp>
            <p:nvCxnSpPr>
              <p:cNvPr id="26" name="Rak 25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upp 36"/>
          <p:cNvGrpSpPr/>
          <p:nvPr/>
        </p:nvGrpSpPr>
        <p:grpSpPr>
          <a:xfrm>
            <a:off x="985691" y="5051173"/>
            <a:ext cx="7858580" cy="793886"/>
            <a:chOff x="985691" y="5583863"/>
            <a:chExt cx="7858580" cy="793886"/>
          </a:xfrm>
        </p:grpSpPr>
        <p:grpSp>
          <p:nvGrpSpPr>
            <p:cNvPr id="10" name="Grupp 9"/>
            <p:cNvGrpSpPr/>
            <p:nvPr/>
          </p:nvGrpSpPr>
          <p:grpSpPr>
            <a:xfrm>
              <a:off x="4010206" y="5583863"/>
              <a:ext cx="301660" cy="684127"/>
              <a:chOff x="3910286" y="1861303"/>
              <a:chExt cx="301660" cy="684127"/>
            </a:xfrm>
          </p:grpSpPr>
          <p:sp>
            <p:nvSpPr>
              <p:cNvPr id="11" name="textruta 10"/>
              <p:cNvSpPr txBox="1"/>
              <p:nvPr/>
            </p:nvSpPr>
            <p:spPr>
              <a:xfrm>
                <a:off x="3910286" y="1861303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2</a:t>
                </a:r>
                <a:endParaRPr lang="sv-SE" dirty="0"/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3910286" y="2176098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5</a:t>
                </a:r>
                <a:endParaRPr lang="sv-SE" dirty="0"/>
              </a:p>
            </p:txBody>
          </p:sp>
          <p:cxnSp>
            <p:nvCxnSpPr>
              <p:cNvPr id="13" name="Rak 12"/>
              <p:cNvCxnSpPr/>
              <p:nvPr/>
            </p:nvCxnSpPr>
            <p:spPr>
              <a:xfrm>
                <a:off x="3910286" y="2230635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Rektangel 27"/>
            <p:cNvSpPr/>
            <p:nvPr/>
          </p:nvSpPr>
          <p:spPr>
            <a:xfrm>
              <a:off x="985691" y="5731418"/>
              <a:ext cx="78585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 smtClean="0"/>
                <a:t>För </a:t>
              </a:r>
              <a:r>
                <a:rPr lang="sv-SE" dirty="0"/>
                <a:t>att omvandla </a:t>
              </a:r>
              <a:r>
                <a:rPr lang="sv-SE" dirty="0" smtClean="0"/>
                <a:t>från           till            dividerar vi täljare </a:t>
              </a:r>
              <a:r>
                <a:rPr lang="sv-SE" dirty="0"/>
                <a:t>och </a:t>
              </a:r>
              <a:r>
                <a:rPr lang="sv-SE" dirty="0" smtClean="0"/>
                <a:t>nämnare </a:t>
              </a:r>
              <a:r>
                <a:rPr lang="sv-SE" dirty="0"/>
                <a:t>med </a:t>
              </a:r>
              <a:r>
                <a:rPr lang="sv-SE" b="1" dirty="0">
                  <a:solidFill>
                    <a:srgbClr val="800000"/>
                  </a:solidFill>
                </a:rPr>
                <a:t>2</a:t>
              </a:r>
              <a:r>
                <a:rPr lang="sv-SE" dirty="0" smtClean="0"/>
                <a:t>.</a:t>
              </a:r>
            </a:p>
            <a:p>
              <a:endParaRPr lang="sv-SE" dirty="0" smtClean="0"/>
            </a:p>
          </p:txBody>
        </p:sp>
        <p:grpSp>
          <p:nvGrpSpPr>
            <p:cNvPr id="29" name="Grupp 28"/>
            <p:cNvGrpSpPr/>
            <p:nvPr/>
          </p:nvGrpSpPr>
          <p:grpSpPr>
            <a:xfrm>
              <a:off x="3133464" y="5583863"/>
              <a:ext cx="418654" cy="684127"/>
              <a:chOff x="3866078" y="1834034"/>
              <a:chExt cx="418654" cy="684127"/>
            </a:xfrm>
          </p:grpSpPr>
          <p:sp>
            <p:nvSpPr>
              <p:cNvPr id="30" name="textruta 29"/>
              <p:cNvSpPr txBox="1"/>
              <p:nvPr/>
            </p:nvSpPr>
            <p:spPr>
              <a:xfrm>
                <a:off x="3910286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4</a:t>
                </a:r>
                <a:endParaRPr lang="sv-SE" dirty="0"/>
              </a:p>
            </p:txBody>
          </p:sp>
          <p:sp>
            <p:nvSpPr>
              <p:cNvPr id="31" name="textruta 30"/>
              <p:cNvSpPr txBox="1"/>
              <p:nvPr/>
            </p:nvSpPr>
            <p:spPr>
              <a:xfrm>
                <a:off x="3866078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10</a:t>
                </a:r>
                <a:endParaRPr lang="sv-SE" dirty="0"/>
              </a:p>
            </p:txBody>
          </p:sp>
          <p:cxnSp>
            <p:nvCxnSpPr>
              <p:cNvPr id="32" name="Rak 31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upp 32"/>
          <p:cNvGrpSpPr/>
          <p:nvPr/>
        </p:nvGrpSpPr>
        <p:grpSpPr>
          <a:xfrm>
            <a:off x="5482974" y="3718644"/>
            <a:ext cx="301660" cy="684127"/>
            <a:chOff x="3910286" y="1834034"/>
            <a:chExt cx="301660" cy="684127"/>
          </a:xfrm>
        </p:grpSpPr>
        <p:sp>
          <p:nvSpPr>
            <p:cNvPr id="34" name="textruta 33"/>
            <p:cNvSpPr txBox="1"/>
            <p:nvPr/>
          </p:nvSpPr>
          <p:spPr>
            <a:xfrm>
              <a:off x="3910286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2</a:t>
              </a:r>
              <a:endParaRPr lang="sv-SE" dirty="0"/>
            </a:p>
          </p:txBody>
        </p:sp>
        <p:sp>
          <p:nvSpPr>
            <p:cNvPr id="35" name="textruta 34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5</a:t>
              </a:r>
              <a:endParaRPr lang="sv-SE" dirty="0"/>
            </a:p>
          </p:txBody>
        </p:sp>
        <p:cxnSp>
          <p:nvCxnSpPr>
            <p:cNvPr id="36" name="Rak 35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 37"/>
          <p:cNvGrpSpPr/>
          <p:nvPr/>
        </p:nvGrpSpPr>
        <p:grpSpPr>
          <a:xfrm>
            <a:off x="4078360" y="5789920"/>
            <a:ext cx="1062924" cy="684127"/>
            <a:chOff x="6376740" y="2882117"/>
            <a:chExt cx="1062924" cy="684127"/>
          </a:xfrm>
        </p:grpSpPr>
        <p:sp>
          <p:nvSpPr>
            <p:cNvPr id="39" name="textruta 38"/>
            <p:cNvSpPr txBox="1"/>
            <p:nvPr/>
          </p:nvSpPr>
          <p:spPr>
            <a:xfrm>
              <a:off x="6838373" y="304010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  <p:grpSp>
          <p:nvGrpSpPr>
            <p:cNvPr id="40" name="Grupp 39"/>
            <p:cNvGrpSpPr/>
            <p:nvPr/>
          </p:nvGrpSpPr>
          <p:grpSpPr>
            <a:xfrm>
              <a:off x="6376740" y="2882117"/>
              <a:ext cx="667730" cy="684127"/>
              <a:chOff x="3866078" y="1834034"/>
              <a:chExt cx="667730" cy="684127"/>
            </a:xfrm>
          </p:grpSpPr>
          <p:sp>
            <p:nvSpPr>
              <p:cNvPr id="45" name="textruta 44"/>
              <p:cNvSpPr txBox="1"/>
              <p:nvPr/>
            </p:nvSpPr>
            <p:spPr>
              <a:xfrm>
                <a:off x="3973814" y="1834034"/>
                <a:ext cx="559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4 /</a:t>
                </a:r>
                <a:r>
                  <a:rPr lang="sv-SE" b="1" dirty="0" smtClean="0">
                    <a:solidFill>
                      <a:srgbClr val="800000"/>
                    </a:solidFill>
                  </a:rPr>
                  <a:t>2</a:t>
                </a:r>
                <a:endParaRPr lang="sv-SE" b="1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46" name="textruta 45"/>
              <p:cNvSpPr txBox="1"/>
              <p:nvPr/>
            </p:nvSpPr>
            <p:spPr>
              <a:xfrm>
                <a:off x="3866078" y="2148829"/>
                <a:ext cx="624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10/</a:t>
                </a:r>
                <a:r>
                  <a:rPr lang="sv-SE" b="1" dirty="0" smtClean="0">
                    <a:solidFill>
                      <a:srgbClr val="800000"/>
                    </a:solidFill>
                  </a:rPr>
                  <a:t>2</a:t>
                </a:r>
                <a:endParaRPr lang="sv-SE" b="1" dirty="0">
                  <a:solidFill>
                    <a:srgbClr val="800000"/>
                  </a:solidFill>
                </a:endParaRPr>
              </a:p>
            </p:txBody>
          </p:sp>
          <p:cxnSp>
            <p:nvCxnSpPr>
              <p:cNvPr id="47" name="Rak 46"/>
              <p:cNvCxnSpPr/>
              <p:nvPr/>
            </p:nvCxnSpPr>
            <p:spPr>
              <a:xfrm>
                <a:off x="3910286" y="2203366"/>
                <a:ext cx="44976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upp 40"/>
            <p:cNvGrpSpPr/>
            <p:nvPr/>
          </p:nvGrpSpPr>
          <p:grpSpPr>
            <a:xfrm>
              <a:off x="7138004" y="2882117"/>
              <a:ext cx="301660" cy="684127"/>
              <a:chOff x="4026051" y="1834034"/>
              <a:chExt cx="301660" cy="684127"/>
            </a:xfrm>
          </p:grpSpPr>
          <p:sp>
            <p:nvSpPr>
              <p:cNvPr id="42" name="textruta 41"/>
              <p:cNvSpPr txBox="1"/>
              <p:nvPr/>
            </p:nvSpPr>
            <p:spPr>
              <a:xfrm>
                <a:off x="4026051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2</a:t>
                </a:r>
                <a:endParaRPr lang="sv-SE" dirty="0"/>
              </a:p>
            </p:txBody>
          </p:sp>
          <p:sp>
            <p:nvSpPr>
              <p:cNvPr id="43" name="textruta 42"/>
              <p:cNvSpPr txBox="1"/>
              <p:nvPr/>
            </p:nvSpPr>
            <p:spPr>
              <a:xfrm>
                <a:off x="4026051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5</a:t>
                </a:r>
                <a:endParaRPr lang="sv-SE" dirty="0"/>
              </a:p>
            </p:txBody>
          </p:sp>
          <p:cxnSp>
            <p:nvCxnSpPr>
              <p:cNvPr id="44" name="Rak 43"/>
              <p:cNvCxnSpPr/>
              <p:nvPr/>
            </p:nvCxnSpPr>
            <p:spPr>
              <a:xfrm>
                <a:off x="4026051" y="2192377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Rektangel 48"/>
          <p:cNvSpPr/>
          <p:nvPr/>
        </p:nvSpPr>
        <p:spPr>
          <a:xfrm>
            <a:off x="985691" y="5975173"/>
            <a:ext cx="3069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säger att vi </a:t>
            </a:r>
            <a:r>
              <a:rPr lang="sv-SE" b="1" i="1" dirty="0">
                <a:solidFill>
                  <a:srgbClr val="800000"/>
                </a:solidFill>
              </a:rPr>
              <a:t>förkortar</a:t>
            </a:r>
            <a:r>
              <a:rPr lang="sv-SE" dirty="0"/>
              <a:t> med </a:t>
            </a:r>
            <a:r>
              <a:rPr lang="sv-SE" b="1" dirty="0">
                <a:solidFill>
                  <a:srgbClr val="800000"/>
                </a:solidFill>
              </a:rPr>
              <a:t>2</a:t>
            </a:r>
            <a:r>
              <a:rPr lang="sv-SE" dirty="0"/>
              <a:t>.</a:t>
            </a:r>
          </a:p>
        </p:txBody>
      </p:sp>
      <p:sp>
        <p:nvSpPr>
          <p:cNvPr id="50" name="Rektangel 49"/>
          <p:cNvSpPr/>
          <p:nvPr/>
        </p:nvSpPr>
        <p:spPr>
          <a:xfrm>
            <a:off x="5482974" y="5926734"/>
            <a:ext cx="3271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</a:t>
            </a:r>
            <a:r>
              <a:rPr lang="sv-SE" dirty="0" smtClean="0"/>
              <a:t>kan inte förkorta mer. Bråket är skrivet i </a:t>
            </a:r>
            <a:r>
              <a:rPr lang="sv-SE" b="1" i="1" dirty="0" smtClean="0">
                <a:solidFill>
                  <a:srgbClr val="800000"/>
                </a:solidFill>
              </a:rPr>
              <a:t>enklaste form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640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51290" y="475433"/>
            <a:ext cx="2393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Förkorta bråken </a:t>
            </a:r>
            <a:r>
              <a:rPr lang="sv-SE" dirty="0"/>
              <a:t>med </a:t>
            </a:r>
            <a:r>
              <a:rPr lang="sv-SE" dirty="0" smtClean="0"/>
              <a:t>2.</a:t>
            </a:r>
            <a:endParaRPr lang="sv-SE" b="1" dirty="0"/>
          </a:p>
        </p:txBody>
      </p:sp>
      <p:grpSp>
        <p:nvGrpSpPr>
          <p:cNvPr id="20" name="Grupp 19"/>
          <p:cNvGrpSpPr/>
          <p:nvPr/>
        </p:nvGrpSpPr>
        <p:grpSpPr>
          <a:xfrm>
            <a:off x="1259588" y="1067295"/>
            <a:ext cx="556490" cy="684127"/>
            <a:chOff x="1259588" y="1067295"/>
            <a:chExt cx="556490" cy="684127"/>
          </a:xfrm>
        </p:grpSpPr>
        <p:grpSp>
          <p:nvGrpSpPr>
            <p:cNvPr id="3" name="Grupp 2"/>
            <p:cNvGrpSpPr/>
            <p:nvPr/>
          </p:nvGrpSpPr>
          <p:grpSpPr>
            <a:xfrm>
              <a:off x="1259588" y="1067295"/>
              <a:ext cx="302203" cy="684127"/>
              <a:chOff x="3910286" y="1834034"/>
              <a:chExt cx="302203" cy="684127"/>
            </a:xfrm>
          </p:grpSpPr>
          <p:sp>
            <p:nvSpPr>
              <p:cNvPr id="4" name="textruta 3"/>
              <p:cNvSpPr txBox="1"/>
              <p:nvPr/>
            </p:nvSpPr>
            <p:spPr>
              <a:xfrm>
                <a:off x="3910286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6</a:t>
                </a:r>
                <a:endParaRPr lang="sv-SE" dirty="0"/>
              </a:p>
            </p:txBody>
          </p:sp>
          <p:sp>
            <p:nvSpPr>
              <p:cNvPr id="5" name="textruta 4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8</a:t>
                </a:r>
                <a:endParaRPr lang="sv-SE" dirty="0"/>
              </a:p>
            </p:txBody>
          </p:sp>
          <p:cxnSp>
            <p:nvCxnSpPr>
              <p:cNvPr id="6" name="Rak 5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ruta 17"/>
            <p:cNvSpPr txBox="1"/>
            <p:nvPr/>
          </p:nvSpPr>
          <p:spPr>
            <a:xfrm>
              <a:off x="1514418" y="122282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22" name="Grupp 21"/>
          <p:cNvGrpSpPr/>
          <p:nvPr/>
        </p:nvGrpSpPr>
        <p:grpSpPr>
          <a:xfrm>
            <a:off x="1190059" y="1834887"/>
            <a:ext cx="626019" cy="684127"/>
            <a:chOff x="1190059" y="1834887"/>
            <a:chExt cx="626019" cy="684127"/>
          </a:xfrm>
        </p:grpSpPr>
        <p:grpSp>
          <p:nvGrpSpPr>
            <p:cNvPr id="7" name="Grupp 6"/>
            <p:cNvGrpSpPr/>
            <p:nvPr/>
          </p:nvGrpSpPr>
          <p:grpSpPr>
            <a:xfrm>
              <a:off x="1190059" y="1834887"/>
              <a:ext cx="418654" cy="684127"/>
              <a:chOff x="3841843" y="1834034"/>
              <a:chExt cx="418654" cy="684127"/>
            </a:xfrm>
          </p:grpSpPr>
          <p:sp>
            <p:nvSpPr>
              <p:cNvPr id="8" name="textruta 7"/>
              <p:cNvSpPr txBox="1"/>
              <p:nvPr/>
            </p:nvSpPr>
            <p:spPr>
              <a:xfrm>
                <a:off x="3841843" y="1834034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28</a:t>
                </a:r>
                <a:endParaRPr lang="sv-SE" dirty="0"/>
              </a:p>
            </p:txBody>
          </p:sp>
          <p:sp>
            <p:nvSpPr>
              <p:cNvPr id="9" name="textruta 8"/>
              <p:cNvSpPr txBox="1"/>
              <p:nvPr/>
            </p:nvSpPr>
            <p:spPr>
              <a:xfrm>
                <a:off x="3841843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42</a:t>
                </a:r>
                <a:endParaRPr lang="sv-SE" dirty="0"/>
              </a:p>
            </p:txBody>
          </p:sp>
          <p:cxnSp>
            <p:nvCxnSpPr>
              <p:cNvPr id="10" name="Rak 9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ruta 20"/>
            <p:cNvSpPr txBox="1"/>
            <p:nvPr/>
          </p:nvSpPr>
          <p:spPr>
            <a:xfrm>
              <a:off x="1514418" y="199097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24" name="Grupp 23"/>
          <p:cNvGrpSpPr/>
          <p:nvPr/>
        </p:nvGrpSpPr>
        <p:grpSpPr>
          <a:xfrm>
            <a:off x="1189516" y="2546282"/>
            <a:ext cx="672306" cy="684127"/>
            <a:chOff x="1189516" y="2546282"/>
            <a:chExt cx="672306" cy="684127"/>
          </a:xfrm>
        </p:grpSpPr>
        <p:grpSp>
          <p:nvGrpSpPr>
            <p:cNvPr id="11" name="Grupp 10"/>
            <p:cNvGrpSpPr/>
            <p:nvPr/>
          </p:nvGrpSpPr>
          <p:grpSpPr>
            <a:xfrm>
              <a:off x="1189516" y="2546282"/>
              <a:ext cx="419197" cy="684127"/>
              <a:chOff x="3910286" y="1834034"/>
              <a:chExt cx="419197" cy="684127"/>
            </a:xfrm>
          </p:grpSpPr>
          <p:sp>
            <p:nvSpPr>
              <p:cNvPr id="12" name="textruta 11"/>
              <p:cNvSpPr txBox="1"/>
              <p:nvPr/>
            </p:nvSpPr>
            <p:spPr>
              <a:xfrm>
                <a:off x="3910286" y="1834034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16</a:t>
                </a:r>
                <a:endParaRPr lang="sv-SE" dirty="0"/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3910829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54</a:t>
                </a:r>
                <a:endParaRPr lang="sv-SE" dirty="0"/>
              </a:p>
            </p:txBody>
          </p:sp>
          <p:cxnSp>
            <p:nvCxnSpPr>
              <p:cNvPr id="14" name="Rak 13"/>
              <p:cNvCxnSpPr/>
              <p:nvPr/>
            </p:nvCxnSpPr>
            <p:spPr>
              <a:xfrm>
                <a:off x="3910286" y="2203366"/>
                <a:ext cx="41919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ruta 22"/>
            <p:cNvSpPr txBox="1"/>
            <p:nvPr/>
          </p:nvSpPr>
          <p:spPr>
            <a:xfrm>
              <a:off x="1560162" y="270498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26" name="Grupp 25"/>
          <p:cNvGrpSpPr/>
          <p:nvPr/>
        </p:nvGrpSpPr>
        <p:grpSpPr>
          <a:xfrm>
            <a:off x="1748136" y="1067295"/>
            <a:ext cx="357592" cy="684127"/>
            <a:chOff x="3882320" y="1834034"/>
            <a:chExt cx="357592" cy="684127"/>
          </a:xfrm>
        </p:grpSpPr>
        <p:sp>
          <p:nvSpPr>
            <p:cNvPr id="27" name="textruta 26"/>
            <p:cNvSpPr txBox="1"/>
            <p:nvPr/>
          </p:nvSpPr>
          <p:spPr>
            <a:xfrm>
              <a:off x="3910286" y="1834034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3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3882320" y="2148829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4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29" name="Rak 28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 33"/>
          <p:cNvGrpSpPr/>
          <p:nvPr/>
        </p:nvGrpSpPr>
        <p:grpSpPr>
          <a:xfrm>
            <a:off x="1758558" y="1834886"/>
            <a:ext cx="456063" cy="658282"/>
            <a:chOff x="3864776" y="1834034"/>
            <a:chExt cx="456063" cy="658282"/>
          </a:xfrm>
        </p:grpSpPr>
        <p:sp>
          <p:nvSpPr>
            <p:cNvPr id="35" name="textruta 34"/>
            <p:cNvSpPr txBox="1"/>
            <p:nvPr/>
          </p:nvSpPr>
          <p:spPr>
            <a:xfrm>
              <a:off x="3870027" y="1834034"/>
              <a:ext cx="450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14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3864776" y="2122984"/>
              <a:ext cx="449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21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37" name="Rak 36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 37"/>
          <p:cNvGrpSpPr/>
          <p:nvPr/>
        </p:nvGrpSpPr>
        <p:grpSpPr>
          <a:xfrm>
            <a:off x="1763809" y="2546282"/>
            <a:ext cx="492443" cy="653366"/>
            <a:chOff x="3830051" y="1834034"/>
            <a:chExt cx="492443" cy="653366"/>
          </a:xfrm>
        </p:grpSpPr>
        <p:sp>
          <p:nvSpPr>
            <p:cNvPr id="39" name="textruta 38"/>
            <p:cNvSpPr txBox="1"/>
            <p:nvPr/>
          </p:nvSpPr>
          <p:spPr>
            <a:xfrm>
              <a:off x="3910286" y="1834034"/>
              <a:ext cx="315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8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40" name="textruta 39"/>
            <p:cNvSpPr txBox="1"/>
            <p:nvPr/>
          </p:nvSpPr>
          <p:spPr>
            <a:xfrm>
              <a:off x="3830051" y="211806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27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41" name="Rak 40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ktangel 41"/>
          <p:cNvSpPr/>
          <p:nvPr/>
        </p:nvSpPr>
        <p:spPr>
          <a:xfrm>
            <a:off x="4889079" y="475433"/>
            <a:ext cx="2850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Skriv bråken i enklaste form.</a:t>
            </a:r>
            <a:endParaRPr lang="sv-SE" b="1" dirty="0"/>
          </a:p>
        </p:txBody>
      </p:sp>
      <p:grpSp>
        <p:nvGrpSpPr>
          <p:cNvPr id="43" name="Grupp 42"/>
          <p:cNvGrpSpPr/>
          <p:nvPr/>
        </p:nvGrpSpPr>
        <p:grpSpPr>
          <a:xfrm>
            <a:off x="5549163" y="987850"/>
            <a:ext cx="693372" cy="684127"/>
            <a:chOff x="1169536" y="1067295"/>
            <a:chExt cx="693372" cy="684127"/>
          </a:xfrm>
        </p:grpSpPr>
        <p:grpSp>
          <p:nvGrpSpPr>
            <p:cNvPr id="44" name="Grupp 43"/>
            <p:cNvGrpSpPr/>
            <p:nvPr/>
          </p:nvGrpSpPr>
          <p:grpSpPr>
            <a:xfrm>
              <a:off x="1169536" y="1067295"/>
              <a:ext cx="418654" cy="684127"/>
              <a:chOff x="3820234" y="1834034"/>
              <a:chExt cx="418654" cy="684127"/>
            </a:xfrm>
          </p:grpSpPr>
          <p:sp>
            <p:nvSpPr>
              <p:cNvPr id="46" name="textruta 45"/>
              <p:cNvSpPr txBox="1"/>
              <p:nvPr/>
            </p:nvSpPr>
            <p:spPr>
              <a:xfrm>
                <a:off x="3820234" y="1834034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16</a:t>
                </a:r>
                <a:endParaRPr lang="sv-SE" dirty="0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3820234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28</a:t>
                </a:r>
                <a:endParaRPr lang="sv-SE" dirty="0"/>
              </a:p>
            </p:txBody>
          </p:sp>
          <p:cxnSp>
            <p:nvCxnSpPr>
              <p:cNvPr id="48" name="Rak 47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ruta 44"/>
            <p:cNvSpPr txBox="1"/>
            <p:nvPr/>
          </p:nvSpPr>
          <p:spPr>
            <a:xfrm>
              <a:off x="1561248" y="122282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53" name="Grupp 52"/>
          <p:cNvGrpSpPr/>
          <p:nvPr/>
        </p:nvGrpSpPr>
        <p:grpSpPr>
          <a:xfrm>
            <a:off x="5594189" y="1834887"/>
            <a:ext cx="693372" cy="684127"/>
            <a:chOff x="1169536" y="1067295"/>
            <a:chExt cx="693372" cy="684127"/>
          </a:xfrm>
        </p:grpSpPr>
        <p:grpSp>
          <p:nvGrpSpPr>
            <p:cNvPr id="54" name="Grupp 53"/>
            <p:cNvGrpSpPr/>
            <p:nvPr/>
          </p:nvGrpSpPr>
          <p:grpSpPr>
            <a:xfrm>
              <a:off x="1169536" y="1067295"/>
              <a:ext cx="418654" cy="684127"/>
              <a:chOff x="3820234" y="1834034"/>
              <a:chExt cx="418654" cy="684127"/>
            </a:xfrm>
          </p:grpSpPr>
          <p:sp>
            <p:nvSpPr>
              <p:cNvPr id="56" name="textruta 55"/>
              <p:cNvSpPr txBox="1"/>
              <p:nvPr/>
            </p:nvSpPr>
            <p:spPr>
              <a:xfrm>
                <a:off x="3820234" y="1834034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35</a:t>
                </a:r>
                <a:endParaRPr lang="sv-SE" dirty="0"/>
              </a:p>
            </p:txBody>
          </p:sp>
          <p:sp>
            <p:nvSpPr>
              <p:cNvPr id="57" name="textruta 56"/>
              <p:cNvSpPr txBox="1"/>
              <p:nvPr/>
            </p:nvSpPr>
            <p:spPr>
              <a:xfrm>
                <a:off x="3820234" y="2148829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55</a:t>
                </a:r>
                <a:endParaRPr lang="sv-SE" dirty="0"/>
              </a:p>
            </p:txBody>
          </p:sp>
          <p:cxnSp>
            <p:nvCxnSpPr>
              <p:cNvPr id="58" name="Rak 57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ruta 54"/>
            <p:cNvSpPr txBox="1"/>
            <p:nvPr/>
          </p:nvSpPr>
          <p:spPr>
            <a:xfrm>
              <a:off x="1561248" y="122282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65" name="Grupp 64"/>
          <p:cNvGrpSpPr/>
          <p:nvPr/>
        </p:nvGrpSpPr>
        <p:grpSpPr>
          <a:xfrm>
            <a:off x="7054710" y="1834886"/>
            <a:ext cx="427037" cy="653366"/>
            <a:chOff x="3860192" y="1834034"/>
            <a:chExt cx="427037" cy="653366"/>
          </a:xfrm>
        </p:grpSpPr>
        <p:sp>
          <p:nvSpPr>
            <p:cNvPr id="66" name="textruta 65"/>
            <p:cNvSpPr txBox="1"/>
            <p:nvPr/>
          </p:nvSpPr>
          <p:spPr>
            <a:xfrm>
              <a:off x="3910286" y="183403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7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67" name="textruta 66"/>
            <p:cNvSpPr txBox="1"/>
            <p:nvPr/>
          </p:nvSpPr>
          <p:spPr>
            <a:xfrm>
              <a:off x="3860192" y="2118068"/>
              <a:ext cx="427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11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68" name="Rak 67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upp 68"/>
          <p:cNvGrpSpPr/>
          <p:nvPr/>
        </p:nvGrpSpPr>
        <p:grpSpPr>
          <a:xfrm>
            <a:off x="5594189" y="2546282"/>
            <a:ext cx="720314" cy="684127"/>
            <a:chOff x="1142594" y="1067295"/>
            <a:chExt cx="720314" cy="684127"/>
          </a:xfrm>
        </p:grpSpPr>
        <p:grpSp>
          <p:nvGrpSpPr>
            <p:cNvPr id="70" name="Grupp 69"/>
            <p:cNvGrpSpPr/>
            <p:nvPr/>
          </p:nvGrpSpPr>
          <p:grpSpPr>
            <a:xfrm>
              <a:off x="1142594" y="1067295"/>
              <a:ext cx="535648" cy="684127"/>
              <a:chOff x="3793292" y="1834034"/>
              <a:chExt cx="535648" cy="684127"/>
            </a:xfrm>
          </p:grpSpPr>
          <p:sp>
            <p:nvSpPr>
              <p:cNvPr id="72" name="textruta 71"/>
              <p:cNvSpPr txBox="1"/>
              <p:nvPr/>
            </p:nvSpPr>
            <p:spPr>
              <a:xfrm>
                <a:off x="3833820" y="1834034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78</a:t>
                </a:r>
                <a:endParaRPr lang="sv-SE" dirty="0"/>
              </a:p>
            </p:txBody>
          </p:sp>
          <p:sp>
            <p:nvSpPr>
              <p:cNvPr id="73" name="textruta 72"/>
              <p:cNvSpPr txBox="1"/>
              <p:nvPr/>
            </p:nvSpPr>
            <p:spPr>
              <a:xfrm>
                <a:off x="3793292" y="2148829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126</a:t>
                </a:r>
                <a:endParaRPr lang="sv-SE" dirty="0"/>
              </a:p>
            </p:txBody>
          </p:sp>
          <p:cxnSp>
            <p:nvCxnSpPr>
              <p:cNvPr id="74" name="Rak 73"/>
              <p:cNvCxnSpPr/>
              <p:nvPr/>
            </p:nvCxnSpPr>
            <p:spPr>
              <a:xfrm flipV="1">
                <a:off x="3883344" y="2203367"/>
                <a:ext cx="328602" cy="1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ruta 70"/>
            <p:cNvSpPr txBox="1"/>
            <p:nvPr/>
          </p:nvSpPr>
          <p:spPr>
            <a:xfrm>
              <a:off x="1561248" y="122282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76" name="Grupp 75"/>
          <p:cNvGrpSpPr/>
          <p:nvPr/>
        </p:nvGrpSpPr>
        <p:grpSpPr>
          <a:xfrm>
            <a:off x="7922110" y="2562876"/>
            <a:ext cx="450294" cy="658282"/>
            <a:chOff x="3864776" y="1834034"/>
            <a:chExt cx="450294" cy="658282"/>
          </a:xfrm>
        </p:grpSpPr>
        <p:sp>
          <p:nvSpPr>
            <p:cNvPr id="77" name="textruta 76"/>
            <p:cNvSpPr txBox="1"/>
            <p:nvPr/>
          </p:nvSpPr>
          <p:spPr>
            <a:xfrm>
              <a:off x="3870027" y="1834034"/>
              <a:ext cx="445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13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78" name="textruta 77"/>
            <p:cNvSpPr txBox="1"/>
            <p:nvPr/>
          </p:nvSpPr>
          <p:spPr>
            <a:xfrm>
              <a:off x="3864776" y="2122984"/>
              <a:ext cx="449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2</a:t>
              </a:r>
              <a:r>
                <a:rPr lang="sv-SE" dirty="0" smtClean="0">
                  <a:latin typeface="Bradley Hand Bold"/>
                  <a:cs typeface="Bradley Hand Bold"/>
                </a:rPr>
                <a:t>1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79" name="Rak 78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ktangel 79"/>
          <p:cNvSpPr/>
          <p:nvPr/>
        </p:nvSpPr>
        <p:spPr>
          <a:xfrm>
            <a:off x="3214192" y="3736720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Vilket tal saknas?</a:t>
            </a:r>
            <a:endParaRPr lang="sv-SE" b="1" dirty="0"/>
          </a:p>
        </p:txBody>
      </p:sp>
      <p:grpSp>
        <p:nvGrpSpPr>
          <p:cNvPr id="94" name="Grupp 93"/>
          <p:cNvGrpSpPr/>
          <p:nvPr/>
        </p:nvGrpSpPr>
        <p:grpSpPr>
          <a:xfrm>
            <a:off x="1596626" y="4440318"/>
            <a:ext cx="853637" cy="684127"/>
            <a:chOff x="1141508" y="4440318"/>
            <a:chExt cx="853637" cy="684127"/>
          </a:xfrm>
        </p:grpSpPr>
        <p:grpSp>
          <p:nvGrpSpPr>
            <p:cNvPr id="81" name="Grupp 80"/>
            <p:cNvGrpSpPr/>
            <p:nvPr/>
          </p:nvGrpSpPr>
          <p:grpSpPr>
            <a:xfrm>
              <a:off x="1141508" y="4440318"/>
              <a:ext cx="606628" cy="684127"/>
              <a:chOff x="1209450" y="1067295"/>
              <a:chExt cx="606628" cy="684127"/>
            </a:xfrm>
          </p:grpSpPr>
          <p:grpSp>
            <p:nvGrpSpPr>
              <p:cNvPr id="82" name="Grupp 81"/>
              <p:cNvGrpSpPr/>
              <p:nvPr/>
            </p:nvGrpSpPr>
            <p:grpSpPr>
              <a:xfrm>
                <a:off x="1209450" y="1067295"/>
                <a:ext cx="418654" cy="684127"/>
                <a:chOff x="3860148" y="1834034"/>
                <a:chExt cx="418654" cy="684127"/>
              </a:xfrm>
            </p:grpSpPr>
            <p:sp>
              <p:nvSpPr>
                <p:cNvPr id="84" name="textruta 83"/>
                <p:cNvSpPr txBox="1"/>
                <p:nvPr/>
              </p:nvSpPr>
              <p:spPr>
                <a:xfrm>
                  <a:off x="3910286" y="1834034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6</a:t>
                  </a:r>
                  <a:endParaRPr lang="sv-SE" dirty="0"/>
                </a:p>
              </p:txBody>
            </p:sp>
            <p:sp>
              <p:nvSpPr>
                <p:cNvPr id="85" name="textruta 84"/>
                <p:cNvSpPr txBox="1"/>
                <p:nvPr/>
              </p:nvSpPr>
              <p:spPr>
                <a:xfrm>
                  <a:off x="3860148" y="2148829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15</a:t>
                  </a:r>
                  <a:endParaRPr lang="sv-SE" dirty="0"/>
                </a:p>
              </p:txBody>
            </p:sp>
            <p:cxnSp>
              <p:nvCxnSpPr>
                <p:cNvPr id="86" name="Rak 85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textruta 82"/>
              <p:cNvSpPr txBox="1"/>
              <p:nvPr/>
            </p:nvSpPr>
            <p:spPr>
              <a:xfrm>
                <a:off x="1514418" y="122282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grpSp>
          <p:nvGrpSpPr>
            <p:cNvPr id="89" name="Grupp 88"/>
            <p:cNvGrpSpPr/>
            <p:nvPr/>
          </p:nvGrpSpPr>
          <p:grpSpPr>
            <a:xfrm>
              <a:off x="1692942" y="4440318"/>
              <a:ext cx="302203" cy="684127"/>
              <a:chOff x="3910286" y="1834034"/>
              <a:chExt cx="302203" cy="684127"/>
            </a:xfrm>
          </p:grpSpPr>
          <p:sp>
            <p:nvSpPr>
              <p:cNvPr id="91" name="textruta 90"/>
              <p:cNvSpPr txBox="1"/>
              <p:nvPr/>
            </p:nvSpPr>
            <p:spPr>
              <a:xfrm>
                <a:off x="3910286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?</a:t>
                </a:r>
                <a:endParaRPr lang="sv-SE" dirty="0"/>
              </a:p>
            </p:txBody>
          </p:sp>
          <p:sp>
            <p:nvSpPr>
              <p:cNvPr id="92" name="textruta 91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5</a:t>
                </a:r>
                <a:endParaRPr lang="sv-SE" dirty="0"/>
              </a:p>
            </p:txBody>
          </p:sp>
          <p:cxnSp>
            <p:nvCxnSpPr>
              <p:cNvPr id="93" name="Rak 92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textruta 94"/>
          <p:cNvSpPr txBox="1"/>
          <p:nvPr/>
        </p:nvSpPr>
        <p:spPr>
          <a:xfrm>
            <a:off x="2554844" y="4599909"/>
            <a:ext cx="108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 2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96" name="Grupp 95"/>
          <p:cNvGrpSpPr/>
          <p:nvPr/>
        </p:nvGrpSpPr>
        <p:grpSpPr>
          <a:xfrm>
            <a:off x="1572475" y="5261519"/>
            <a:ext cx="856012" cy="684127"/>
            <a:chOff x="1139133" y="4440318"/>
            <a:chExt cx="856012" cy="684127"/>
          </a:xfrm>
        </p:grpSpPr>
        <p:grpSp>
          <p:nvGrpSpPr>
            <p:cNvPr id="97" name="Grupp 96"/>
            <p:cNvGrpSpPr/>
            <p:nvPr/>
          </p:nvGrpSpPr>
          <p:grpSpPr>
            <a:xfrm>
              <a:off x="1139133" y="4440318"/>
              <a:ext cx="609003" cy="684127"/>
              <a:chOff x="1207075" y="1067295"/>
              <a:chExt cx="609003" cy="684127"/>
            </a:xfrm>
          </p:grpSpPr>
          <p:grpSp>
            <p:nvGrpSpPr>
              <p:cNvPr id="102" name="Grupp 101"/>
              <p:cNvGrpSpPr/>
              <p:nvPr/>
            </p:nvGrpSpPr>
            <p:grpSpPr>
              <a:xfrm>
                <a:off x="1207075" y="1067295"/>
                <a:ext cx="421029" cy="684127"/>
                <a:chOff x="3857773" y="1834034"/>
                <a:chExt cx="421029" cy="684127"/>
              </a:xfrm>
            </p:grpSpPr>
            <p:sp>
              <p:nvSpPr>
                <p:cNvPr id="104" name="textruta 103"/>
                <p:cNvSpPr txBox="1"/>
                <p:nvPr/>
              </p:nvSpPr>
              <p:spPr>
                <a:xfrm>
                  <a:off x="3857773" y="1834034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28</a:t>
                  </a:r>
                  <a:endParaRPr lang="sv-SE" dirty="0"/>
                </a:p>
              </p:txBody>
            </p:sp>
            <p:sp>
              <p:nvSpPr>
                <p:cNvPr id="105" name="textruta 104"/>
                <p:cNvSpPr txBox="1"/>
                <p:nvPr/>
              </p:nvSpPr>
              <p:spPr>
                <a:xfrm>
                  <a:off x="3860148" y="2148829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32</a:t>
                  </a:r>
                  <a:endParaRPr lang="sv-SE" dirty="0"/>
                </a:p>
              </p:txBody>
            </p:sp>
            <p:cxnSp>
              <p:nvCxnSpPr>
                <p:cNvPr id="106" name="Rak 105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" name="textruta 102"/>
              <p:cNvSpPr txBox="1"/>
              <p:nvPr/>
            </p:nvSpPr>
            <p:spPr>
              <a:xfrm>
                <a:off x="1514418" y="122282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grpSp>
          <p:nvGrpSpPr>
            <p:cNvPr id="98" name="Grupp 97"/>
            <p:cNvGrpSpPr/>
            <p:nvPr/>
          </p:nvGrpSpPr>
          <p:grpSpPr>
            <a:xfrm>
              <a:off x="1692942" y="4440318"/>
              <a:ext cx="302203" cy="684127"/>
              <a:chOff x="3910286" y="1834034"/>
              <a:chExt cx="302203" cy="684127"/>
            </a:xfrm>
          </p:grpSpPr>
          <p:sp>
            <p:nvSpPr>
              <p:cNvPr id="99" name="textruta 98"/>
              <p:cNvSpPr txBox="1"/>
              <p:nvPr/>
            </p:nvSpPr>
            <p:spPr>
              <a:xfrm>
                <a:off x="3910286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7</a:t>
                </a:r>
                <a:endParaRPr lang="sv-SE" dirty="0"/>
              </a:p>
            </p:txBody>
          </p:sp>
          <p:sp>
            <p:nvSpPr>
              <p:cNvPr id="100" name="textruta 99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?</a:t>
                </a:r>
                <a:endParaRPr lang="sv-SE" dirty="0"/>
              </a:p>
            </p:txBody>
          </p:sp>
          <p:cxnSp>
            <p:nvCxnSpPr>
              <p:cNvPr id="101" name="Rak 100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7" name="textruta 106"/>
          <p:cNvSpPr txBox="1"/>
          <p:nvPr/>
        </p:nvSpPr>
        <p:spPr>
          <a:xfrm>
            <a:off x="2554844" y="5391648"/>
            <a:ext cx="108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 8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08" name="Grupp 107"/>
          <p:cNvGrpSpPr/>
          <p:nvPr/>
        </p:nvGrpSpPr>
        <p:grpSpPr>
          <a:xfrm>
            <a:off x="5211209" y="4440318"/>
            <a:ext cx="856012" cy="684127"/>
            <a:chOff x="1139133" y="4440318"/>
            <a:chExt cx="856012" cy="684127"/>
          </a:xfrm>
        </p:grpSpPr>
        <p:grpSp>
          <p:nvGrpSpPr>
            <p:cNvPr id="109" name="Grupp 108"/>
            <p:cNvGrpSpPr/>
            <p:nvPr/>
          </p:nvGrpSpPr>
          <p:grpSpPr>
            <a:xfrm>
              <a:off x="1139133" y="4440318"/>
              <a:ext cx="609003" cy="684127"/>
              <a:chOff x="1207075" y="1067295"/>
              <a:chExt cx="609003" cy="684127"/>
            </a:xfrm>
          </p:grpSpPr>
          <p:grpSp>
            <p:nvGrpSpPr>
              <p:cNvPr id="114" name="Grupp 113"/>
              <p:cNvGrpSpPr/>
              <p:nvPr/>
            </p:nvGrpSpPr>
            <p:grpSpPr>
              <a:xfrm>
                <a:off x="1207075" y="1067295"/>
                <a:ext cx="418654" cy="684127"/>
                <a:chOff x="3857773" y="1834034"/>
                <a:chExt cx="418654" cy="684127"/>
              </a:xfrm>
            </p:grpSpPr>
            <p:sp>
              <p:nvSpPr>
                <p:cNvPr id="116" name="textruta 115"/>
                <p:cNvSpPr txBox="1"/>
                <p:nvPr/>
              </p:nvSpPr>
              <p:spPr>
                <a:xfrm>
                  <a:off x="3907886" y="1834034"/>
                  <a:ext cx="291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?</a:t>
                  </a:r>
                  <a:endParaRPr lang="sv-SE" dirty="0"/>
                </a:p>
              </p:txBody>
            </p:sp>
            <p:sp>
              <p:nvSpPr>
                <p:cNvPr id="117" name="textruta 116"/>
                <p:cNvSpPr txBox="1"/>
                <p:nvPr/>
              </p:nvSpPr>
              <p:spPr>
                <a:xfrm>
                  <a:off x="3857773" y="2148829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54</a:t>
                  </a:r>
                  <a:endParaRPr lang="sv-SE" dirty="0"/>
                </a:p>
              </p:txBody>
            </p:sp>
            <p:cxnSp>
              <p:nvCxnSpPr>
                <p:cNvPr id="118" name="Rak 117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textruta 114"/>
              <p:cNvSpPr txBox="1"/>
              <p:nvPr/>
            </p:nvSpPr>
            <p:spPr>
              <a:xfrm>
                <a:off x="1514418" y="122282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grpSp>
          <p:nvGrpSpPr>
            <p:cNvPr id="110" name="Grupp 109"/>
            <p:cNvGrpSpPr/>
            <p:nvPr/>
          </p:nvGrpSpPr>
          <p:grpSpPr>
            <a:xfrm>
              <a:off x="1692942" y="4440318"/>
              <a:ext cx="302203" cy="684127"/>
              <a:chOff x="3910286" y="1834034"/>
              <a:chExt cx="302203" cy="684127"/>
            </a:xfrm>
          </p:grpSpPr>
          <p:sp>
            <p:nvSpPr>
              <p:cNvPr id="111" name="textruta 110"/>
              <p:cNvSpPr txBox="1"/>
              <p:nvPr/>
            </p:nvSpPr>
            <p:spPr>
              <a:xfrm>
                <a:off x="3910286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3</a:t>
                </a:r>
                <a:endParaRPr lang="sv-SE" dirty="0"/>
              </a:p>
            </p:txBody>
          </p:sp>
          <p:sp>
            <p:nvSpPr>
              <p:cNvPr id="112" name="textruta 111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6</a:t>
                </a:r>
                <a:endParaRPr lang="sv-SE" dirty="0"/>
              </a:p>
            </p:txBody>
          </p:sp>
          <p:cxnSp>
            <p:nvCxnSpPr>
              <p:cNvPr id="113" name="Rak 112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9" name="textruta 118"/>
          <p:cNvSpPr txBox="1"/>
          <p:nvPr/>
        </p:nvSpPr>
        <p:spPr>
          <a:xfrm>
            <a:off x="6177075" y="4595309"/>
            <a:ext cx="140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 27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20" name="Grupp 119"/>
          <p:cNvGrpSpPr/>
          <p:nvPr/>
        </p:nvGrpSpPr>
        <p:grpSpPr>
          <a:xfrm>
            <a:off x="5264678" y="5261519"/>
            <a:ext cx="856012" cy="684127"/>
            <a:chOff x="1139133" y="4440318"/>
            <a:chExt cx="856012" cy="684127"/>
          </a:xfrm>
        </p:grpSpPr>
        <p:grpSp>
          <p:nvGrpSpPr>
            <p:cNvPr id="121" name="Grupp 120"/>
            <p:cNvGrpSpPr/>
            <p:nvPr/>
          </p:nvGrpSpPr>
          <p:grpSpPr>
            <a:xfrm>
              <a:off x="1139133" y="4440318"/>
              <a:ext cx="609003" cy="684127"/>
              <a:chOff x="1207075" y="1067295"/>
              <a:chExt cx="609003" cy="684127"/>
            </a:xfrm>
          </p:grpSpPr>
          <p:grpSp>
            <p:nvGrpSpPr>
              <p:cNvPr id="126" name="Grupp 125"/>
              <p:cNvGrpSpPr/>
              <p:nvPr/>
            </p:nvGrpSpPr>
            <p:grpSpPr>
              <a:xfrm>
                <a:off x="1207075" y="1067295"/>
                <a:ext cx="418654" cy="684127"/>
                <a:chOff x="3857773" y="1834034"/>
                <a:chExt cx="418654" cy="684127"/>
              </a:xfrm>
            </p:grpSpPr>
            <p:sp>
              <p:nvSpPr>
                <p:cNvPr id="128" name="textruta 127"/>
                <p:cNvSpPr txBox="1"/>
                <p:nvPr/>
              </p:nvSpPr>
              <p:spPr>
                <a:xfrm>
                  <a:off x="3857773" y="1834034"/>
                  <a:ext cx="418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14</a:t>
                  </a:r>
                  <a:endParaRPr lang="sv-SE" dirty="0"/>
                </a:p>
              </p:txBody>
            </p:sp>
            <p:sp>
              <p:nvSpPr>
                <p:cNvPr id="129" name="textruta 128"/>
                <p:cNvSpPr txBox="1"/>
                <p:nvPr/>
              </p:nvSpPr>
              <p:spPr>
                <a:xfrm>
                  <a:off x="3857773" y="2148829"/>
                  <a:ext cx="3438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 ?</a:t>
                  </a:r>
                  <a:endParaRPr lang="sv-SE" dirty="0"/>
                </a:p>
              </p:txBody>
            </p:sp>
            <p:cxnSp>
              <p:nvCxnSpPr>
                <p:cNvPr id="130" name="Rak 129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7" name="textruta 126"/>
              <p:cNvSpPr txBox="1"/>
              <p:nvPr/>
            </p:nvSpPr>
            <p:spPr>
              <a:xfrm>
                <a:off x="1514418" y="122282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grpSp>
          <p:nvGrpSpPr>
            <p:cNvPr id="122" name="Grupp 121"/>
            <p:cNvGrpSpPr/>
            <p:nvPr/>
          </p:nvGrpSpPr>
          <p:grpSpPr>
            <a:xfrm>
              <a:off x="1692942" y="4440318"/>
              <a:ext cx="302203" cy="684127"/>
              <a:chOff x="3910286" y="1834034"/>
              <a:chExt cx="302203" cy="684127"/>
            </a:xfrm>
          </p:grpSpPr>
          <p:sp>
            <p:nvSpPr>
              <p:cNvPr id="123" name="textruta 122"/>
              <p:cNvSpPr txBox="1"/>
              <p:nvPr/>
            </p:nvSpPr>
            <p:spPr>
              <a:xfrm>
                <a:off x="3910286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2</a:t>
                </a:r>
                <a:endParaRPr lang="sv-SE" dirty="0"/>
              </a:p>
            </p:txBody>
          </p:sp>
          <p:sp>
            <p:nvSpPr>
              <p:cNvPr id="124" name="textruta 123"/>
              <p:cNvSpPr txBox="1"/>
              <p:nvPr/>
            </p:nvSpPr>
            <p:spPr>
              <a:xfrm>
                <a:off x="3910829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7</a:t>
                </a:r>
                <a:endParaRPr lang="sv-SE" dirty="0"/>
              </a:p>
            </p:txBody>
          </p:sp>
          <p:cxnSp>
            <p:nvCxnSpPr>
              <p:cNvPr id="125" name="Rak 124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textruta 130"/>
          <p:cNvSpPr txBox="1"/>
          <p:nvPr/>
        </p:nvSpPr>
        <p:spPr>
          <a:xfrm>
            <a:off x="6253645" y="5396639"/>
            <a:ext cx="140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Svar:  49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32" name="Grupp 131"/>
          <p:cNvGrpSpPr/>
          <p:nvPr/>
        </p:nvGrpSpPr>
        <p:grpSpPr>
          <a:xfrm>
            <a:off x="7080192" y="978670"/>
            <a:ext cx="364202" cy="684127"/>
            <a:chOff x="3882320" y="1834034"/>
            <a:chExt cx="364202" cy="684127"/>
          </a:xfrm>
        </p:grpSpPr>
        <p:sp>
          <p:nvSpPr>
            <p:cNvPr id="133" name="textruta 132"/>
            <p:cNvSpPr txBox="1"/>
            <p:nvPr/>
          </p:nvSpPr>
          <p:spPr>
            <a:xfrm>
              <a:off x="3910286" y="1834034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4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134" name="textruta 133"/>
            <p:cNvSpPr txBox="1"/>
            <p:nvPr/>
          </p:nvSpPr>
          <p:spPr>
            <a:xfrm>
              <a:off x="3882320" y="2148829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7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135" name="Rak 134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 16"/>
          <p:cNvGrpSpPr/>
          <p:nvPr/>
        </p:nvGrpSpPr>
        <p:grpSpPr>
          <a:xfrm>
            <a:off x="6207959" y="978671"/>
            <a:ext cx="836687" cy="684127"/>
            <a:chOff x="6207959" y="978671"/>
            <a:chExt cx="836687" cy="684127"/>
          </a:xfrm>
        </p:grpSpPr>
        <p:grpSp>
          <p:nvGrpSpPr>
            <p:cNvPr id="49" name="Grupp 48"/>
            <p:cNvGrpSpPr/>
            <p:nvPr/>
          </p:nvGrpSpPr>
          <p:grpSpPr>
            <a:xfrm>
              <a:off x="6207959" y="978671"/>
              <a:ext cx="725593" cy="684127"/>
              <a:chOff x="3882320" y="1834034"/>
              <a:chExt cx="725593" cy="684127"/>
            </a:xfrm>
          </p:grpSpPr>
          <p:sp>
            <p:nvSpPr>
              <p:cNvPr id="50" name="textruta 49"/>
              <p:cNvSpPr txBox="1"/>
              <p:nvPr/>
            </p:nvSpPr>
            <p:spPr>
              <a:xfrm>
                <a:off x="3910286" y="1834034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16/4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51" name="textruta 50"/>
              <p:cNvSpPr txBox="1"/>
              <p:nvPr/>
            </p:nvSpPr>
            <p:spPr>
              <a:xfrm>
                <a:off x="3882320" y="2148829"/>
                <a:ext cx="703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28/4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52" name="Rak 51"/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ruta 15"/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136" name="Grupp 135"/>
          <p:cNvGrpSpPr/>
          <p:nvPr/>
        </p:nvGrpSpPr>
        <p:grpSpPr>
          <a:xfrm>
            <a:off x="6196289" y="1829528"/>
            <a:ext cx="836687" cy="684127"/>
            <a:chOff x="6207959" y="978671"/>
            <a:chExt cx="836687" cy="684127"/>
          </a:xfrm>
        </p:grpSpPr>
        <p:grpSp>
          <p:nvGrpSpPr>
            <p:cNvPr id="137" name="Grupp 136"/>
            <p:cNvGrpSpPr/>
            <p:nvPr/>
          </p:nvGrpSpPr>
          <p:grpSpPr>
            <a:xfrm>
              <a:off x="6207959" y="978671"/>
              <a:ext cx="764065" cy="684127"/>
              <a:chOff x="3882320" y="1834034"/>
              <a:chExt cx="764065" cy="684127"/>
            </a:xfrm>
          </p:grpSpPr>
          <p:sp>
            <p:nvSpPr>
              <p:cNvPr id="139" name="textruta 138"/>
              <p:cNvSpPr txBox="1"/>
              <p:nvPr/>
            </p:nvSpPr>
            <p:spPr>
              <a:xfrm>
                <a:off x="3910286" y="1834034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35/5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40" name="textruta 139"/>
              <p:cNvSpPr txBox="1"/>
              <p:nvPr/>
            </p:nvSpPr>
            <p:spPr>
              <a:xfrm>
                <a:off x="3882320" y="2148829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55/5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141" name="Rak 140"/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textruta 137"/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142" name="Grupp 141"/>
          <p:cNvGrpSpPr/>
          <p:nvPr/>
        </p:nvGrpSpPr>
        <p:grpSpPr>
          <a:xfrm>
            <a:off x="6181670" y="2549343"/>
            <a:ext cx="919138" cy="684127"/>
            <a:chOff x="6125508" y="978671"/>
            <a:chExt cx="919138" cy="684127"/>
          </a:xfrm>
        </p:grpSpPr>
        <p:grpSp>
          <p:nvGrpSpPr>
            <p:cNvPr id="143" name="Grupp 142"/>
            <p:cNvGrpSpPr/>
            <p:nvPr/>
          </p:nvGrpSpPr>
          <p:grpSpPr>
            <a:xfrm>
              <a:off x="6125508" y="978671"/>
              <a:ext cx="864339" cy="684127"/>
              <a:chOff x="3799869" y="1834034"/>
              <a:chExt cx="864339" cy="684127"/>
            </a:xfrm>
          </p:grpSpPr>
          <p:sp>
            <p:nvSpPr>
              <p:cNvPr id="145" name="textruta 144"/>
              <p:cNvSpPr txBox="1"/>
              <p:nvPr/>
            </p:nvSpPr>
            <p:spPr>
              <a:xfrm>
                <a:off x="3910286" y="1834034"/>
                <a:ext cx="728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78/2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46" name="textruta 145"/>
              <p:cNvSpPr txBox="1"/>
              <p:nvPr/>
            </p:nvSpPr>
            <p:spPr>
              <a:xfrm>
                <a:off x="3799869" y="2148829"/>
                <a:ext cx="864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126/2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147" name="Rak 146"/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4" name="textruta 143"/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148" name="Grupp 147"/>
          <p:cNvGrpSpPr/>
          <p:nvPr/>
        </p:nvGrpSpPr>
        <p:grpSpPr>
          <a:xfrm>
            <a:off x="7096016" y="2554761"/>
            <a:ext cx="836687" cy="684127"/>
            <a:chOff x="6207959" y="978671"/>
            <a:chExt cx="836687" cy="684127"/>
          </a:xfrm>
        </p:grpSpPr>
        <p:grpSp>
          <p:nvGrpSpPr>
            <p:cNvPr id="149" name="Grupp 148"/>
            <p:cNvGrpSpPr/>
            <p:nvPr/>
          </p:nvGrpSpPr>
          <p:grpSpPr>
            <a:xfrm>
              <a:off x="6207959" y="978671"/>
              <a:ext cx="736099" cy="684127"/>
              <a:chOff x="3882320" y="1834034"/>
              <a:chExt cx="736099" cy="684127"/>
            </a:xfrm>
          </p:grpSpPr>
          <p:sp>
            <p:nvSpPr>
              <p:cNvPr id="151" name="textruta 150"/>
              <p:cNvSpPr txBox="1"/>
              <p:nvPr/>
            </p:nvSpPr>
            <p:spPr>
              <a:xfrm>
                <a:off x="3910286" y="1834034"/>
                <a:ext cx="688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39/3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52" name="textruta 151"/>
              <p:cNvSpPr txBox="1"/>
              <p:nvPr/>
            </p:nvSpPr>
            <p:spPr>
              <a:xfrm>
                <a:off x="3882320" y="2148829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63/3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153" name="Rak 152"/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ruta 149"/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593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80" grpId="0"/>
      <p:bldP spid="95" grpId="0"/>
      <p:bldP spid="107" grpId="0"/>
      <p:bldP spid="119" grpId="0"/>
      <p:bldP spid="13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238</Words>
  <Application>Microsoft Macintosh PowerPoint</Application>
  <PresentationFormat>Bildspel på skärmen (4:3)</PresentationFormat>
  <Paragraphs>112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Conny Welén</cp:lastModifiedBy>
  <cp:revision>25</cp:revision>
  <dcterms:created xsi:type="dcterms:W3CDTF">2017-04-14T14:35:34Z</dcterms:created>
  <dcterms:modified xsi:type="dcterms:W3CDTF">2019-06-02T07:12:40Z</dcterms:modified>
</cp:coreProperties>
</file>