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42" autoAdjust="0"/>
  </p:normalViewPr>
  <p:slideViewPr>
    <p:cSldViewPr snapToGrid="0" snapToObjects="1">
      <p:cViewPr>
        <p:scale>
          <a:sx n="400" d="100"/>
          <a:sy n="400" d="100"/>
        </p:scale>
        <p:origin x="288" y="8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9BE5F-068A-C54B-A100-4C2FE7D9084C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51F88-16AA-F848-9C22-12448DEA500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9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51F88-16AA-F848-9C22-12448DEA500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73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/>
          <p:cNvSpPr>
            <a:spLocks noChangeArrowheads="1"/>
          </p:cNvSpPr>
          <p:nvPr/>
        </p:nvSpPr>
        <p:spPr bwMode="auto">
          <a:xfrm>
            <a:off x="107950" y="136525"/>
            <a:ext cx="890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smtClean="0"/>
              <a:t>X 4.3</a:t>
            </a:r>
            <a:r>
              <a:rPr lang="sv-SE" sz="2400" b="1" dirty="0"/>
              <a:t>			 </a:t>
            </a:r>
            <a:r>
              <a:rPr lang="sv-SE" sz="2400" b="1" dirty="0" smtClean="0"/>
              <a:t>             Sträcka</a:t>
            </a:r>
            <a:r>
              <a:rPr lang="sv-SE" sz="2400" b="1" dirty="0"/>
              <a:t>, tid och hastighet</a:t>
            </a:r>
          </a:p>
        </p:txBody>
      </p:sp>
      <p:sp>
        <p:nvSpPr>
          <p:cNvPr id="3" name="Rektangel 2"/>
          <p:cNvSpPr/>
          <p:nvPr/>
        </p:nvSpPr>
        <p:spPr>
          <a:xfrm>
            <a:off x="811573" y="916333"/>
            <a:ext cx="7553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du cyklar med </a:t>
            </a:r>
            <a:r>
              <a:rPr lang="sv-SE" b="1" i="1" dirty="0">
                <a:solidFill>
                  <a:srgbClr val="800000"/>
                </a:solidFill>
              </a:rPr>
              <a:t>medelhastigheten</a:t>
            </a:r>
            <a:r>
              <a:rPr lang="sv-SE" dirty="0"/>
              <a:t> 20 km/h </a:t>
            </a:r>
            <a:r>
              <a:rPr lang="sv-SE" dirty="0" smtClean="0"/>
              <a:t>så </a:t>
            </a:r>
            <a:r>
              <a:rPr lang="sv-SE" dirty="0"/>
              <a:t>hinner du 20 km </a:t>
            </a:r>
            <a:r>
              <a:rPr lang="sv-SE" dirty="0" smtClean="0"/>
              <a:t>på </a:t>
            </a:r>
            <a:r>
              <a:rPr lang="sv-SE" dirty="0"/>
              <a:t>en timme</a:t>
            </a:r>
            <a:r>
              <a:rPr lang="sv-SE" dirty="0" smtClean="0"/>
              <a:t>. På två </a:t>
            </a:r>
            <a:r>
              <a:rPr lang="sv-SE" dirty="0"/>
              <a:t>timmar hinner du 40 km, </a:t>
            </a:r>
            <a:r>
              <a:rPr lang="sv-SE" dirty="0" smtClean="0"/>
              <a:t>på </a:t>
            </a:r>
            <a:r>
              <a:rPr lang="sv-SE" dirty="0"/>
              <a:t>tre timmar 60 km och </a:t>
            </a:r>
            <a:r>
              <a:rPr lang="sv-SE" dirty="0" smtClean="0"/>
              <a:t>så </a:t>
            </a:r>
            <a:r>
              <a:rPr lang="sv-SE" dirty="0"/>
              <a:t>vidare.</a:t>
            </a:r>
          </a:p>
        </p:txBody>
      </p:sp>
      <p:sp>
        <p:nvSpPr>
          <p:cNvPr id="4" name="Rektangel 3"/>
          <p:cNvSpPr/>
          <p:nvPr/>
        </p:nvSpPr>
        <p:spPr>
          <a:xfrm>
            <a:off x="811573" y="1582340"/>
            <a:ext cx="790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Man säger medelhastighet istället för hastighet eftersom det är ovanligt</a:t>
            </a:r>
          </a:p>
          <a:p>
            <a:r>
              <a:rPr lang="sv-SE" dirty="0" smtClean="0"/>
              <a:t>att du cyklar med samma hastighet hela </a:t>
            </a:r>
            <a:r>
              <a:rPr lang="sv-SE" dirty="0" smtClean="0"/>
              <a:t>tiden. Medelvärdet </a:t>
            </a:r>
            <a:r>
              <a:rPr lang="sv-SE" dirty="0"/>
              <a:t>av alla dina olika hastigheter är alltså 20 km/h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174018" y="2712584"/>
            <a:ext cx="327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00000"/>
                </a:solidFill>
              </a:rPr>
              <a:t>sträcka = hastighet </a:t>
            </a:r>
            <a:r>
              <a:rPr lang="is-IS" sz="2400" b="1" dirty="0" smtClean="0">
                <a:solidFill>
                  <a:srgbClr val="800000"/>
                </a:solidFill>
                <a:cs typeface="Bradley Hand Bold"/>
              </a:rPr>
              <a:t>∙</a:t>
            </a:r>
            <a:r>
              <a:rPr lang="is-IS" sz="2400" dirty="0" smtClean="0">
                <a:cs typeface="Bradley Hand Bold"/>
              </a:rPr>
              <a:t> </a:t>
            </a:r>
            <a:r>
              <a:rPr lang="sv-SE" sz="2400" b="1" i="1" dirty="0" smtClean="0">
                <a:solidFill>
                  <a:srgbClr val="800000"/>
                </a:solidFill>
              </a:rPr>
              <a:t>tid</a:t>
            </a:r>
            <a:endParaRPr lang="sv-SE" sz="2400" b="1" i="1" dirty="0">
              <a:solidFill>
                <a:srgbClr val="800000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018" y="3174249"/>
            <a:ext cx="3319319" cy="147820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018" y="4848864"/>
            <a:ext cx="3324181" cy="172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065372" y="691785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 :  70 km/h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2127357" y="960606"/>
            <a:ext cx="9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t :  3 h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065372" y="1292144"/>
            <a:ext cx="11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s = v </a:t>
            </a:r>
            <a:r>
              <a:rPr lang="is-IS" dirty="0" smtClean="0">
                <a:latin typeface="Bradley Hand Bold"/>
                <a:cs typeface="Bradley Hand Bold"/>
              </a:rPr>
              <a:t>∙ 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065372" y="1615498"/>
            <a:ext cx="127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s =  70 </a:t>
            </a:r>
            <a:r>
              <a:rPr lang="is-IS" dirty="0" smtClean="0">
                <a:latin typeface="Bradley Hand Bold"/>
                <a:cs typeface="Bradley Hand Bold"/>
              </a:rPr>
              <a:t>∙ </a:t>
            </a:r>
            <a:r>
              <a:rPr lang="is-IS" dirty="0" smtClean="0">
                <a:latin typeface="Bradley Hand Bold"/>
                <a:cs typeface="Bradley Hand Bold"/>
              </a:rPr>
              <a:t>3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524260" y="2146857"/>
            <a:ext cx="125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210 km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608021" y="2146857"/>
            <a:ext cx="867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 mil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2065372" y="3692672"/>
            <a:ext cx="162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s :  86 km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096259" y="3992654"/>
            <a:ext cx="115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t :  4 h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017179" y="4276754"/>
            <a:ext cx="11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s = v </a:t>
            </a:r>
            <a:r>
              <a:rPr lang="is-IS" dirty="0" smtClean="0">
                <a:latin typeface="Bradley Hand Bold"/>
                <a:cs typeface="Bradley Hand Bold"/>
              </a:rPr>
              <a:t>∙ 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840076" y="4508298"/>
            <a:ext cx="130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86 = </a:t>
            </a:r>
            <a:r>
              <a:rPr lang="sv-SE" dirty="0" smtClean="0">
                <a:latin typeface="Bradley Hand Bold"/>
                <a:cs typeface="Bradley Hand Bold"/>
              </a:rPr>
              <a:t>v </a:t>
            </a:r>
            <a:r>
              <a:rPr lang="is-IS" dirty="0" smtClean="0">
                <a:latin typeface="Bradley Hand Bold"/>
                <a:cs typeface="Bradley Hand Bold"/>
              </a:rPr>
              <a:t>∙ 4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989280" y="4904425"/>
            <a:ext cx="66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 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8" name="Grupp 17"/>
          <p:cNvGrpSpPr>
            <a:grpSpLocks/>
          </p:cNvGrpSpPr>
          <p:nvPr/>
        </p:nvGrpSpPr>
        <p:grpSpPr bwMode="auto">
          <a:xfrm>
            <a:off x="2546669" y="4769342"/>
            <a:ext cx="461890" cy="611291"/>
            <a:chOff x="4036445" y="1846460"/>
            <a:chExt cx="461674" cy="611463"/>
          </a:xfrm>
        </p:grpSpPr>
        <p:sp>
          <p:nvSpPr>
            <p:cNvPr id="20" name="textruta 29"/>
            <p:cNvSpPr txBox="1">
              <a:spLocks noChangeArrowheads="1"/>
            </p:cNvSpPr>
            <p:nvPr/>
          </p:nvSpPr>
          <p:spPr bwMode="auto">
            <a:xfrm>
              <a:off x="4036445" y="1846460"/>
              <a:ext cx="46167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latin typeface="Bradley Hand Bold"/>
                  <a:cs typeface="Bradley Hand Bold"/>
                </a:rPr>
                <a:t>86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  <p:sp>
          <p:nvSpPr>
            <p:cNvPr id="21" name="textruta 30"/>
            <p:cNvSpPr txBox="1">
              <a:spLocks noChangeArrowheads="1"/>
            </p:cNvSpPr>
            <p:nvPr/>
          </p:nvSpPr>
          <p:spPr bwMode="auto">
            <a:xfrm>
              <a:off x="4060674" y="2088487"/>
              <a:ext cx="329472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latin typeface="Bradley Hand Bold"/>
                  <a:cs typeface="Bradley Hand Bold"/>
                </a:rPr>
                <a:t>4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  <p:cxnSp>
          <p:nvCxnSpPr>
            <p:cNvPr id="22" name="Rak 21"/>
            <p:cNvCxnSpPr/>
            <p:nvPr/>
          </p:nvCxnSpPr>
          <p:spPr>
            <a:xfrm>
              <a:off x="4036445" y="2203748"/>
              <a:ext cx="45278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ktangel 22"/>
          <p:cNvSpPr/>
          <p:nvPr/>
        </p:nvSpPr>
        <p:spPr>
          <a:xfrm>
            <a:off x="2446434" y="542411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21,5</a:t>
            </a:r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1186966" y="2608264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De hinner 21 mil på 3 h.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1186966" y="6131978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Elis medelhastighet är 21,5 km/</a:t>
            </a:r>
            <a:r>
              <a:rPr lang="sv-SE" dirty="0" smtClean="0">
                <a:latin typeface="Bradley Hand Bold"/>
                <a:cs typeface="Bradley Hand Bold"/>
              </a:rPr>
              <a:t>h.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7" name="Grupp 26"/>
          <p:cNvGrpSpPr/>
          <p:nvPr/>
        </p:nvGrpSpPr>
        <p:grpSpPr>
          <a:xfrm>
            <a:off x="372906" y="296572"/>
            <a:ext cx="8839308" cy="1894835"/>
            <a:chOff x="372906" y="296572"/>
            <a:chExt cx="8839308" cy="1894835"/>
          </a:xfrm>
        </p:grpSpPr>
        <p:sp>
          <p:nvSpPr>
            <p:cNvPr id="2" name="Rektangel 1"/>
            <p:cNvSpPr/>
            <p:nvPr/>
          </p:nvSpPr>
          <p:spPr>
            <a:xfrm>
              <a:off x="372906" y="296572"/>
              <a:ext cx="88393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/>
                <a:t>Sandra och Moa kör </a:t>
              </a:r>
              <a:r>
                <a:rPr lang="sv-SE" dirty="0"/>
                <a:t>bil med medelhastigheten 70 km/</a:t>
              </a:r>
              <a:r>
                <a:rPr lang="sv-SE" dirty="0" smtClean="0"/>
                <a:t>h Hur många </a:t>
              </a:r>
              <a:r>
                <a:rPr lang="sv-SE" dirty="0"/>
                <a:t>mil </a:t>
              </a:r>
              <a:r>
                <a:rPr lang="sv-SE" dirty="0" smtClean="0"/>
                <a:t>hinner de på </a:t>
              </a:r>
              <a:r>
                <a:rPr lang="sv-SE" dirty="0"/>
                <a:t>3 h?</a:t>
              </a:r>
            </a:p>
          </p:txBody>
        </p:sp>
        <p:pic>
          <p:nvPicPr>
            <p:cNvPr id="26" name="Bildobjekt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0893" y="775940"/>
              <a:ext cx="2708610" cy="1415467"/>
            </a:xfrm>
            <a:prstGeom prst="ellipse">
              <a:avLst/>
            </a:prstGeom>
          </p:spPr>
        </p:pic>
      </p:grpSp>
      <p:grpSp>
        <p:nvGrpSpPr>
          <p:cNvPr id="29" name="Grupp 28"/>
          <p:cNvGrpSpPr/>
          <p:nvPr/>
        </p:nvGrpSpPr>
        <p:grpSpPr>
          <a:xfrm>
            <a:off x="514369" y="3309944"/>
            <a:ext cx="7855909" cy="1859612"/>
            <a:chOff x="514369" y="3309944"/>
            <a:chExt cx="7855909" cy="1859612"/>
          </a:xfrm>
        </p:grpSpPr>
        <p:sp>
          <p:nvSpPr>
            <p:cNvPr id="9" name="Rektangel 8"/>
            <p:cNvSpPr/>
            <p:nvPr/>
          </p:nvSpPr>
          <p:spPr>
            <a:xfrm>
              <a:off x="514369" y="3309944"/>
              <a:ext cx="61812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/>
                <a:t>Eli </a:t>
              </a:r>
              <a:r>
                <a:rPr lang="sv-SE" dirty="0"/>
                <a:t>cyklar </a:t>
              </a:r>
              <a:r>
                <a:rPr lang="sv-SE" dirty="0" smtClean="0"/>
                <a:t>86 </a:t>
              </a:r>
              <a:r>
                <a:rPr lang="sv-SE" dirty="0"/>
                <a:t>km </a:t>
              </a:r>
              <a:r>
                <a:rPr lang="sv-SE" dirty="0" smtClean="0"/>
                <a:t>på </a:t>
              </a:r>
              <a:r>
                <a:rPr lang="sv-SE" dirty="0"/>
                <a:t>4 h. Vilken medelhastighet har han?</a:t>
              </a:r>
            </a:p>
          </p:txBody>
        </p:sp>
        <p:pic>
          <p:nvPicPr>
            <p:cNvPr id="28" name="Bildobjekt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9943" y="3735212"/>
              <a:ext cx="2120335" cy="1434344"/>
            </a:xfrm>
            <a:prstGeom prst="rect">
              <a:avLst/>
            </a:prstGeom>
          </p:spPr>
        </p:pic>
      </p:grpSp>
      <p:sp>
        <p:nvSpPr>
          <p:cNvPr id="30" name="textruta 29"/>
          <p:cNvSpPr txBox="1"/>
          <p:nvPr/>
        </p:nvSpPr>
        <p:spPr>
          <a:xfrm>
            <a:off x="2065372" y="2146857"/>
            <a:ext cx="6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s </a:t>
            </a:r>
            <a:r>
              <a:rPr lang="sv-SE" dirty="0" smtClean="0">
                <a:latin typeface="Bradley Hand Bold"/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2065372" y="1881247"/>
            <a:ext cx="127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s =  </a:t>
            </a:r>
            <a:r>
              <a:rPr lang="sv-SE" dirty="0" smtClean="0">
                <a:latin typeface="Bradley Hand Bold"/>
                <a:cs typeface="Bradley Hand Bold"/>
              </a:rPr>
              <a:t>210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3" name="textruta 32"/>
          <p:cNvSpPr txBox="1"/>
          <p:nvPr/>
        </p:nvSpPr>
        <p:spPr>
          <a:xfrm>
            <a:off x="1989280" y="5424115"/>
            <a:ext cx="66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 =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09051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3" grpId="0"/>
      <p:bldP spid="24" grpId="0"/>
      <p:bldP spid="25" grpId="0"/>
      <p:bldP spid="30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1186966" y="1634659"/>
            <a:ext cx="162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s :  3,6 mil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186965" y="2153108"/>
            <a:ext cx="159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 : 9 km/h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186965" y="2661488"/>
            <a:ext cx="11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s = v </a:t>
            </a:r>
            <a:r>
              <a:rPr lang="is-IS" dirty="0" smtClean="0">
                <a:latin typeface="Bradley Hand Bold"/>
                <a:cs typeface="Bradley Hand Bold"/>
              </a:rPr>
              <a:t>∙ 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000853" y="3091351"/>
            <a:ext cx="169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36 = 9 </a:t>
            </a:r>
            <a:r>
              <a:rPr lang="is-IS" dirty="0" smtClean="0">
                <a:latin typeface="Bradley Hand Bold"/>
                <a:cs typeface="Bradley Hand Bold"/>
              </a:rPr>
              <a:t>∙ 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186965" y="3633204"/>
            <a:ext cx="66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t 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8" name="Grupp 17"/>
          <p:cNvGrpSpPr>
            <a:grpSpLocks/>
          </p:cNvGrpSpPr>
          <p:nvPr/>
        </p:nvGrpSpPr>
        <p:grpSpPr bwMode="auto">
          <a:xfrm>
            <a:off x="1668740" y="3482062"/>
            <a:ext cx="526217" cy="671616"/>
            <a:chOff x="3980917" y="1846460"/>
            <a:chExt cx="525972" cy="671805"/>
          </a:xfrm>
        </p:grpSpPr>
        <p:sp>
          <p:nvSpPr>
            <p:cNvPr id="20" name="textruta 29"/>
            <p:cNvSpPr txBox="1">
              <a:spLocks noChangeArrowheads="1"/>
            </p:cNvSpPr>
            <p:nvPr/>
          </p:nvSpPr>
          <p:spPr bwMode="auto">
            <a:xfrm>
              <a:off x="4036445" y="1846460"/>
              <a:ext cx="47044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latin typeface="Bradley Hand Bold"/>
                  <a:cs typeface="Bradley Hand Bold"/>
                </a:rPr>
                <a:t>36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  <p:sp>
          <p:nvSpPr>
            <p:cNvPr id="21" name="textruta 30"/>
            <p:cNvSpPr txBox="1">
              <a:spLocks noChangeArrowheads="1"/>
            </p:cNvSpPr>
            <p:nvPr/>
          </p:nvSpPr>
          <p:spPr bwMode="auto">
            <a:xfrm>
              <a:off x="4118042" y="2148829"/>
              <a:ext cx="364032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latin typeface="Bradley Hand Bold"/>
                  <a:cs typeface="Bradley Hand Bold"/>
                </a:rPr>
                <a:t>9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  <p:cxnSp>
          <p:nvCxnSpPr>
            <p:cNvPr id="22" name="Rak 21"/>
            <p:cNvCxnSpPr/>
            <p:nvPr/>
          </p:nvCxnSpPr>
          <p:spPr>
            <a:xfrm>
              <a:off x="3980917" y="2203748"/>
              <a:ext cx="50497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ktangel 22"/>
          <p:cNvSpPr/>
          <p:nvPr/>
        </p:nvSpPr>
        <p:spPr>
          <a:xfrm>
            <a:off x="1623689" y="4140137"/>
            <a:ext cx="32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4</a:t>
            </a:r>
            <a:endParaRPr lang="sv-SE" dirty="0"/>
          </a:p>
        </p:txBody>
      </p:sp>
      <p:sp>
        <p:nvSpPr>
          <p:cNvPr id="25" name="textruta 24"/>
          <p:cNvSpPr txBox="1"/>
          <p:nvPr/>
        </p:nvSpPr>
        <p:spPr>
          <a:xfrm>
            <a:off x="655442" y="4779766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</a:t>
            </a:r>
            <a:r>
              <a:rPr lang="sv-SE" dirty="0" smtClean="0">
                <a:latin typeface="Bradley Hand Bold"/>
                <a:cs typeface="Bradley Hand Bold"/>
              </a:rPr>
              <a:t>Det </a:t>
            </a:r>
            <a:r>
              <a:rPr lang="sv-SE" dirty="0" smtClean="0">
                <a:latin typeface="Bradley Hand Bold"/>
                <a:cs typeface="Bradley Hand Bold"/>
              </a:rPr>
              <a:t>tar 4 h för Miriam att åka 3,6 mil.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31" name="Grupp 30"/>
          <p:cNvGrpSpPr/>
          <p:nvPr/>
        </p:nvGrpSpPr>
        <p:grpSpPr>
          <a:xfrm>
            <a:off x="239656" y="175759"/>
            <a:ext cx="7946914" cy="2346681"/>
            <a:chOff x="386078" y="175759"/>
            <a:chExt cx="7946914" cy="2346681"/>
          </a:xfrm>
        </p:grpSpPr>
        <p:sp>
          <p:nvSpPr>
            <p:cNvPr id="9" name="Rektangel 8"/>
            <p:cNvSpPr/>
            <p:nvPr/>
          </p:nvSpPr>
          <p:spPr>
            <a:xfrm>
              <a:off x="386078" y="398060"/>
              <a:ext cx="61812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/>
                <a:t>Miriam åker </a:t>
              </a:r>
              <a:r>
                <a:rPr lang="sv-SE" dirty="0"/>
                <a:t>skidor med medelhastigheten </a:t>
              </a:r>
              <a:r>
                <a:rPr lang="sv-SE" dirty="0" smtClean="0"/>
                <a:t>9 km</a:t>
              </a:r>
              <a:r>
                <a:rPr lang="sv-SE" dirty="0"/>
                <a:t>/h.</a:t>
              </a:r>
            </a:p>
            <a:p>
              <a:r>
                <a:rPr lang="sv-SE" dirty="0"/>
                <a:t>Hur </a:t>
              </a:r>
              <a:r>
                <a:rPr lang="sv-SE" dirty="0" smtClean="0"/>
                <a:t>lång </a:t>
              </a:r>
              <a:r>
                <a:rPr lang="sv-SE" dirty="0"/>
                <a:t>tid tar det </a:t>
              </a:r>
              <a:r>
                <a:rPr lang="sv-SE" dirty="0" smtClean="0"/>
                <a:t>för henne </a:t>
              </a:r>
              <a:r>
                <a:rPr lang="sv-SE" dirty="0"/>
                <a:t>att </a:t>
              </a:r>
              <a:r>
                <a:rPr lang="sv-SE" dirty="0" smtClean="0"/>
                <a:t>åka 3,6 </a:t>
              </a:r>
              <a:r>
                <a:rPr lang="sv-SE" dirty="0"/>
                <a:t>mil?</a:t>
              </a:r>
            </a:p>
          </p:txBody>
        </p:sp>
        <p:pic>
          <p:nvPicPr>
            <p:cNvPr id="30" name="Bildobjekt 29"/>
            <p:cNvPicPr>
              <a:picLocks noChangeAspect="1"/>
            </p:cNvPicPr>
            <p:nvPr/>
          </p:nvPicPr>
          <p:blipFill rotWithShape="1">
            <a:blip r:embed="rId2"/>
            <a:srcRect l="9742" r="40808" b="6947"/>
            <a:stretch/>
          </p:blipFill>
          <p:spPr>
            <a:xfrm>
              <a:off x="6461509" y="175759"/>
              <a:ext cx="1871483" cy="2346681"/>
            </a:xfrm>
            <a:prstGeom prst="rect">
              <a:avLst/>
            </a:prstGeom>
          </p:spPr>
        </p:pic>
      </p:grpSp>
      <p:sp>
        <p:nvSpPr>
          <p:cNvPr id="32" name="Rektangel 31"/>
          <p:cNvSpPr/>
          <p:nvPr/>
        </p:nvSpPr>
        <p:spPr>
          <a:xfrm>
            <a:off x="2577440" y="1634659"/>
            <a:ext cx="881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36 km</a:t>
            </a:r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1186966" y="4143014"/>
            <a:ext cx="66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t =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27560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3" grpId="0"/>
      <p:bldP spid="25" grpId="0"/>
      <p:bldP spid="32" grpId="0"/>
      <p:bldP spid="2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248</Words>
  <Application>Microsoft Macintosh PowerPoint</Application>
  <PresentationFormat>Bildspel på skärmen (4:3)</PresentationFormat>
  <Paragraphs>40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4" baseType="lpstr"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22</cp:revision>
  <dcterms:created xsi:type="dcterms:W3CDTF">2017-04-14T14:35:34Z</dcterms:created>
  <dcterms:modified xsi:type="dcterms:W3CDTF">2017-08-08T09:44:44Z</dcterms:modified>
</cp:coreProperties>
</file>