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74" r:id="rId4"/>
    <p:sldId id="278" r:id="rId5"/>
    <p:sldId id="275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12" autoAdjust="0"/>
  </p:normalViewPr>
  <p:slideViewPr>
    <p:cSldViewPr snapToGrid="0" snapToObjects="1">
      <p:cViewPr>
        <p:scale>
          <a:sx n="400" d="100"/>
          <a:sy n="400" d="100"/>
        </p:scale>
        <p:origin x="3048" y="5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11258" y="191960"/>
            <a:ext cx="8801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3.6						                   Area</a:t>
            </a:r>
            <a:endParaRPr lang="sv-SE" sz="2400" b="1" dirty="0"/>
          </a:p>
        </p:txBody>
      </p:sp>
      <p:grpSp>
        <p:nvGrpSpPr>
          <p:cNvPr id="5" name="Grupp 4"/>
          <p:cNvGrpSpPr/>
          <p:nvPr/>
        </p:nvGrpSpPr>
        <p:grpSpPr>
          <a:xfrm>
            <a:off x="1809150" y="898529"/>
            <a:ext cx="2285611" cy="2162156"/>
            <a:chOff x="1051762" y="1108245"/>
            <a:chExt cx="2285611" cy="2162156"/>
          </a:xfrm>
        </p:grpSpPr>
        <p:pic>
          <p:nvPicPr>
            <p:cNvPr id="10" name="Bildobjekt 9"/>
            <p:cNvPicPr>
              <a:picLocks noChangeAspect="1"/>
            </p:cNvPicPr>
            <p:nvPr/>
          </p:nvPicPr>
          <p:blipFill rotWithShape="1">
            <a:blip r:embed="rId2"/>
            <a:srcRect b="36339"/>
            <a:stretch/>
          </p:blipFill>
          <p:spPr>
            <a:xfrm>
              <a:off x="1051762" y="1108245"/>
              <a:ext cx="2285611" cy="1792824"/>
            </a:xfrm>
            <a:prstGeom prst="rect">
              <a:avLst/>
            </a:prstGeom>
          </p:spPr>
        </p:pic>
        <p:sp>
          <p:nvSpPr>
            <p:cNvPr id="2" name="textruta 1"/>
            <p:cNvSpPr txBox="1"/>
            <p:nvPr/>
          </p:nvSpPr>
          <p:spPr>
            <a:xfrm>
              <a:off x="1398253" y="1108245"/>
              <a:ext cx="1939119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lang="sv-SE" b="1" dirty="0" smtClean="0">
                <a:solidFill>
                  <a:srgbClr val="800000"/>
                </a:solidFill>
              </a:endParaRPr>
            </a:p>
            <a:p>
              <a:r>
                <a:rPr lang="sv-SE" b="1" dirty="0" smtClean="0">
                  <a:solidFill>
                    <a:srgbClr val="800000"/>
                  </a:solidFill>
                </a:rPr>
                <a:t>Parallellogram</a:t>
              </a:r>
              <a:endParaRPr lang="sv-SE" b="1" dirty="0">
                <a:solidFill>
                  <a:srgbClr val="800000"/>
                </a:solidFill>
              </a:endParaRPr>
            </a:p>
          </p:txBody>
        </p:sp>
        <p:sp>
          <p:nvSpPr>
            <p:cNvPr id="3" name="textruta 2"/>
            <p:cNvSpPr txBox="1"/>
            <p:nvPr/>
          </p:nvSpPr>
          <p:spPr>
            <a:xfrm>
              <a:off x="1398253" y="2901069"/>
              <a:ext cx="1095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i="1" dirty="0" smtClean="0"/>
                <a:t>A = b </a:t>
              </a:r>
              <a:r>
                <a:rPr lang="is-IS" i="1" dirty="0" smtClean="0">
                  <a:cs typeface="Bradley Hand Bold"/>
                </a:rPr>
                <a:t>∙ h</a:t>
              </a:r>
              <a:endParaRPr lang="sv-SE" i="1" dirty="0"/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5668265" y="1065762"/>
            <a:ext cx="1576273" cy="2162156"/>
            <a:chOff x="6869576" y="1108245"/>
            <a:chExt cx="1576273" cy="2162156"/>
          </a:xfrm>
        </p:grpSpPr>
        <p:pic>
          <p:nvPicPr>
            <p:cNvPr id="12" name="Bildobjekt 11"/>
            <p:cNvPicPr>
              <a:picLocks noChangeAspect="1"/>
            </p:cNvPicPr>
            <p:nvPr/>
          </p:nvPicPr>
          <p:blipFill rotWithShape="1">
            <a:blip r:embed="rId3"/>
            <a:srcRect t="19316" b="19215"/>
            <a:stretch/>
          </p:blipFill>
          <p:spPr>
            <a:xfrm>
              <a:off x="6869576" y="1322081"/>
              <a:ext cx="1576273" cy="1479662"/>
            </a:xfrm>
            <a:prstGeom prst="rect">
              <a:avLst/>
            </a:prstGeom>
          </p:spPr>
        </p:pic>
        <p:sp>
          <p:nvSpPr>
            <p:cNvPr id="17" name="textruta 16"/>
            <p:cNvSpPr txBox="1"/>
            <p:nvPr/>
          </p:nvSpPr>
          <p:spPr>
            <a:xfrm>
              <a:off x="7436570" y="1108245"/>
              <a:ext cx="966820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Romb</a:t>
              </a:r>
              <a:endParaRPr lang="sv-SE" b="1" dirty="0">
                <a:solidFill>
                  <a:srgbClr val="800000"/>
                </a:solidFill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6969226" y="2901069"/>
              <a:ext cx="1095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i="1" dirty="0" smtClean="0"/>
                <a:t>A = b </a:t>
              </a:r>
              <a:r>
                <a:rPr lang="is-IS" i="1" dirty="0" smtClean="0">
                  <a:cs typeface="Bradley Hand Bold"/>
                </a:rPr>
                <a:t>∙ h</a:t>
              </a:r>
              <a:endParaRPr lang="sv-SE" i="1" dirty="0"/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1727585" y="3923167"/>
            <a:ext cx="2716082" cy="2162156"/>
            <a:chOff x="3297548" y="2428581"/>
            <a:chExt cx="2716082" cy="2162156"/>
          </a:xfrm>
        </p:grpSpPr>
        <p:pic>
          <p:nvPicPr>
            <p:cNvPr id="9" name="Bildobjekt 8"/>
            <p:cNvPicPr>
              <a:picLocks noChangeAspect="1"/>
            </p:cNvPicPr>
            <p:nvPr/>
          </p:nvPicPr>
          <p:blipFill rotWithShape="1">
            <a:blip r:embed="rId4"/>
            <a:srcRect t="20629" b="26492"/>
            <a:stretch/>
          </p:blipFill>
          <p:spPr>
            <a:xfrm>
              <a:off x="3297548" y="2797913"/>
              <a:ext cx="2716082" cy="1456361"/>
            </a:xfrm>
            <a:prstGeom prst="rect">
              <a:avLst/>
            </a:prstGeom>
          </p:spPr>
        </p:pic>
        <p:grpSp>
          <p:nvGrpSpPr>
            <p:cNvPr id="19" name="Grupp 18"/>
            <p:cNvGrpSpPr/>
            <p:nvPr/>
          </p:nvGrpSpPr>
          <p:grpSpPr>
            <a:xfrm>
              <a:off x="3704881" y="2428581"/>
              <a:ext cx="1174564" cy="2162156"/>
              <a:chOff x="6969226" y="1108245"/>
              <a:chExt cx="1174564" cy="2162156"/>
            </a:xfrm>
          </p:grpSpPr>
          <p:sp>
            <p:nvSpPr>
              <p:cNvPr id="21" name="textruta 20"/>
              <p:cNvSpPr txBox="1"/>
              <p:nvPr/>
            </p:nvSpPr>
            <p:spPr>
              <a:xfrm>
                <a:off x="6969226" y="1108245"/>
                <a:ext cx="1174564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>
                    <a:solidFill>
                      <a:srgbClr val="800000"/>
                    </a:solidFill>
                  </a:rPr>
                  <a:t>Rektangel</a:t>
                </a:r>
                <a:endParaRPr lang="sv-SE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2" name="textruta 21"/>
              <p:cNvSpPr txBox="1"/>
              <p:nvPr/>
            </p:nvSpPr>
            <p:spPr>
              <a:xfrm>
                <a:off x="6969226" y="2901069"/>
                <a:ext cx="10952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i="1" dirty="0" smtClean="0"/>
                  <a:t>A = b </a:t>
                </a:r>
                <a:r>
                  <a:rPr lang="is-IS" i="1" dirty="0" smtClean="0">
                    <a:cs typeface="Bradley Hand Bold"/>
                  </a:rPr>
                  <a:t>∙ h</a:t>
                </a:r>
                <a:endParaRPr lang="sv-SE" i="1" dirty="0"/>
              </a:p>
            </p:txBody>
          </p:sp>
        </p:grpSp>
      </p:grpSp>
      <p:grpSp>
        <p:nvGrpSpPr>
          <p:cNvPr id="8" name="Grupp 7"/>
          <p:cNvGrpSpPr/>
          <p:nvPr/>
        </p:nvGrpSpPr>
        <p:grpSpPr>
          <a:xfrm>
            <a:off x="5668265" y="3797091"/>
            <a:ext cx="1684339" cy="2288232"/>
            <a:chOff x="3872713" y="1264765"/>
            <a:chExt cx="1684339" cy="2288232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 rotWithShape="1">
            <a:blip r:embed="rId5"/>
            <a:srcRect t="22178" b="25023"/>
            <a:stretch/>
          </p:blipFill>
          <p:spPr>
            <a:xfrm>
              <a:off x="3872713" y="1634097"/>
              <a:ext cx="1684339" cy="1549568"/>
            </a:xfrm>
            <a:prstGeom prst="rect">
              <a:avLst/>
            </a:prstGeom>
          </p:spPr>
        </p:pic>
        <p:grpSp>
          <p:nvGrpSpPr>
            <p:cNvPr id="23" name="Grupp 22"/>
            <p:cNvGrpSpPr/>
            <p:nvPr/>
          </p:nvGrpSpPr>
          <p:grpSpPr>
            <a:xfrm>
              <a:off x="4252071" y="1264765"/>
              <a:ext cx="1304981" cy="2288232"/>
              <a:chOff x="7248934" y="1108245"/>
              <a:chExt cx="1304981" cy="2288232"/>
            </a:xfrm>
          </p:grpSpPr>
          <p:sp>
            <p:nvSpPr>
              <p:cNvPr id="25" name="textruta 24"/>
              <p:cNvSpPr txBox="1"/>
              <p:nvPr/>
            </p:nvSpPr>
            <p:spPr>
              <a:xfrm>
                <a:off x="7248934" y="1108245"/>
                <a:ext cx="1304981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>
                    <a:solidFill>
                      <a:srgbClr val="800000"/>
                    </a:solidFill>
                  </a:rPr>
                  <a:t>Kvadrat</a:t>
                </a:r>
                <a:endParaRPr lang="sv-SE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6" name="textruta 25"/>
              <p:cNvSpPr txBox="1"/>
              <p:nvPr/>
            </p:nvSpPr>
            <p:spPr>
              <a:xfrm>
                <a:off x="7308091" y="3027145"/>
                <a:ext cx="10952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i="1" dirty="0" smtClean="0"/>
                  <a:t>A = s </a:t>
                </a:r>
                <a:r>
                  <a:rPr lang="is-IS" i="1" dirty="0" smtClean="0">
                    <a:cs typeface="Bradley Hand Bold"/>
                  </a:rPr>
                  <a:t>∙ s</a:t>
                </a:r>
                <a:endParaRPr lang="sv-SE" i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268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t="11986"/>
          <a:stretch/>
        </p:blipFill>
        <p:spPr>
          <a:xfrm>
            <a:off x="645346" y="2989540"/>
            <a:ext cx="2867679" cy="274342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t="17116"/>
          <a:stretch/>
        </p:blipFill>
        <p:spPr>
          <a:xfrm>
            <a:off x="5641124" y="2989540"/>
            <a:ext cx="2499624" cy="274342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11259" y="191960"/>
            <a:ext cx="859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							</a:t>
            </a:r>
            <a:r>
              <a:rPr lang="sv-SE" sz="2400" b="1" dirty="0" smtClean="0">
                <a:solidFill>
                  <a:srgbClr val="800000"/>
                </a:solidFill>
              </a:rPr>
              <a:t>Area triangel</a:t>
            </a:r>
            <a:endParaRPr lang="sv-SE" sz="2400" b="1" dirty="0">
              <a:solidFill>
                <a:srgbClr val="800000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6858" t="21551" r="8877" b="23166"/>
          <a:stretch/>
        </p:blipFill>
        <p:spPr>
          <a:xfrm>
            <a:off x="2256444" y="1113531"/>
            <a:ext cx="4634492" cy="166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3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652271" y="0"/>
            <a:ext cx="7045020" cy="1667217"/>
            <a:chOff x="804671" y="-341373"/>
            <a:chExt cx="7045020" cy="1667217"/>
          </a:xfrm>
        </p:grpSpPr>
        <p:sp>
          <p:nvSpPr>
            <p:cNvPr id="3" name="Rektangel 2"/>
            <p:cNvSpPr/>
            <p:nvPr/>
          </p:nvSpPr>
          <p:spPr>
            <a:xfrm>
              <a:off x="804671" y="194850"/>
              <a:ext cx="395186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Beräkna triangelns omkrets och area.</a:t>
              </a:r>
            </a:p>
          </p:txBody>
        </p:sp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7122" y="-341373"/>
              <a:ext cx="3102569" cy="1667217"/>
            </a:xfrm>
            <a:prstGeom prst="rect">
              <a:avLst/>
            </a:prstGeom>
          </p:spPr>
        </p:pic>
      </p:grpSp>
      <p:sp>
        <p:nvSpPr>
          <p:cNvPr id="7" name="textruta 6"/>
          <p:cNvSpPr txBox="1"/>
          <p:nvPr/>
        </p:nvSpPr>
        <p:spPr>
          <a:xfrm>
            <a:off x="1629032" y="2752420"/>
            <a:ext cx="169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Omkrets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724476" y="2752420"/>
            <a:ext cx="2626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(6,0 </a:t>
            </a:r>
            <a:r>
              <a:rPr lang="sv-SE" dirty="0">
                <a:latin typeface="Bradley Hand Bold"/>
                <a:cs typeface="Bradley Hand Bold"/>
              </a:rPr>
              <a:t>+ </a:t>
            </a:r>
            <a:r>
              <a:rPr lang="sv-SE" dirty="0" smtClean="0">
                <a:latin typeface="Bradley Hand Bold"/>
                <a:cs typeface="Bradley Hand Bold"/>
              </a:rPr>
              <a:t>4,5 + 2,9) cm </a:t>
            </a:r>
            <a:r>
              <a:rPr lang="is-IS" dirty="0" smtClean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5276914" y="274628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13,4 cm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2724869" y="3985462"/>
            <a:ext cx="1879271" cy="654567"/>
            <a:chOff x="2906047" y="2466574"/>
            <a:chExt cx="1879271" cy="654567"/>
          </a:xfrm>
        </p:grpSpPr>
        <p:grpSp>
          <p:nvGrpSpPr>
            <p:cNvPr id="11" name="Grupp 10"/>
            <p:cNvGrpSpPr/>
            <p:nvPr/>
          </p:nvGrpSpPr>
          <p:grpSpPr>
            <a:xfrm>
              <a:off x="3081431" y="2466574"/>
              <a:ext cx="1703887" cy="654567"/>
              <a:chOff x="1848562" y="5075067"/>
              <a:chExt cx="1703887" cy="654567"/>
            </a:xfrm>
          </p:grpSpPr>
          <p:grpSp>
            <p:nvGrpSpPr>
              <p:cNvPr id="13" name="Grupp 12"/>
              <p:cNvGrpSpPr/>
              <p:nvPr/>
            </p:nvGrpSpPr>
            <p:grpSpPr>
              <a:xfrm>
                <a:off x="1848562" y="5075067"/>
                <a:ext cx="1703887" cy="654567"/>
                <a:chOff x="2631801" y="3388920"/>
                <a:chExt cx="1703887" cy="654567"/>
              </a:xfrm>
            </p:grpSpPr>
            <p:grpSp>
              <p:nvGrpSpPr>
                <p:cNvPr id="15" name="Grupp 14"/>
                <p:cNvGrpSpPr>
                  <a:grpSpLocks/>
                </p:cNvGrpSpPr>
                <p:nvPr/>
              </p:nvGrpSpPr>
              <p:grpSpPr bwMode="auto">
                <a:xfrm>
                  <a:off x="2631801" y="3388920"/>
                  <a:ext cx="1044271" cy="654567"/>
                  <a:chOff x="4036442" y="1846460"/>
                  <a:chExt cx="1043784" cy="654751"/>
                </a:xfrm>
              </p:grpSpPr>
              <p:sp>
                <p:nvSpPr>
                  <p:cNvPr id="17" name="textruta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6442" y="1846460"/>
                    <a:ext cx="1043784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4,5 </a:t>
                    </a:r>
                    <a:r>
                      <a:rPr lang="is-IS" sz="1800" dirty="0" smtClean="0">
                        <a:latin typeface="Bradley Hand Bold"/>
                        <a:cs typeface="Bradley Hand Bold"/>
                      </a:rPr>
                      <a:t>∙ </a:t>
                    </a:r>
                    <a:r>
                      <a:rPr lang="sv-SE" sz="1800" dirty="0">
                        <a:latin typeface="Bradley Hand Bold"/>
                        <a:cs typeface="Bradley Hand Bold"/>
                      </a:rPr>
                      <a:t>2,8 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sp>
                <p:nvSpPr>
                  <p:cNvPr id="18" name="textruta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7646" y="2131775"/>
                    <a:ext cx="329473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2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cxnSp>
                <p:nvCxnSpPr>
                  <p:cNvPr id="19" name="Rak 18"/>
                  <p:cNvCxnSpPr/>
                  <p:nvPr/>
                </p:nvCxnSpPr>
                <p:spPr>
                  <a:xfrm>
                    <a:off x="4082369" y="2203748"/>
                    <a:ext cx="952905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ruta 15"/>
                <p:cNvSpPr txBox="1"/>
                <p:nvPr/>
              </p:nvSpPr>
              <p:spPr>
                <a:xfrm>
                  <a:off x="4080218" y="3526673"/>
                  <a:ext cx="2554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=</a:t>
                  </a:r>
                  <a:endParaRPr lang="sv-SE" dirty="0"/>
                </a:p>
              </p:txBody>
            </p:sp>
          </p:grpSp>
          <p:sp>
            <p:nvSpPr>
              <p:cNvPr id="14" name="textruta 13"/>
              <p:cNvSpPr txBox="1"/>
              <p:nvPr/>
            </p:nvSpPr>
            <p:spPr>
              <a:xfrm>
                <a:off x="2816106" y="5184463"/>
                <a:ext cx="6395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cm</a:t>
                </a:r>
                <a:r>
                  <a:rPr lang="sv-SE" b="1" baseline="30000" dirty="0" smtClean="0">
                    <a:latin typeface="Bradley Hand Bold"/>
                    <a:cs typeface="Bradley Hand Bold"/>
                  </a:rPr>
                  <a:t>2 </a:t>
                </a:r>
                <a:endParaRPr lang="sv-SE" b="1" baseline="30000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12" name="Rektangel 11"/>
            <p:cNvSpPr/>
            <p:nvPr/>
          </p:nvSpPr>
          <p:spPr>
            <a:xfrm>
              <a:off x="2906047" y="2604327"/>
              <a:ext cx="184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0" name="textruta 29"/>
          <p:cNvSpPr txBox="1"/>
          <p:nvPr/>
        </p:nvSpPr>
        <p:spPr>
          <a:xfrm>
            <a:off x="1901749" y="4108977"/>
            <a:ext cx="9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Arean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4604140" y="4086031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6,3 cm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1615614" y="5148738"/>
            <a:ext cx="584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Triangelns omkrets är 13,4 cm och area 6,3 cm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r>
              <a:rPr lang="sv-SE" dirty="0" smtClean="0">
                <a:latin typeface="Bradley Hand Bold"/>
                <a:cs typeface="Bradley Hand Bold"/>
              </a:rPr>
              <a:t>.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7" name="Grupp 46"/>
          <p:cNvGrpSpPr/>
          <p:nvPr/>
        </p:nvGrpSpPr>
        <p:grpSpPr>
          <a:xfrm>
            <a:off x="2257930" y="3330895"/>
            <a:ext cx="1162605" cy="654567"/>
            <a:chOff x="1601839" y="3330442"/>
            <a:chExt cx="1162605" cy="654567"/>
          </a:xfrm>
        </p:grpSpPr>
        <p:sp>
          <p:nvSpPr>
            <p:cNvPr id="35" name="Rektangel 34"/>
            <p:cNvSpPr/>
            <p:nvPr/>
          </p:nvSpPr>
          <p:spPr>
            <a:xfrm>
              <a:off x="1601839" y="3470344"/>
              <a:ext cx="6164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A =</a:t>
              </a:r>
              <a:endParaRPr lang="sv-SE" dirty="0"/>
            </a:p>
          </p:txBody>
        </p:sp>
        <p:grpSp>
          <p:nvGrpSpPr>
            <p:cNvPr id="36" name="Grupp 35"/>
            <p:cNvGrpSpPr/>
            <p:nvPr/>
          </p:nvGrpSpPr>
          <p:grpSpPr>
            <a:xfrm>
              <a:off x="1991682" y="3330442"/>
              <a:ext cx="772762" cy="654567"/>
              <a:chOff x="2906047" y="2466574"/>
              <a:chExt cx="772762" cy="654567"/>
            </a:xfrm>
          </p:grpSpPr>
          <p:grpSp>
            <p:nvGrpSpPr>
              <p:cNvPr id="41" name="Grupp 40"/>
              <p:cNvGrpSpPr>
                <a:grpSpLocks/>
              </p:cNvGrpSpPr>
              <p:nvPr/>
            </p:nvGrpSpPr>
            <p:grpSpPr bwMode="auto">
              <a:xfrm>
                <a:off x="3081427" y="2466574"/>
                <a:ext cx="597382" cy="654567"/>
                <a:chOff x="4036442" y="1846460"/>
                <a:chExt cx="597104" cy="654751"/>
              </a:xfrm>
            </p:grpSpPr>
            <p:sp>
              <p:nvSpPr>
                <p:cNvPr id="43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036442" y="1846460"/>
                  <a:ext cx="597104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b </a:t>
                  </a:r>
                  <a:r>
                    <a:rPr lang="is-IS" sz="1800" dirty="0">
                      <a:latin typeface="Bradley Hand Bold"/>
                      <a:cs typeface="Bradley Hand Bold"/>
                    </a:rPr>
                    <a:t>∙ </a:t>
                  </a:r>
                  <a:r>
                    <a:rPr lang="sv-SE" sz="1800" dirty="0" smtClean="0">
                      <a:latin typeface="Bradley Hand Bold"/>
                      <a:cs typeface="Bradley Hand Bold"/>
                    </a:rPr>
                    <a:t>h 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44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179976" y="2131775"/>
                  <a:ext cx="32947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2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45" name="Rak 44"/>
                <p:cNvCxnSpPr/>
                <p:nvPr/>
              </p:nvCxnSpPr>
              <p:spPr>
                <a:xfrm>
                  <a:off x="4082369" y="2203748"/>
                  <a:ext cx="51122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ktangel 37"/>
              <p:cNvSpPr/>
              <p:nvPr/>
            </p:nvSpPr>
            <p:spPr>
              <a:xfrm>
                <a:off x="2906047" y="2604327"/>
                <a:ext cx="1846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422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0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06881" y="810157"/>
            <a:ext cx="75423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vägg är 12 m lång och 3,5 m hög. Väggen ska </a:t>
            </a:r>
            <a:r>
              <a:rPr lang="sv-SE" dirty="0" smtClean="0"/>
              <a:t>målas två </a:t>
            </a:r>
            <a:r>
              <a:rPr lang="sv-SE" dirty="0"/>
              <a:t>gånger med en färg där varje burk räcker till 15 </a:t>
            </a:r>
            <a:r>
              <a:rPr lang="sv-SE" dirty="0" smtClean="0"/>
              <a:t>m</a:t>
            </a:r>
            <a:r>
              <a:rPr lang="sv-SE" baseline="30000" dirty="0" smtClean="0"/>
              <a:t>2</a:t>
            </a:r>
            <a:r>
              <a:rPr lang="sv-SE" dirty="0" smtClean="0"/>
              <a:t>. På </a:t>
            </a:r>
            <a:r>
              <a:rPr lang="sv-SE" dirty="0"/>
              <a:t>väggen finns fönster på sammanlagt 10 </a:t>
            </a:r>
            <a:r>
              <a:rPr lang="sv-SE" dirty="0" smtClean="0"/>
              <a:t>m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Hur många burkar måste man köpa?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1469337" y="2420853"/>
            <a:ext cx="2923309" cy="1309248"/>
            <a:chOff x="2298463" y="850537"/>
            <a:chExt cx="2923309" cy="1309248"/>
          </a:xfrm>
        </p:grpSpPr>
        <p:sp>
          <p:nvSpPr>
            <p:cNvPr id="5" name="Rektangel 4"/>
            <p:cNvSpPr/>
            <p:nvPr/>
          </p:nvSpPr>
          <p:spPr>
            <a:xfrm>
              <a:off x="2298463" y="1121401"/>
              <a:ext cx="2316705" cy="669052"/>
            </a:xfrm>
            <a:prstGeom prst="rect">
              <a:avLst/>
            </a:prstGeom>
            <a:ln w="63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/>
            <p:cNvSpPr/>
            <p:nvPr/>
          </p:nvSpPr>
          <p:spPr>
            <a:xfrm>
              <a:off x="3165165" y="1790453"/>
              <a:ext cx="4494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12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7" name="Rektangel 6"/>
            <p:cNvSpPr/>
            <p:nvPr/>
          </p:nvSpPr>
          <p:spPr>
            <a:xfrm>
              <a:off x="4615168" y="1219869"/>
              <a:ext cx="5565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3,5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8" name="Rektangel 7"/>
            <p:cNvSpPr/>
            <p:nvPr/>
          </p:nvSpPr>
          <p:spPr>
            <a:xfrm>
              <a:off x="4636154" y="850537"/>
              <a:ext cx="585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(m)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4797785" y="2814081"/>
            <a:ext cx="1107591" cy="371481"/>
            <a:chOff x="1601839" y="3468195"/>
            <a:chExt cx="1107591" cy="371481"/>
          </a:xfrm>
        </p:grpSpPr>
        <p:sp>
          <p:nvSpPr>
            <p:cNvPr id="10" name="Rektangel 9"/>
            <p:cNvSpPr/>
            <p:nvPr/>
          </p:nvSpPr>
          <p:spPr>
            <a:xfrm>
              <a:off x="1601839" y="3470344"/>
              <a:ext cx="6164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A =</a:t>
              </a:r>
              <a:endParaRPr lang="sv-SE" dirty="0"/>
            </a:p>
          </p:txBody>
        </p:sp>
        <p:grpSp>
          <p:nvGrpSpPr>
            <p:cNvPr id="11" name="Grupp 10"/>
            <p:cNvGrpSpPr/>
            <p:nvPr/>
          </p:nvGrpSpPr>
          <p:grpSpPr>
            <a:xfrm>
              <a:off x="1991682" y="3468195"/>
              <a:ext cx="717748" cy="371481"/>
              <a:chOff x="2906047" y="2604327"/>
              <a:chExt cx="717748" cy="371481"/>
            </a:xfrm>
          </p:grpSpPr>
          <p:sp>
            <p:nvSpPr>
              <p:cNvPr id="14" name="textruta 29"/>
              <p:cNvSpPr txBox="1">
                <a:spLocks noChangeArrowheads="1"/>
              </p:cNvSpPr>
              <p:nvPr/>
            </p:nvSpPr>
            <p:spPr bwMode="auto">
              <a:xfrm>
                <a:off x="3026413" y="2606476"/>
                <a:ext cx="5973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b </a:t>
                </a:r>
                <a:r>
                  <a:rPr lang="is-IS" sz="1800" dirty="0">
                    <a:latin typeface="Bradley Hand Bold"/>
                    <a:cs typeface="Bradley Hand Bold"/>
                  </a:rPr>
                  <a:t>∙ </a:t>
                </a:r>
                <a:r>
                  <a:rPr lang="sv-SE" sz="1800" dirty="0" smtClean="0">
                    <a:latin typeface="Bradley Hand Bold"/>
                    <a:cs typeface="Bradley Hand Bold"/>
                  </a:rPr>
                  <a:t>h 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3" name="Rektangel 12"/>
              <p:cNvSpPr/>
              <p:nvPr/>
            </p:nvSpPr>
            <p:spPr>
              <a:xfrm>
                <a:off x="2906047" y="2604327"/>
                <a:ext cx="1846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</p:grpSp>
      <p:sp>
        <p:nvSpPr>
          <p:cNvPr id="17" name="textruta 16"/>
          <p:cNvSpPr txBox="1"/>
          <p:nvPr/>
        </p:nvSpPr>
        <p:spPr>
          <a:xfrm>
            <a:off x="1681348" y="3924311"/>
            <a:ext cx="9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   Area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29"/>
          <p:cNvSpPr txBox="1">
            <a:spLocks noChangeArrowheads="1"/>
          </p:cNvSpPr>
          <p:nvPr/>
        </p:nvSpPr>
        <p:spPr bwMode="auto">
          <a:xfrm>
            <a:off x="2496648" y="3924311"/>
            <a:ext cx="2301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(12 </a:t>
            </a:r>
            <a:r>
              <a:rPr lang="is-IS" sz="1800" dirty="0">
                <a:latin typeface="Bradley Hand Bold"/>
                <a:cs typeface="Bradley Hand Bold"/>
              </a:rPr>
              <a:t>∙ </a:t>
            </a:r>
            <a:r>
              <a:rPr lang="sv-SE" sz="1800" dirty="0" smtClean="0">
                <a:latin typeface="Bradley Hand Bold"/>
                <a:cs typeface="Bradley Hand Bold"/>
              </a:rPr>
              <a:t>3,5 – 10) m</a:t>
            </a:r>
            <a:r>
              <a:rPr lang="sv-SE" sz="1800" b="1" baseline="30000" dirty="0" smtClean="0">
                <a:latin typeface="Bradley Hand Bold"/>
                <a:cs typeface="Bradley Hand Bold"/>
              </a:rPr>
              <a:t>2</a:t>
            </a:r>
            <a:r>
              <a:rPr lang="sv-SE" sz="1800" dirty="0" smtClean="0">
                <a:latin typeface="Bradley Hand Bold"/>
                <a:cs typeface="Bradley Hand Bold"/>
              </a:rPr>
              <a:t> = 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4544848" y="3924311"/>
            <a:ext cx="173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(42 – 10) m</a:t>
            </a:r>
            <a:r>
              <a:rPr lang="sv-SE" b="1" baseline="30000" dirty="0" smtClean="0">
                <a:latin typeface="Bradley Hand Bold"/>
                <a:cs typeface="Bradley Hand Bold"/>
              </a:rPr>
              <a:t>2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680305" y="4924720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burk :  </a:t>
            </a:r>
            <a:r>
              <a:rPr lang="sv-SE" dirty="0" smtClean="0">
                <a:latin typeface="Bradley Hand Bold"/>
                <a:cs typeface="Bradley Hand Bold"/>
              </a:rPr>
              <a:t>15 </a:t>
            </a:r>
            <a:r>
              <a:rPr lang="sv-SE" dirty="0" smtClean="0">
                <a:latin typeface="Bradley Hand Bold"/>
                <a:cs typeface="Bradley Hand Bold"/>
              </a:rPr>
              <a:t>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1286025" y="4362076"/>
            <a:ext cx="155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Area totalt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2" name="textruta 29"/>
          <p:cNvSpPr txBox="1">
            <a:spLocks noChangeArrowheads="1"/>
          </p:cNvSpPr>
          <p:nvPr/>
        </p:nvSpPr>
        <p:spPr bwMode="auto">
          <a:xfrm>
            <a:off x="2623865" y="4362076"/>
            <a:ext cx="14024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2 </a:t>
            </a:r>
            <a:r>
              <a:rPr lang="is-IS" sz="1800" dirty="0" smtClean="0">
                <a:latin typeface="Bradley Hand Bold"/>
                <a:cs typeface="Bradley Hand Bold"/>
              </a:rPr>
              <a:t>∙ </a:t>
            </a:r>
            <a:r>
              <a:rPr lang="sv-SE" sz="1800" dirty="0" smtClean="0">
                <a:latin typeface="Bradley Hand Bold"/>
                <a:cs typeface="Bradley Hand Bold"/>
              </a:rPr>
              <a:t>32</a:t>
            </a:r>
            <a:r>
              <a:rPr lang="sv-SE" sz="1800" b="1" dirty="0" smtClean="0">
                <a:latin typeface="Bradley Hand Bold"/>
                <a:cs typeface="Bradley Hand Bold"/>
              </a:rPr>
              <a:t> </a:t>
            </a:r>
            <a:r>
              <a:rPr lang="sv-SE" sz="1800" dirty="0" smtClean="0">
                <a:latin typeface="Bradley Hand Bold"/>
                <a:cs typeface="Bradley Hand Bold"/>
              </a:rPr>
              <a:t>m</a:t>
            </a:r>
            <a:r>
              <a:rPr lang="sv-SE" sz="1800" b="1" baseline="30000" dirty="0" smtClean="0">
                <a:latin typeface="Bradley Hand Bold"/>
                <a:cs typeface="Bradley Hand Bold"/>
              </a:rPr>
              <a:t>2</a:t>
            </a:r>
            <a:r>
              <a:rPr lang="sv-SE" sz="1800" dirty="0" smtClean="0">
                <a:latin typeface="Bradley Hand Bold"/>
                <a:cs typeface="Bradley Hand Bold"/>
              </a:rPr>
              <a:t> = 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3857215" y="4373907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64 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003643" y="5394318"/>
            <a:ext cx="1673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burkar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5" name="Grupp 24"/>
          <p:cNvGrpSpPr/>
          <p:nvPr/>
        </p:nvGrpSpPr>
        <p:grpSpPr>
          <a:xfrm>
            <a:off x="2643452" y="5276700"/>
            <a:ext cx="1213763" cy="671616"/>
            <a:chOff x="1793010" y="5075066"/>
            <a:chExt cx="1213763" cy="671616"/>
          </a:xfrm>
        </p:grpSpPr>
        <p:grpSp>
          <p:nvGrpSpPr>
            <p:cNvPr id="26" name="Grupp 25"/>
            <p:cNvGrpSpPr/>
            <p:nvPr/>
          </p:nvGrpSpPr>
          <p:grpSpPr>
            <a:xfrm>
              <a:off x="1793010" y="5075066"/>
              <a:ext cx="1213763" cy="671616"/>
              <a:chOff x="2576249" y="3388919"/>
              <a:chExt cx="1213763" cy="671616"/>
            </a:xfrm>
          </p:grpSpPr>
          <p:grpSp>
            <p:nvGrpSpPr>
              <p:cNvPr id="28" name="Grupp 27"/>
              <p:cNvGrpSpPr>
                <a:grpSpLocks/>
              </p:cNvGrpSpPr>
              <p:nvPr/>
            </p:nvGrpSpPr>
            <p:grpSpPr bwMode="auto">
              <a:xfrm>
                <a:off x="2576249" y="3388919"/>
                <a:ext cx="652203" cy="671616"/>
                <a:chOff x="3980917" y="1846460"/>
                <a:chExt cx="651899" cy="671805"/>
              </a:xfrm>
            </p:grpSpPr>
            <p:sp>
              <p:nvSpPr>
                <p:cNvPr id="30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036445" y="1846460"/>
                  <a:ext cx="47621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64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31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051302" y="2148829"/>
                  <a:ext cx="46657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15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32" name="Rak 31"/>
                <p:cNvCxnSpPr/>
                <p:nvPr/>
              </p:nvCxnSpPr>
              <p:spPr>
                <a:xfrm>
                  <a:off x="3980917" y="2203748"/>
                  <a:ext cx="65189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ruta 28"/>
              <p:cNvSpPr txBox="1"/>
              <p:nvPr/>
            </p:nvSpPr>
            <p:spPr>
              <a:xfrm>
                <a:off x="3534542" y="3561440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=</a:t>
                </a:r>
                <a:endParaRPr lang="sv-SE" dirty="0"/>
              </a:p>
            </p:txBody>
          </p:sp>
        </p:grpSp>
        <p:sp>
          <p:nvSpPr>
            <p:cNvPr id="27" name="textruta 26"/>
            <p:cNvSpPr txBox="1"/>
            <p:nvPr/>
          </p:nvSpPr>
          <p:spPr>
            <a:xfrm>
              <a:off x="2445213" y="519268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err="1" smtClean="0">
                  <a:latin typeface="Bradley Hand Bold"/>
                  <a:cs typeface="Bradley Hand Bold"/>
                </a:rPr>
                <a:t>st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3" name="textruta 32"/>
          <p:cNvSpPr txBox="1"/>
          <p:nvPr/>
        </p:nvSpPr>
        <p:spPr>
          <a:xfrm>
            <a:off x="3807028" y="5394318"/>
            <a:ext cx="133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4,26... st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34" name="Rektangel 33"/>
          <p:cNvSpPr/>
          <p:nvPr/>
        </p:nvSpPr>
        <p:spPr>
          <a:xfrm>
            <a:off x="4991240" y="5394318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 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1038328" y="6303230"/>
            <a:ext cx="584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Man måste köpa 5 burkar målarfärg.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6173602" y="3924311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32 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08770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480157" y="0"/>
            <a:ext cx="7152648" cy="1391320"/>
            <a:chOff x="596900" y="322385"/>
            <a:chExt cx="7152648" cy="1391320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5601" y="322385"/>
              <a:ext cx="2103947" cy="1391320"/>
            </a:xfrm>
            <a:prstGeom prst="rect">
              <a:avLst/>
            </a:prstGeom>
          </p:spPr>
        </p:pic>
        <p:sp>
          <p:nvSpPr>
            <p:cNvPr id="3" name="Rektangel 2"/>
            <p:cNvSpPr/>
            <p:nvPr/>
          </p:nvSpPr>
          <p:spPr>
            <a:xfrm>
              <a:off x="596900" y="565870"/>
              <a:ext cx="6121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En tomt ser ut som bilden visar. Vad kostar tomten,</a:t>
              </a:r>
            </a:p>
            <a:p>
              <a:r>
                <a:rPr lang="sv-SE" dirty="0"/>
                <a:t>om priset är 120 kr per kvadratmeter?</a:t>
              </a:r>
            </a:p>
          </p:txBody>
        </p:sp>
      </p:grpSp>
      <p:sp>
        <p:nvSpPr>
          <p:cNvPr id="23" name="textruta 22"/>
          <p:cNvSpPr txBox="1"/>
          <p:nvPr/>
        </p:nvSpPr>
        <p:spPr>
          <a:xfrm>
            <a:off x="1278836" y="3136056"/>
            <a:ext cx="194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 Area rektangel : 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9"/>
          <p:cNvSpPr txBox="1">
            <a:spLocks noChangeArrowheads="1"/>
          </p:cNvSpPr>
          <p:nvPr/>
        </p:nvSpPr>
        <p:spPr bwMode="auto">
          <a:xfrm>
            <a:off x="3045774" y="3136056"/>
            <a:ext cx="14739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25</a:t>
            </a:r>
            <a:r>
              <a:rPr lang="is-IS" sz="1800" dirty="0" smtClean="0">
                <a:latin typeface="Bradley Hand Bold"/>
                <a:cs typeface="Bradley Hand Bold"/>
              </a:rPr>
              <a:t>∙ </a:t>
            </a:r>
            <a:r>
              <a:rPr lang="sv-SE" sz="1800" dirty="0" smtClean="0">
                <a:latin typeface="Bradley Hand Bold"/>
                <a:cs typeface="Bradley Hand Bold"/>
              </a:rPr>
              <a:t>60</a:t>
            </a:r>
            <a:r>
              <a:rPr lang="sv-SE" sz="1800" b="1" dirty="0" smtClean="0">
                <a:latin typeface="Bradley Hand Bold"/>
                <a:cs typeface="Bradley Hand Bold"/>
              </a:rPr>
              <a:t> </a:t>
            </a:r>
            <a:r>
              <a:rPr lang="sv-SE" sz="1800" dirty="0" smtClean="0">
                <a:latin typeface="Bradley Hand Bold"/>
                <a:cs typeface="Bradley Hand Bold"/>
              </a:rPr>
              <a:t>m</a:t>
            </a:r>
            <a:r>
              <a:rPr lang="sv-SE" sz="1800" b="1" baseline="30000" dirty="0" smtClean="0">
                <a:latin typeface="Bradley Hand Bold"/>
                <a:cs typeface="Bradley Hand Bold"/>
              </a:rPr>
              <a:t>2</a:t>
            </a:r>
            <a:r>
              <a:rPr lang="sv-SE" sz="1800" dirty="0" smtClean="0">
                <a:latin typeface="Bradley Hand Bold"/>
                <a:cs typeface="Bradley Hand Bold"/>
              </a:rPr>
              <a:t> = 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4433239" y="31360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1 500 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1432118" y="3605957"/>
            <a:ext cx="17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 Area triangel : 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7" name="Grupp 26"/>
          <p:cNvGrpSpPr/>
          <p:nvPr/>
        </p:nvGrpSpPr>
        <p:grpSpPr>
          <a:xfrm>
            <a:off x="3045774" y="3505389"/>
            <a:ext cx="1608539" cy="637966"/>
            <a:chOff x="2906047" y="2466575"/>
            <a:chExt cx="1608539" cy="637966"/>
          </a:xfrm>
        </p:grpSpPr>
        <p:grpSp>
          <p:nvGrpSpPr>
            <p:cNvPr id="28" name="Grupp 27"/>
            <p:cNvGrpSpPr/>
            <p:nvPr/>
          </p:nvGrpSpPr>
          <p:grpSpPr>
            <a:xfrm>
              <a:off x="3081427" y="2466575"/>
              <a:ext cx="1433159" cy="637966"/>
              <a:chOff x="1848558" y="5075068"/>
              <a:chExt cx="1433159" cy="637966"/>
            </a:xfrm>
          </p:grpSpPr>
          <p:grpSp>
            <p:nvGrpSpPr>
              <p:cNvPr id="30" name="Grupp 29"/>
              <p:cNvGrpSpPr/>
              <p:nvPr/>
            </p:nvGrpSpPr>
            <p:grpSpPr>
              <a:xfrm>
                <a:off x="1848558" y="5075068"/>
                <a:ext cx="1433159" cy="637966"/>
                <a:chOff x="2631797" y="3388921"/>
                <a:chExt cx="1433159" cy="637966"/>
              </a:xfrm>
            </p:grpSpPr>
            <p:grpSp>
              <p:nvGrpSpPr>
                <p:cNvPr id="32" name="Grupp 31"/>
                <p:cNvGrpSpPr>
                  <a:grpSpLocks/>
                </p:cNvGrpSpPr>
                <p:nvPr/>
              </p:nvGrpSpPr>
              <p:grpSpPr bwMode="auto">
                <a:xfrm>
                  <a:off x="2631797" y="3388921"/>
                  <a:ext cx="928459" cy="637966"/>
                  <a:chOff x="4036442" y="1846460"/>
                  <a:chExt cx="928027" cy="638145"/>
                </a:xfrm>
              </p:grpSpPr>
              <p:sp>
                <p:nvSpPr>
                  <p:cNvPr id="34" name="textruta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6442" y="1846460"/>
                    <a:ext cx="928027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60 </a:t>
                    </a:r>
                    <a:r>
                      <a:rPr lang="is-IS" sz="1800" dirty="0">
                        <a:latin typeface="Bradley Hand Bold"/>
                        <a:cs typeface="Bradley Hand Bold"/>
                      </a:rPr>
                      <a:t>∙ </a:t>
                    </a:r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15 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sp>
                <p:nvSpPr>
                  <p:cNvPr id="35" name="textruta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6443" y="2115169"/>
                    <a:ext cx="329473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2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cxnSp>
                <p:nvCxnSpPr>
                  <p:cNvPr id="36" name="Rak 35"/>
                  <p:cNvCxnSpPr/>
                  <p:nvPr/>
                </p:nvCxnSpPr>
                <p:spPr>
                  <a:xfrm>
                    <a:off x="4082369" y="2203748"/>
                    <a:ext cx="797025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textruta 32"/>
                <p:cNvSpPr txBox="1"/>
                <p:nvPr/>
              </p:nvSpPr>
              <p:spPr>
                <a:xfrm>
                  <a:off x="3809486" y="3561442"/>
                  <a:ext cx="2554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=</a:t>
                  </a:r>
                  <a:endParaRPr lang="sv-SE" dirty="0"/>
                </a:p>
              </p:txBody>
            </p:sp>
          </p:grpSp>
          <p:sp>
            <p:nvSpPr>
              <p:cNvPr id="31" name="textruta 30"/>
              <p:cNvSpPr txBox="1"/>
              <p:nvPr/>
            </p:nvSpPr>
            <p:spPr>
              <a:xfrm>
                <a:off x="2665171" y="5210371"/>
                <a:ext cx="5118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m</a:t>
                </a:r>
                <a:r>
                  <a:rPr lang="sv-SE" b="1" baseline="30000" dirty="0" smtClean="0">
                    <a:latin typeface="Bradley Hand Bold"/>
                    <a:cs typeface="Bradley Hand Bold"/>
                  </a:rPr>
                  <a:t>2</a:t>
                </a:r>
                <a:endParaRPr lang="sv-SE" b="1" baseline="30000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29" name="Rektangel 28"/>
            <p:cNvSpPr/>
            <p:nvPr/>
          </p:nvSpPr>
          <p:spPr>
            <a:xfrm>
              <a:off x="2906047" y="2604327"/>
              <a:ext cx="184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8" name="Rektangel 37"/>
          <p:cNvSpPr/>
          <p:nvPr/>
        </p:nvSpPr>
        <p:spPr>
          <a:xfrm>
            <a:off x="4654313" y="367791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</a:t>
            </a:r>
            <a:r>
              <a:rPr lang="sv-SE" dirty="0" smtClean="0">
                <a:latin typeface="Bradley Hand Bold"/>
                <a:cs typeface="Bradley Hand Bold"/>
              </a:rPr>
              <a:t>50 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1760125" y="4087201"/>
            <a:ext cx="147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Area totalt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0" name="textruta 29"/>
          <p:cNvSpPr txBox="1">
            <a:spLocks noChangeArrowheads="1"/>
          </p:cNvSpPr>
          <p:nvPr/>
        </p:nvSpPr>
        <p:spPr bwMode="auto">
          <a:xfrm>
            <a:off x="3007161" y="4087201"/>
            <a:ext cx="2284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(1 500 + 450) m</a:t>
            </a:r>
            <a:r>
              <a:rPr lang="sv-SE" sz="1800" b="1" baseline="30000" dirty="0" smtClean="0">
                <a:latin typeface="Bradley Hand Bold"/>
                <a:cs typeface="Bradley Hand Bold"/>
              </a:rPr>
              <a:t>2</a:t>
            </a:r>
            <a:r>
              <a:rPr lang="sv-SE" sz="1800" dirty="0" smtClean="0">
                <a:latin typeface="Bradley Hand Bold"/>
                <a:cs typeface="Bradley Hand Bold"/>
              </a:rPr>
              <a:t> = 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5223680" y="408720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1 950 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1432118" y="6215307"/>
            <a:ext cx="3818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Tomten kostar 234 000 kr.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2011348" y="4856335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Pris/m</a:t>
            </a:r>
            <a:r>
              <a:rPr lang="sv-SE" b="1" baseline="30000" dirty="0" smtClean="0">
                <a:latin typeface="Bradley Hand Bold"/>
                <a:cs typeface="Bradley Hand Bold"/>
              </a:rPr>
              <a:t>2 </a:t>
            </a:r>
            <a:r>
              <a:rPr lang="sv-SE" dirty="0" smtClean="0">
                <a:latin typeface="Bradley Hand Bold"/>
                <a:cs typeface="Bradley Hand Bold"/>
              </a:rPr>
              <a:t>:  120 kr/m</a:t>
            </a:r>
            <a:r>
              <a:rPr lang="sv-SE" b="1" baseline="30000" dirty="0" smtClean="0">
                <a:latin typeface="Bradley Hand Bold"/>
                <a:cs typeface="Bradley Hand Bold"/>
              </a:rPr>
              <a:t>2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4" name="textruta 43"/>
          <p:cNvSpPr txBox="1"/>
          <p:nvPr/>
        </p:nvSpPr>
        <p:spPr>
          <a:xfrm>
            <a:off x="1760125" y="5374190"/>
            <a:ext cx="130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Pris totalt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5" name="textruta 29"/>
          <p:cNvSpPr txBox="1">
            <a:spLocks noChangeArrowheads="1"/>
          </p:cNvSpPr>
          <p:nvPr/>
        </p:nvSpPr>
        <p:spPr bwMode="auto">
          <a:xfrm>
            <a:off x="2987183" y="5387060"/>
            <a:ext cx="18699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120 </a:t>
            </a:r>
            <a:r>
              <a:rPr lang="is-IS" sz="1800" dirty="0" smtClean="0">
                <a:latin typeface="Bradley Hand Bold"/>
                <a:cs typeface="Bradley Hand Bold"/>
              </a:rPr>
              <a:t>∙ </a:t>
            </a:r>
            <a:r>
              <a:rPr lang="sv-SE" sz="1800" dirty="0" smtClean="0">
                <a:latin typeface="Bradley Hand Bold"/>
                <a:cs typeface="Bradley Hand Bold"/>
              </a:rPr>
              <a:t>1 950 kr = 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4815670" y="537419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234 000 kr</a:t>
            </a:r>
            <a:endParaRPr lang="sv-SE" b="1" baseline="30000" dirty="0">
              <a:latin typeface="Bradley Hand Bold"/>
              <a:cs typeface="Bradley Hand Bold"/>
            </a:endParaRPr>
          </a:p>
        </p:txBody>
      </p:sp>
      <p:grpSp>
        <p:nvGrpSpPr>
          <p:cNvPr id="49" name="Grupp 48"/>
          <p:cNvGrpSpPr/>
          <p:nvPr/>
        </p:nvGrpSpPr>
        <p:grpSpPr>
          <a:xfrm>
            <a:off x="1086935" y="1237195"/>
            <a:ext cx="2864559" cy="1770947"/>
            <a:chOff x="1086935" y="1237195"/>
            <a:chExt cx="2864559" cy="1770947"/>
          </a:xfrm>
        </p:grpSpPr>
        <p:grpSp>
          <p:nvGrpSpPr>
            <p:cNvPr id="22" name="Grupp 21"/>
            <p:cNvGrpSpPr/>
            <p:nvPr/>
          </p:nvGrpSpPr>
          <p:grpSpPr>
            <a:xfrm>
              <a:off x="1086935" y="1237195"/>
              <a:ext cx="2864559" cy="1770947"/>
              <a:chOff x="1294810" y="2098586"/>
              <a:chExt cx="4031961" cy="2603500"/>
            </a:xfrm>
          </p:grpSpPr>
          <p:pic>
            <p:nvPicPr>
              <p:cNvPr id="7" name="Bildobjekt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94810" y="2098586"/>
                <a:ext cx="3937000" cy="2603500"/>
              </a:xfrm>
              <a:prstGeom prst="rect">
                <a:avLst/>
              </a:prstGeom>
            </p:spPr>
          </p:pic>
          <p:sp>
            <p:nvSpPr>
              <p:cNvPr id="4" name="textruta 3"/>
              <p:cNvSpPr txBox="1"/>
              <p:nvPr/>
            </p:nvSpPr>
            <p:spPr>
              <a:xfrm>
                <a:off x="2857408" y="4358788"/>
                <a:ext cx="517391" cy="32845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sz="1200" dirty="0" smtClean="0">
                    <a:latin typeface="Bradley Hand Bold"/>
                    <a:cs typeface="Bradley Hand Bold"/>
                  </a:rPr>
                  <a:t>60</a:t>
                </a:r>
                <a:endParaRPr lang="sv-SE" sz="12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9" name="textruta 8"/>
              <p:cNvSpPr txBox="1"/>
              <p:nvPr/>
            </p:nvSpPr>
            <p:spPr>
              <a:xfrm>
                <a:off x="4761410" y="3349509"/>
                <a:ext cx="517391" cy="407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sz="1200" dirty="0" smtClean="0">
                    <a:latin typeface="Bradley Hand Bold"/>
                    <a:cs typeface="Bradley Hand Bold"/>
                  </a:rPr>
                  <a:t>25</a:t>
                </a:r>
                <a:endParaRPr lang="sv-SE" sz="12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0" name="textruta 9"/>
              <p:cNvSpPr txBox="1"/>
              <p:nvPr/>
            </p:nvSpPr>
            <p:spPr>
              <a:xfrm>
                <a:off x="3633028" y="3144402"/>
                <a:ext cx="51739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solidFill>
                      <a:schemeClr val="bg1"/>
                    </a:solidFill>
                    <a:latin typeface="Bradley Hand Bold"/>
                    <a:cs typeface="Bradley Hand Bold"/>
                  </a:rPr>
                  <a:t>60</a:t>
                </a:r>
                <a:endParaRPr lang="sv-SE" dirty="0">
                  <a:solidFill>
                    <a:schemeClr val="bg1"/>
                  </a:solidFill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 flipV="1">
                <a:off x="1434584" y="2963079"/>
                <a:ext cx="3263017" cy="24596"/>
              </a:xfrm>
              <a:prstGeom prst="line">
                <a:avLst/>
              </a:prstGeom>
              <a:ln w="6350" cmpd="sng"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ruta 17"/>
              <p:cNvSpPr txBox="1"/>
              <p:nvPr/>
            </p:nvSpPr>
            <p:spPr>
              <a:xfrm>
                <a:off x="3514788" y="2451302"/>
                <a:ext cx="635630" cy="3741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sz="1200" dirty="0" smtClean="0">
                    <a:latin typeface="Bradley Hand Bold"/>
                    <a:cs typeface="Bradley Hand Bold"/>
                  </a:rPr>
                  <a:t>  15</a:t>
                </a:r>
                <a:endParaRPr lang="sv-SE" sz="12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4550684" y="2141172"/>
                <a:ext cx="776087" cy="4524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v-SE" sz="1400" dirty="0" smtClean="0">
                    <a:latin typeface="Bradley Hand Bold"/>
                    <a:cs typeface="Bradley Hand Bold"/>
                  </a:rPr>
                  <a:t>(m)</a:t>
                </a:r>
                <a:endParaRPr lang="sv-SE" sz="1400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47" name="Höger klammerparentes 46"/>
            <p:cNvSpPr/>
            <p:nvPr/>
          </p:nvSpPr>
          <p:spPr>
            <a:xfrm rot="10800000">
              <a:off x="2896624" y="1294737"/>
              <a:ext cx="221074" cy="1479887"/>
            </a:xfrm>
            <a:prstGeom prst="rightBrace">
              <a:avLst>
                <a:gd name="adj1" fmla="val 8333"/>
                <a:gd name="adj2" fmla="val 50514"/>
              </a:avLst>
            </a:prstGeom>
            <a:ln w="6350" cmpd="sng">
              <a:prstDash val="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textruta 47"/>
            <p:cNvSpPr txBox="1"/>
            <p:nvPr/>
          </p:nvSpPr>
          <p:spPr>
            <a:xfrm>
              <a:off x="2564690" y="1867370"/>
              <a:ext cx="36758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radley Hand Bold"/>
                  <a:cs typeface="Bradley Hand Bold"/>
                </a:rPr>
                <a:t>40</a:t>
              </a:r>
              <a:endParaRPr lang="sv-SE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46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280</Words>
  <Application>Microsoft Macintosh PowerPoint</Application>
  <PresentationFormat>Bildspel på skärmen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19</cp:revision>
  <dcterms:created xsi:type="dcterms:W3CDTF">2017-04-14T14:34:39Z</dcterms:created>
  <dcterms:modified xsi:type="dcterms:W3CDTF">2017-08-08T09:11:00Z</dcterms:modified>
</cp:coreProperties>
</file>