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95" autoAdjust="0"/>
    <p:restoredTop sz="97600" autoAdjust="0"/>
  </p:normalViewPr>
  <p:slideViewPr>
    <p:cSldViewPr snapToGrid="0" snapToObjects="1">
      <p:cViewPr>
        <p:scale>
          <a:sx n="103" d="100"/>
          <a:sy n="103" d="100"/>
        </p:scale>
        <p:origin x="-2328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5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3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44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19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51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09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37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4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97001" y="117122"/>
            <a:ext cx="8801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3.3						 	   Vinklar</a:t>
            </a:r>
            <a:endParaRPr lang="sv-SE" sz="2400" b="1" dirty="0"/>
          </a:p>
        </p:txBody>
      </p:sp>
      <p:sp>
        <p:nvSpPr>
          <p:cNvPr id="4" name="Rektangel 3"/>
          <p:cNvSpPr/>
          <p:nvPr/>
        </p:nvSpPr>
        <p:spPr>
          <a:xfrm>
            <a:off x="1641180" y="1078463"/>
            <a:ext cx="589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vinkel är ett mått på en </a:t>
            </a:r>
            <a:r>
              <a:rPr lang="sv-SE" b="1" i="1" dirty="0">
                <a:solidFill>
                  <a:srgbClr val="800000"/>
                </a:solidFill>
              </a:rPr>
              <a:t>vridning</a:t>
            </a:r>
            <a:r>
              <a:rPr lang="sv-SE" dirty="0"/>
              <a:t> </a:t>
            </a:r>
            <a:r>
              <a:rPr lang="sv-SE" dirty="0" smtClean="0"/>
              <a:t>och mäts </a:t>
            </a:r>
            <a:r>
              <a:rPr lang="sv-SE" dirty="0"/>
              <a:t>i </a:t>
            </a:r>
            <a:r>
              <a:rPr lang="sv-SE" b="1" i="1" dirty="0" smtClean="0">
                <a:solidFill>
                  <a:srgbClr val="800000"/>
                </a:solidFill>
              </a:rPr>
              <a:t>grader.</a:t>
            </a:r>
            <a:endParaRPr lang="sv-SE" b="1" i="1" dirty="0">
              <a:solidFill>
                <a:srgbClr val="800000"/>
              </a:solidFill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3549652" y="1872336"/>
            <a:ext cx="2491924" cy="815891"/>
            <a:chOff x="2427342" y="1502110"/>
            <a:chExt cx="2491924" cy="815891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7342" y="1571334"/>
              <a:ext cx="2491924" cy="699314"/>
            </a:xfrm>
            <a:prstGeom prst="rect">
              <a:avLst/>
            </a:prstGeom>
          </p:spPr>
        </p:pic>
        <p:sp>
          <p:nvSpPr>
            <p:cNvPr id="10" name="textruta 9"/>
            <p:cNvSpPr txBox="1"/>
            <p:nvPr/>
          </p:nvSpPr>
          <p:spPr>
            <a:xfrm>
              <a:off x="3254368" y="2010224"/>
              <a:ext cx="10061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Halvt varv</a:t>
              </a:r>
              <a:endParaRPr lang="sv-SE" sz="1400" dirty="0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3970182" y="1502110"/>
              <a:ext cx="58061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180°</a:t>
              </a:r>
              <a:endParaRPr lang="sv-SE" sz="1400" dirty="0"/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1401418" y="1900067"/>
            <a:ext cx="1609899" cy="775818"/>
            <a:chOff x="376430" y="1534168"/>
            <a:chExt cx="1609899" cy="775818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6430" y="1655999"/>
              <a:ext cx="1609899" cy="604657"/>
            </a:xfrm>
            <a:prstGeom prst="rect">
              <a:avLst/>
            </a:prstGeom>
          </p:spPr>
        </p:pic>
        <p:sp>
          <p:nvSpPr>
            <p:cNvPr id="13" name="textruta 12"/>
            <p:cNvSpPr txBox="1"/>
            <p:nvPr/>
          </p:nvSpPr>
          <p:spPr>
            <a:xfrm>
              <a:off x="926151" y="2002209"/>
              <a:ext cx="10061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Helt varv</a:t>
              </a:r>
              <a:endParaRPr lang="sv-SE" sz="1400" dirty="0"/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926151" y="1534168"/>
              <a:ext cx="58061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360°</a:t>
              </a:r>
              <a:endParaRPr lang="sv-SE" sz="1400" dirty="0"/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6446714" y="1447795"/>
            <a:ext cx="1088052" cy="1242454"/>
            <a:chOff x="6020496" y="1447795"/>
            <a:chExt cx="1088052" cy="1242454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20496" y="1447795"/>
              <a:ext cx="970244" cy="1088566"/>
            </a:xfrm>
            <a:prstGeom prst="rect">
              <a:avLst/>
            </a:prstGeom>
          </p:spPr>
        </p:pic>
        <p:sp>
          <p:nvSpPr>
            <p:cNvPr id="16" name="textruta 15"/>
            <p:cNvSpPr txBox="1"/>
            <p:nvPr/>
          </p:nvSpPr>
          <p:spPr>
            <a:xfrm>
              <a:off x="6315830" y="1914431"/>
              <a:ext cx="58061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90°</a:t>
              </a:r>
              <a:endParaRPr lang="sv-SE" sz="1400" dirty="0"/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6102429" y="2382472"/>
              <a:ext cx="10061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Kvarts varv</a:t>
              </a:r>
              <a:endParaRPr lang="sv-SE" sz="1400" dirty="0"/>
            </a:p>
          </p:txBody>
        </p:sp>
      </p:grpSp>
      <p:sp>
        <p:nvSpPr>
          <p:cNvPr id="19" name="Rektangel 18"/>
          <p:cNvSpPr/>
          <p:nvPr/>
        </p:nvSpPr>
        <p:spPr>
          <a:xfrm>
            <a:off x="1401418" y="3663146"/>
            <a:ext cx="6735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En </a:t>
            </a:r>
            <a:r>
              <a:rPr lang="sv-SE" dirty="0"/>
              <a:t>vinkel ritas med två </a:t>
            </a:r>
            <a:r>
              <a:rPr lang="sv-SE" b="1" i="1" dirty="0">
                <a:solidFill>
                  <a:srgbClr val="800000"/>
                </a:solidFill>
              </a:rPr>
              <a:t>strålar </a:t>
            </a:r>
            <a:r>
              <a:rPr lang="sv-SE" dirty="0"/>
              <a:t>som möts i en </a:t>
            </a:r>
            <a:r>
              <a:rPr lang="sv-SE" dirty="0" smtClean="0"/>
              <a:t>punkt – </a:t>
            </a:r>
            <a:r>
              <a:rPr lang="sv-SE" b="1" i="1" dirty="0">
                <a:solidFill>
                  <a:srgbClr val="800000"/>
                </a:solidFill>
              </a:rPr>
              <a:t>vinkelspetsen</a:t>
            </a:r>
            <a:r>
              <a:rPr lang="sv-SE" dirty="0"/>
              <a:t>. </a:t>
            </a:r>
            <a:endParaRPr lang="sv-SE" dirty="0" smtClean="0"/>
          </a:p>
        </p:txBody>
      </p:sp>
      <p:pic>
        <p:nvPicPr>
          <p:cNvPr id="20" name="Bildobjekt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9725" y="4691061"/>
            <a:ext cx="2681851" cy="1530826"/>
          </a:xfrm>
          <a:prstGeom prst="rect">
            <a:avLst/>
          </a:prstGeom>
        </p:spPr>
      </p:pic>
      <p:sp>
        <p:nvSpPr>
          <p:cNvPr id="21" name="Rektangel 20"/>
          <p:cNvSpPr/>
          <p:nvPr/>
        </p:nvSpPr>
        <p:spPr>
          <a:xfrm>
            <a:off x="1401418" y="4122793"/>
            <a:ext cx="2691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Strålarna kallas </a:t>
            </a:r>
            <a:r>
              <a:rPr lang="sv-SE" b="1" i="1" dirty="0">
                <a:solidFill>
                  <a:srgbClr val="800000"/>
                </a:solidFill>
              </a:rPr>
              <a:t>vinkelben.</a:t>
            </a:r>
          </a:p>
        </p:txBody>
      </p:sp>
    </p:spTree>
    <p:extLst>
      <p:ext uri="{BB962C8B-B14F-4D97-AF65-F5344CB8AC3E}">
        <p14:creationId xmlns:p14="http://schemas.microsoft.com/office/powerpoint/2010/main" val="368854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4063567" y="240035"/>
            <a:ext cx="1784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 smtClean="0">
                <a:solidFill>
                  <a:srgbClr val="800000"/>
                </a:solidFill>
              </a:rPr>
              <a:t>Olika vinklar</a:t>
            </a:r>
            <a:endParaRPr lang="sv-SE" sz="2400" b="1" dirty="0">
              <a:solidFill>
                <a:srgbClr val="800000"/>
              </a:solidFill>
            </a:endParaRPr>
          </a:p>
        </p:txBody>
      </p:sp>
      <p:grpSp>
        <p:nvGrpSpPr>
          <p:cNvPr id="10" name="Grupp 9"/>
          <p:cNvGrpSpPr/>
          <p:nvPr/>
        </p:nvGrpSpPr>
        <p:grpSpPr>
          <a:xfrm>
            <a:off x="881835" y="5082425"/>
            <a:ext cx="2861086" cy="1594234"/>
            <a:chOff x="2087778" y="5082425"/>
            <a:chExt cx="2861086" cy="1594234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7778" y="5451757"/>
              <a:ext cx="2861086" cy="1224902"/>
            </a:xfrm>
            <a:prstGeom prst="rect">
              <a:avLst/>
            </a:prstGeom>
          </p:spPr>
        </p:pic>
        <p:sp>
          <p:nvSpPr>
            <p:cNvPr id="8" name="Rektangel 7"/>
            <p:cNvSpPr/>
            <p:nvPr/>
          </p:nvSpPr>
          <p:spPr>
            <a:xfrm>
              <a:off x="3083112" y="5082425"/>
              <a:ext cx="12517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 smtClean="0">
                  <a:solidFill>
                    <a:srgbClr val="800000"/>
                  </a:solidFill>
                </a:rPr>
                <a:t>Sidovinklar</a:t>
              </a:r>
              <a:endParaRPr lang="sv-SE" dirty="0"/>
            </a:p>
          </p:txBody>
        </p:sp>
      </p:grpSp>
      <p:grpSp>
        <p:nvGrpSpPr>
          <p:cNvPr id="20" name="Grupp 19"/>
          <p:cNvGrpSpPr/>
          <p:nvPr/>
        </p:nvGrpSpPr>
        <p:grpSpPr>
          <a:xfrm>
            <a:off x="5298454" y="5082425"/>
            <a:ext cx="2886336" cy="1660772"/>
            <a:chOff x="5298454" y="5082425"/>
            <a:chExt cx="2886336" cy="1660772"/>
          </a:xfrm>
        </p:grpSpPr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8454" y="5451756"/>
              <a:ext cx="2886336" cy="1291441"/>
            </a:xfrm>
            <a:prstGeom prst="rect">
              <a:avLst/>
            </a:prstGeom>
          </p:spPr>
        </p:pic>
        <p:sp>
          <p:nvSpPr>
            <p:cNvPr id="11" name="Rektangel 10"/>
            <p:cNvSpPr/>
            <p:nvPr/>
          </p:nvSpPr>
          <p:spPr>
            <a:xfrm>
              <a:off x="5968128" y="5082425"/>
              <a:ext cx="15892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 smtClean="0">
                  <a:solidFill>
                    <a:srgbClr val="800000"/>
                  </a:solidFill>
                </a:rPr>
                <a:t>Vertikalvinklar</a:t>
              </a:r>
              <a:endParaRPr lang="sv-SE" dirty="0"/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2111289" y="889971"/>
            <a:ext cx="2035164" cy="1596208"/>
            <a:chOff x="2544854" y="889971"/>
            <a:chExt cx="2035164" cy="1596208"/>
          </a:xfrm>
        </p:grpSpPr>
        <p:pic>
          <p:nvPicPr>
            <p:cNvPr id="2" name="Bildobjekt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44854" y="889971"/>
              <a:ext cx="2035164" cy="1596208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/>
          </p:nvSpPr>
          <p:spPr>
            <a:xfrm>
              <a:off x="2682716" y="2038000"/>
              <a:ext cx="1729073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  Spetsig </a:t>
              </a:r>
              <a:r>
                <a:rPr lang="sv-SE" sz="1400" dirty="0" smtClean="0"/>
                <a:t>vinkel </a:t>
              </a:r>
              <a:r>
                <a:rPr lang="sv-SE" sz="1400" dirty="0" smtClean="0"/>
                <a:t>&lt;90°</a:t>
              </a:r>
              <a:endParaRPr lang="sv-SE" sz="1400" dirty="0"/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5584904" y="889971"/>
            <a:ext cx="2031537" cy="1596208"/>
            <a:chOff x="4990635" y="889971"/>
            <a:chExt cx="2031537" cy="1596208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90635" y="889971"/>
              <a:ext cx="2031537" cy="1596208"/>
            </a:xfrm>
            <a:prstGeom prst="rect">
              <a:avLst/>
            </a:prstGeom>
          </p:spPr>
        </p:pic>
        <p:sp>
          <p:nvSpPr>
            <p:cNvPr id="13" name="textruta 12"/>
            <p:cNvSpPr txBox="1"/>
            <p:nvPr/>
          </p:nvSpPr>
          <p:spPr>
            <a:xfrm>
              <a:off x="5173360" y="2030916"/>
              <a:ext cx="1673718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    Rät vinkel = 90°</a:t>
              </a:r>
              <a:endParaRPr lang="sv-SE" sz="1400" dirty="0"/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2028403" y="2958702"/>
            <a:ext cx="2035164" cy="1530444"/>
            <a:chOff x="2544854" y="2623430"/>
            <a:chExt cx="2035164" cy="1530444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44854" y="2623430"/>
              <a:ext cx="2035164" cy="1530444"/>
            </a:xfrm>
            <a:prstGeom prst="rect">
              <a:avLst/>
            </a:prstGeom>
          </p:spPr>
        </p:pic>
        <p:sp>
          <p:nvSpPr>
            <p:cNvPr id="14" name="textruta 13"/>
            <p:cNvSpPr txBox="1"/>
            <p:nvPr/>
          </p:nvSpPr>
          <p:spPr>
            <a:xfrm>
              <a:off x="2644449" y="3536580"/>
              <a:ext cx="1825103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        Trubbig vinkel          </a:t>
              </a:r>
            </a:p>
            <a:p>
              <a:r>
                <a:rPr lang="sv-SE" sz="1400" dirty="0"/>
                <a:t> </a:t>
              </a:r>
              <a:r>
                <a:rPr lang="sv-SE" sz="1400" dirty="0" smtClean="0"/>
                <a:t>       &gt;90°men &lt;180°</a:t>
              </a:r>
              <a:endParaRPr lang="sv-SE" sz="1400" dirty="0"/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5584078" y="2958702"/>
            <a:ext cx="2032363" cy="1530444"/>
            <a:chOff x="4990635" y="2623430"/>
            <a:chExt cx="2032363" cy="1530444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635" y="2623430"/>
              <a:ext cx="2032363" cy="1530444"/>
            </a:xfrm>
            <a:prstGeom prst="rect">
              <a:avLst/>
            </a:prstGeom>
          </p:spPr>
        </p:pic>
        <p:sp>
          <p:nvSpPr>
            <p:cNvPr id="15" name="textruta 14"/>
            <p:cNvSpPr txBox="1"/>
            <p:nvPr/>
          </p:nvSpPr>
          <p:spPr>
            <a:xfrm>
              <a:off x="5129058" y="3575996"/>
              <a:ext cx="1778200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    Rak vinkel =180°</a:t>
              </a:r>
              <a:endParaRPr lang="sv-S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13069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11" b="97778" l="411" r="969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5708" y="2259763"/>
            <a:ext cx="4175749" cy="2315097"/>
          </a:xfrm>
          <a:prstGeom prst="rect">
            <a:avLst/>
          </a:prstGeom>
        </p:spPr>
      </p:pic>
      <p:sp>
        <p:nvSpPr>
          <p:cNvPr id="3" name="Rektangulär 2"/>
          <p:cNvSpPr/>
          <p:nvPr/>
        </p:nvSpPr>
        <p:spPr>
          <a:xfrm>
            <a:off x="7051706" y="4786029"/>
            <a:ext cx="1961970" cy="1307866"/>
          </a:xfrm>
          <a:prstGeom prst="wedgeRectCallout">
            <a:avLst>
              <a:gd name="adj1" fmla="val -108192"/>
              <a:gd name="adj2" fmla="val -8675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Placera gradskivan så vinkelbenet går genom 0° och 180° </a:t>
            </a:r>
            <a:endParaRPr lang="sv-SE" dirty="0"/>
          </a:p>
        </p:txBody>
      </p:sp>
      <p:sp>
        <p:nvSpPr>
          <p:cNvPr id="4" name="Rektangulär 3"/>
          <p:cNvSpPr/>
          <p:nvPr/>
        </p:nvSpPr>
        <p:spPr>
          <a:xfrm>
            <a:off x="653992" y="1594837"/>
            <a:ext cx="2691778" cy="961375"/>
          </a:xfrm>
          <a:prstGeom prst="wedgeRectCallout">
            <a:avLst>
              <a:gd name="adj1" fmla="val 109389"/>
              <a:gd name="adj2" fmla="val 11564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Läs av var den andra vinkelbenet skär.</a:t>
            </a:r>
            <a:endParaRPr lang="sv-SE" dirty="0"/>
          </a:p>
        </p:txBody>
      </p:sp>
      <p:sp>
        <p:nvSpPr>
          <p:cNvPr id="5" name="Rektangulär 4"/>
          <p:cNvSpPr/>
          <p:nvPr/>
        </p:nvSpPr>
        <p:spPr>
          <a:xfrm>
            <a:off x="6956926" y="852957"/>
            <a:ext cx="1980923" cy="1156227"/>
          </a:xfrm>
          <a:prstGeom prst="wedgeRectCallout">
            <a:avLst>
              <a:gd name="adj1" fmla="val -139218"/>
              <a:gd name="adj2" fmla="val 13359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Vridningen startar i 0, denna vinkel är </a:t>
            </a:r>
            <a:r>
              <a:rPr lang="sv-SE" b="1" dirty="0" smtClean="0"/>
              <a:t>60°</a:t>
            </a:r>
            <a:endParaRPr lang="sv-SE" b="1" dirty="0"/>
          </a:p>
        </p:txBody>
      </p:sp>
      <p:sp>
        <p:nvSpPr>
          <p:cNvPr id="6" name="Rektangel 5"/>
          <p:cNvSpPr/>
          <p:nvPr/>
        </p:nvSpPr>
        <p:spPr>
          <a:xfrm>
            <a:off x="3888406" y="240035"/>
            <a:ext cx="1804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 smtClean="0">
                <a:solidFill>
                  <a:srgbClr val="800000"/>
                </a:solidFill>
              </a:rPr>
              <a:t>Mäta vinklar</a:t>
            </a:r>
            <a:endParaRPr lang="sv-SE" sz="2400" b="1" dirty="0">
              <a:solidFill>
                <a:srgbClr val="800000"/>
              </a:solidFill>
            </a:endParaRPr>
          </a:p>
        </p:txBody>
      </p:sp>
      <p:grpSp>
        <p:nvGrpSpPr>
          <p:cNvPr id="26" name="Grupp 25"/>
          <p:cNvGrpSpPr/>
          <p:nvPr/>
        </p:nvGrpSpPr>
        <p:grpSpPr>
          <a:xfrm>
            <a:off x="4369594" y="2389188"/>
            <a:ext cx="1999128" cy="1885066"/>
            <a:chOff x="4369594" y="2389188"/>
            <a:chExt cx="1999128" cy="1885066"/>
          </a:xfrm>
        </p:grpSpPr>
        <p:sp>
          <p:nvSpPr>
            <p:cNvPr id="25" name="Frihandsfigur 24"/>
            <p:cNvSpPr/>
            <p:nvPr/>
          </p:nvSpPr>
          <p:spPr>
            <a:xfrm>
              <a:off x="4492625" y="4064000"/>
              <a:ext cx="122061" cy="210254"/>
            </a:xfrm>
            <a:custGeom>
              <a:avLst/>
              <a:gdLst>
                <a:gd name="connsiteX0" fmla="*/ 0 w 122061"/>
                <a:gd name="connsiteY0" fmla="*/ 0 h 196083"/>
                <a:gd name="connsiteX1" fmla="*/ 50800 w 122061"/>
                <a:gd name="connsiteY1" fmla="*/ 28575 h 196083"/>
                <a:gd name="connsiteX2" fmla="*/ 101600 w 122061"/>
                <a:gd name="connsiteY2" fmla="*/ 104775 h 196083"/>
                <a:gd name="connsiteX3" fmla="*/ 120650 w 122061"/>
                <a:gd name="connsiteY3" fmla="*/ 187325 h 196083"/>
                <a:gd name="connsiteX4" fmla="*/ 120650 w 122061"/>
                <a:gd name="connsiteY4" fmla="*/ 193675 h 196083"/>
                <a:gd name="connsiteX5" fmla="*/ 120650 w 122061"/>
                <a:gd name="connsiteY5" fmla="*/ 193675 h 196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061" h="196083">
                  <a:moveTo>
                    <a:pt x="0" y="0"/>
                  </a:moveTo>
                  <a:cubicBezTo>
                    <a:pt x="16933" y="5556"/>
                    <a:pt x="33867" y="11113"/>
                    <a:pt x="50800" y="28575"/>
                  </a:cubicBezTo>
                  <a:cubicBezTo>
                    <a:pt x="67733" y="46037"/>
                    <a:pt x="89958" y="78317"/>
                    <a:pt x="101600" y="104775"/>
                  </a:cubicBezTo>
                  <a:cubicBezTo>
                    <a:pt x="113242" y="131233"/>
                    <a:pt x="117475" y="172508"/>
                    <a:pt x="120650" y="187325"/>
                  </a:cubicBezTo>
                  <a:cubicBezTo>
                    <a:pt x="123825" y="202142"/>
                    <a:pt x="120650" y="193675"/>
                    <a:pt x="120650" y="193675"/>
                  </a:cubicBezTo>
                  <a:lnTo>
                    <a:pt x="120650" y="193675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20" name="Grupp 19"/>
            <p:cNvGrpSpPr/>
            <p:nvPr/>
          </p:nvGrpSpPr>
          <p:grpSpPr>
            <a:xfrm>
              <a:off x="4369594" y="2389188"/>
              <a:ext cx="1999128" cy="1885066"/>
              <a:chOff x="4369594" y="2389188"/>
              <a:chExt cx="1999128" cy="1885066"/>
            </a:xfrm>
          </p:grpSpPr>
          <p:cxnSp>
            <p:nvCxnSpPr>
              <p:cNvPr id="8" name="Rak 7"/>
              <p:cNvCxnSpPr/>
              <p:nvPr/>
            </p:nvCxnSpPr>
            <p:spPr>
              <a:xfrm flipH="1">
                <a:off x="4369594" y="2389188"/>
                <a:ext cx="1093778" cy="18850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ak 8"/>
              <p:cNvCxnSpPr/>
              <p:nvPr/>
            </p:nvCxnSpPr>
            <p:spPr>
              <a:xfrm flipH="1">
                <a:off x="4369594" y="4274254"/>
                <a:ext cx="199912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Rektangel 22"/>
          <p:cNvSpPr/>
          <p:nvPr/>
        </p:nvSpPr>
        <p:spPr>
          <a:xfrm>
            <a:off x="3240943" y="933143"/>
            <a:ext cx="376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Vinklar mäts med en </a:t>
            </a:r>
            <a:r>
              <a:rPr lang="sv-SE" b="1" i="1" dirty="0" smtClean="0">
                <a:solidFill>
                  <a:srgbClr val="800000"/>
                </a:solidFill>
              </a:rPr>
              <a:t>gradskiva</a:t>
            </a:r>
            <a:endParaRPr lang="sv-SE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8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114</Words>
  <Application>Microsoft Macintosh PowerPoint</Application>
  <PresentationFormat>Bildspel på skärmen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16</cp:revision>
  <dcterms:created xsi:type="dcterms:W3CDTF">2017-04-14T14:34:39Z</dcterms:created>
  <dcterms:modified xsi:type="dcterms:W3CDTF">2017-08-08T09:00:15Z</dcterms:modified>
</cp:coreProperties>
</file>