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6" r:id="rId3"/>
    <p:sldId id="268" r:id="rId4"/>
    <p:sldId id="269" r:id="rId5"/>
    <p:sldId id="27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9" autoAdjust="0"/>
    <p:restoredTop sz="99417" autoAdjust="0"/>
  </p:normalViewPr>
  <p:slideViewPr>
    <p:cSldViewPr snapToGrid="0" snapToObjects="1">
      <p:cViewPr>
        <p:scale>
          <a:sx n="161" d="100"/>
          <a:sy n="161" d="100"/>
        </p:scale>
        <p:origin x="-744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59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35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44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219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7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51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51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6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23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209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937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42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97001" y="117122"/>
            <a:ext cx="88017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X 3.2						 Längd och skala</a:t>
            </a:r>
            <a:endParaRPr lang="sv-SE" sz="2400" b="1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49" y="1511512"/>
            <a:ext cx="8298503" cy="82222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48" y="1180252"/>
            <a:ext cx="8298503" cy="33126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51" y="2333734"/>
            <a:ext cx="8297501" cy="7976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951" y="3131340"/>
            <a:ext cx="8297501" cy="40728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607" y="3538628"/>
            <a:ext cx="8271845" cy="552599"/>
          </a:xfrm>
          <a:prstGeom prst="rect">
            <a:avLst/>
          </a:prstGeom>
        </p:spPr>
      </p:pic>
      <p:sp>
        <p:nvSpPr>
          <p:cNvPr id="14" name="textruta 13"/>
          <p:cNvSpPr txBox="1"/>
          <p:nvPr/>
        </p:nvSpPr>
        <p:spPr>
          <a:xfrm>
            <a:off x="347632" y="4372522"/>
            <a:ext cx="3910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Grundenheten för längd är </a:t>
            </a:r>
            <a:r>
              <a:rPr lang="sv-SE" b="1" i="1" dirty="0" smtClean="0">
                <a:solidFill>
                  <a:srgbClr val="800000"/>
                </a:solidFill>
              </a:rPr>
              <a:t>en </a:t>
            </a:r>
            <a:r>
              <a:rPr lang="sv-SE" b="1" i="1" dirty="0" smtClean="0">
                <a:solidFill>
                  <a:srgbClr val="800000"/>
                </a:solidFill>
              </a:rPr>
              <a:t>meter.</a:t>
            </a:r>
            <a:endParaRPr lang="sv-SE" b="1" i="1" dirty="0">
              <a:solidFill>
                <a:srgbClr val="80000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3342999" y="806039"/>
            <a:ext cx="2458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 smtClean="0">
                <a:solidFill>
                  <a:srgbClr val="800000"/>
                </a:solidFill>
              </a:rPr>
              <a:t>Linje, stråle och sträcka</a:t>
            </a:r>
            <a:endParaRPr lang="sv-SE" b="1" i="1" dirty="0">
              <a:solidFill>
                <a:srgbClr val="800000"/>
              </a:solidFill>
            </a:endParaRPr>
          </a:p>
        </p:txBody>
      </p:sp>
      <p:pic>
        <p:nvPicPr>
          <p:cNvPr id="16" name="Bildobjekt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951" y="4839331"/>
            <a:ext cx="3375789" cy="1927254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68427" y="4839331"/>
            <a:ext cx="3272188" cy="1916916"/>
          </a:xfrm>
          <a:prstGeom prst="rect">
            <a:avLst/>
          </a:prstGeom>
        </p:spPr>
      </p:pic>
      <p:sp>
        <p:nvSpPr>
          <p:cNvPr id="18" name="textruta 17"/>
          <p:cNvSpPr txBox="1"/>
          <p:nvPr/>
        </p:nvSpPr>
        <p:spPr>
          <a:xfrm>
            <a:off x="6471714" y="4372522"/>
            <a:ext cx="83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 smtClean="0">
                <a:solidFill>
                  <a:srgbClr val="800000"/>
                </a:solidFill>
              </a:rPr>
              <a:t>Prefix</a:t>
            </a:r>
            <a:endParaRPr lang="sv-SE" b="1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97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570461"/>
              </p:ext>
            </p:extLst>
          </p:nvPr>
        </p:nvGraphicFramePr>
        <p:xfrm>
          <a:off x="5747628" y="718619"/>
          <a:ext cx="3267906" cy="55514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8311"/>
                <a:gridCol w="443328"/>
                <a:gridCol w="470194"/>
                <a:gridCol w="443328"/>
                <a:gridCol w="470195"/>
                <a:gridCol w="481275"/>
                <a:gridCol w="481275"/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500" b="1" dirty="0" smtClean="0"/>
                        <a:t>km</a:t>
                      </a:r>
                      <a:endParaRPr lang="sv-SE" sz="1500" b="1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500" b="1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500" b="1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500" b="1" dirty="0" smtClean="0"/>
                        <a:t>m</a:t>
                      </a:r>
                      <a:endParaRPr lang="sv-SE" sz="1500" b="1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500" b="1" dirty="0" smtClean="0"/>
                        <a:t>dm</a:t>
                      </a:r>
                      <a:endParaRPr lang="sv-SE" sz="1500" b="1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500" b="1" dirty="0" smtClean="0"/>
                        <a:t>cm</a:t>
                      </a:r>
                      <a:endParaRPr lang="sv-SE" sz="1500" b="1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mm</a:t>
                      </a:r>
                      <a:endParaRPr lang="sv-SE" sz="1400" b="1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0" name="textruta 39"/>
          <p:cNvSpPr txBox="1"/>
          <p:nvPr/>
        </p:nvSpPr>
        <p:spPr>
          <a:xfrm>
            <a:off x="5842688" y="108850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19" name="Grupp 118"/>
          <p:cNvGrpSpPr/>
          <p:nvPr/>
        </p:nvGrpSpPr>
        <p:grpSpPr>
          <a:xfrm>
            <a:off x="7701303" y="4777518"/>
            <a:ext cx="1205958" cy="381896"/>
            <a:chOff x="4239594" y="1758137"/>
            <a:chExt cx="1205958" cy="381896"/>
          </a:xfrm>
        </p:grpSpPr>
        <p:grpSp>
          <p:nvGrpSpPr>
            <p:cNvPr id="120" name="Grupp 119"/>
            <p:cNvGrpSpPr/>
            <p:nvPr/>
          </p:nvGrpSpPr>
          <p:grpSpPr>
            <a:xfrm>
              <a:off x="4719052" y="1758137"/>
              <a:ext cx="726500" cy="381896"/>
              <a:chOff x="3871668" y="954516"/>
              <a:chExt cx="726500" cy="381896"/>
            </a:xfrm>
          </p:grpSpPr>
          <p:sp>
            <p:nvSpPr>
              <p:cNvPr id="122" name="textruta 121"/>
              <p:cNvSpPr txBox="1"/>
              <p:nvPr/>
            </p:nvSpPr>
            <p:spPr>
              <a:xfrm>
                <a:off x="3871668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2</a:t>
                </a:r>
              </a:p>
            </p:txBody>
          </p:sp>
          <p:sp>
            <p:nvSpPr>
              <p:cNvPr id="123" name="textruta 122"/>
              <p:cNvSpPr txBox="1"/>
              <p:nvPr/>
            </p:nvSpPr>
            <p:spPr>
              <a:xfrm>
                <a:off x="4335786" y="954516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8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21" name="textruta 120"/>
            <p:cNvSpPr txBox="1"/>
            <p:nvPr/>
          </p:nvSpPr>
          <p:spPr>
            <a:xfrm>
              <a:off x="4239594" y="177070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</p:grpSp>
      <p:grpSp>
        <p:nvGrpSpPr>
          <p:cNvPr id="133" name="Grupp 132"/>
          <p:cNvGrpSpPr/>
          <p:nvPr/>
        </p:nvGrpSpPr>
        <p:grpSpPr>
          <a:xfrm>
            <a:off x="5854306" y="5516182"/>
            <a:ext cx="1652547" cy="422836"/>
            <a:chOff x="3981325" y="4587364"/>
            <a:chExt cx="1652547" cy="422836"/>
          </a:xfrm>
        </p:grpSpPr>
        <p:grpSp>
          <p:nvGrpSpPr>
            <p:cNvPr id="134" name="Grupp 133"/>
            <p:cNvGrpSpPr/>
            <p:nvPr/>
          </p:nvGrpSpPr>
          <p:grpSpPr>
            <a:xfrm>
              <a:off x="3981325" y="4587364"/>
              <a:ext cx="1191359" cy="422836"/>
              <a:chOff x="4159195" y="1726090"/>
              <a:chExt cx="1191359" cy="422836"/>
            </a:xfrm>
          </p:grpSpPr>
          <p:grpSp>
            <p:nvGrpSpPr>
              <p:cNvPr id="136" name="Grupp 135"/>
              <p:cNvGrpSpPr/>
              <p:nvPr/>
            </p:nvGrpSpPr>
            <p:grpSpPr>
              <a:xfrm>
                <a:off x="4507103" y="1726090"/>
                <a:ext cx="843451" cy="422836"/>
                <a:chOff x="4178577" y="1334927"/>
                <a:chExt cx="843451" cy="422836"/>
              </a:xfrm>
            </p:grpSpPr>
            <p:cxnSp>
              <p:nvCxnSpPr>
                <p:cNvPr id="138" name="Rak 137"/>
                <p:cNvCxnSpPr/>
                <p:nvPr/>
              </p:nvCxnSpPr>
              <p:spPr>
                <a:xfrm flipH="1">
                  <a:off x="4178577" y="1670093"/>
                  <a:ext cx="63860" cy="87670"/>
                </a:xfrm>
                <a:prstGeom prst="line">
                  <a:avLst/>
                </a:prstGeom>
                <a:ln w="28575" cmpd="sng">
                  <a:solidFill>
                    <a:srgbClr val="C0504D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139" name="Grupp 138"/>
                <p:cNvGrpSpPr/>
                <p:nvPr/>
              </p:nvGrpSpPr>
              <p:grpSpPr>
                <a:xfrm>
                  <a:off x="4292236" y="1334927"/>
                  <a:ext cx="729792" cy="379001"/>
                  <a:chOff x="3773378" y="922469"/>
                  <a:chExt cx="729792" cy="379001"/>
                </a:xfrm>
              </p:grpSpPr>
              <p:sp>
                <p:nvSpPr>
                  <p:cNvPr id="140" name="textruta 139"/>
                  <p:cNvSpPr txBox="1"/>
                  <p:nvPr/>
                </p:nvSpPr>
                <p:spPr>
                  <a:xfrm>
                    <a:off x="3773378" y="922469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 smtClean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0</a:t>
                    </a:r>
                    <a:endPara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endParaRPr>
                  </a:p>
                </p:txBody>
              </p:sp>
              <p:sp>
                <p:nvSpPr>
                  <p:cNvPr id="141" name="textruta 140"/>
                  <p:cNvSpPr txBox="1"/>
                  <p:nvPr/>
                </p:nvSpPr>
                <p:spPr>
                  <a:xfrm>
                    <a:off x="4240788" y="932138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 smtClean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7</a:t>
                    </a:r>
                    <a:endPara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endParaRPr>
                  </a:p>
                </p:txBody>
              </p:sp>
            </p:grpSp>
          </p:grpSp>
          <p:sp>
            <p:nvSpPr>
              <p:cNvPr id="137" name="textruta 136"/>
              <p:cNvSpPr txBox="1"/>
              <p:nvPr/>
            </p:nvSpPr>
            <p:spPr>
              <a:xfrm>
                <a:off x="4159195" y="173575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35" name="textruta 134"/>
            <p:cNvSpPr txBox="1"/>
            <p:nvPr/>
          </p:nvSpPr>
          <p:spPr>
            <a:xfrm>
              <a:off x="5371490" y="460308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3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44" name="Grupp 143"/>
          <p:cNvGrpSpPr/>
          <p:nvPr/>
        </p:nvGrpSpPr>
        <p:grpSpPr>
          <a:xfrm>
            <a:off x="6784228" y="5895183"/>
            <a:ext cx="729039" cy="375379"/>
            <a:chOff x="3764086" y="961033"/>
            <a:chExt cx="729039" cy="375379"/>
          </a:xfrm>
        </p:grpSpPr>
        <p:sp>
          <p:nvSpPr>
            <p:cNvPr id="145" name="textruta 144"/>
            <p:cNvSpPr txBox="1"/>
            <p:nvPr/>
          </p:nvSpPr>
          <p:spPr>
            <a:xfrm>
              <a:off x="3764086" y="96708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146" name="textruta 145"/>
            <p:cNvSpPr txBox="1"/>
            <p:nvPr/>
          </p:nvSpPr>
          <p:spPr>
            <a:xfrm>
              <a:off x="4230743" y="961033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2" name="Grupp 1"/>
          <p:cNvGrpSpPr/>
          <p:nvPr/>
        </p:nvGrpSpPr>
        <p:grpSpPr>
          <a:xfrm>
            <a:off x="5747630" y="1827173"/>
            <a:ext cx="3267904" cy="3707620"/>
            <a:chOff x="6310227" y="1827173"/>
            <a:chExt cx="2393348" cy="3698678"/>
          </a:xfrm>
        </p:grpSpPr>
        <p:cxnSp>
          <p:nvCxnSpPr>
            <p:cNvPr id="21505" name="Rak 21504"/>
            <p:cNvCxnSpPr/>
            <p:nvPr/>
          </p:nvCxnSpPr>
          <p:spPr>
            <a:xfrm>
              <a:off x="6310227" y="1827173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Rak 148"/>
            <p:cNvCxnSpPr/>
            <p:nvPr/>
          </p:nvCxnSpPr>
          <p:spPr>
            <a:xfrm>
              <a:off x="6310227" y="2572825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Rak 149"/>
            <p:cNvCxnSpPr/>
            <p:nvPr/>
          </p:nvCxnSpPr>
          <p:spPr>
            <a:xfrm>
              <a:off x="6310227" y="3318308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Rak 150"/>
            <p:cNvCxnSpPr/>
            <p:nvPr/>
          </p:nvCxnSpPr>
          <p:spPr>
            <a:xfrm>
              <a:off x="6312799" y="4047069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Rak 151"/>
            <p:cNvCxnSpPr/>
            <p:nvPr/>
          </p:nvCxnSpPr>
          <p:spPr>
            <a:xfrm>
              <a:off x="6310227" y="4790019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Rak 152"/>
            <p:cNvCxnSpPr/>
            <p:nvPr/>
          </p:nvCxnSpPr>
          <p:spPr>
            <a:xfrm>
              <a:off x="6312799" y="5525851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 24"/>
          <p:cNvGrpSpPr/>
          <p:nvPr/>
        </p:nvGrpSpPr>
        <p:grpSpPr>
          <a:xfrm>
            <a:off x="7244471" y="5146850"/>
            <a:ext cx="1662790" cy="421841"/>
            <a:chOff x="4060024" y="4587197"/>
            <a:chExt cx="1662790" cy="421841"/>
          </a:xfrm>
        </p:grpSpPr>
        <p:grpSp>
          <p:nvGrpSpPr>
            <p:cNvPr id="124" name="Grupp 123"/>
            <p:cNvGrpSpPr/>
            <p:nvPr/>
          </p:nvGrpSpPr>
          <p:grpSpPr>
            <a:xfrm>
              <a:off x="4060024" y="4587197"/>
              <a:ext cx="1209015" cy="421841"/>
              <a:chOff x="4237894" y="1725923"/>
              <a:chExt cx="1209015" cy="421841"/>
            </a:xfrm>
          </p:grpSpPr>
          <p:grpSp>
            <p:nvGrpSpPr>
              <p:cNvPr id="125" name="Grupp 124"/>
              <p:cNvGrpSpPr/>
              <p:nvPr/>
            </p:nvGrpSpPr>
            <p:grpSpPr>
              <a:xfrm>
                <a:off x="4543100" y="1725923"/>
                <a:ext cx="903809" cy="421841"/>
                <a:chOff x="4214574" y="1334760"/>
                <a:chExt cx="903809" cy="421841"/>
              </a:xfrm>
            </p:grpSpPr>
            <p:cxnSp>
              <p:nvCxnSpPr>
                <p:cNvPr id="127" name="Rak 126"/>
                <p:cNvCxnSpPr/>
                <p:nvPr/>
              </p:nvCxnSpPr>
              <p:spPr>
                <a:xfrm flipH="1">
                  <a:off x="4214574" y="1668931"/>
                  <a:ext cx="63860" cy="87670"/>
                </a:xfrm>
                <a:prstGeom prst="line">
                  <a:avLst/>
                </a:prstGeom>
                <a:ln w="28575" cmpd="sng">
                  <a:solidFill>
                    <a:srgbClr val="C0504D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128" name="Grupp 127"/>
                <p:cNvGrpSpPr/>
                <p:nvPr/>
              </p:nvGrpSpPr>
              <p:grpSpPr>
                <a:xfrm>
                  <a:off x="4373217" y="1334760"/>
                  <a:ext cx="745166" cy="369332"/>
                  <a:chOff x="3854359" y="922302"/>
                  <a:chExt cx="745166" cy="369332"/>
                </a:xfrm>
              </p:grpSpPr>
              <p:sp>
                <p:nvSpPr>
                  <p:cNvPr id="129" name="textruta 128"/>
                  <p:cNvSpPr txBox="1"/>
                  <p:nvPr/>
                </p:nvSpPr>
                <p:spPr>
                  <a:xfrm>
                    <a:off x="3854359" y="922302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1</a:t>
                    </a:r>
                  </a:p>
                </p:txBody>
              </p:sp>
              <p:sp>
                <p:nvSpPr>
                  <p:cNvPr id="130" name="textruta 129"/>
                  <p:cNvSpPr txBox="1"/>
                  <p:nvPr/>
                </p:nvSpPr>
                <p:spPr>
                  <a:xfrm>
                    <a:off x="4337143" y="922302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 smtClean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2</a:t>
                    </a:r>
                    <a:endPara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endParaRPr>
                  </a:p>
                </p:txBody>
              </p:sp>
            </p:grpSp>
          </p:grpSp>
          <p:sp>
            <p:nvSpPr>
              <p:cNvPr id="126" name="textruta 125"/>
              <p:cNvSpPr txBox="1"/>
              <p:nvPr/>
            </p:nvSpPr>
            <p:spPr>
              <a:xfrm>
                <a:off x="4237894" y="1725923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31" name="textruta 130"/>
            <p:cNvSpPr txBox="1"/>
            <p:nvPr/>
          </p:nvSpPr>
          <p:spPr>
            <a:xfrm>
              <a:off x="5460432" y="460580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8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87" name="Grupp 86"/>
          <p:cNvGrpSpPr/>
          <p:nvPr/>
        </p:nvGrpSpPr>
        <p:grpSpPr>
          <a:xfrm>
            <a:off x="7256926" y="3677737"/>
            <a:ext cx="699049" cy="409019"/>
            <a:chOff x="4168620" y="1348820"/>
            <a:chExt cx="699049" cy="409019"/>
          </a:xfrm>
        </p:grpSpPr>
        <p:cxnSp>
          <p:nvCxnSpPr>
            <p:cNvPr id="88" name="Rak 87"/>
            <p:cNvCxnSpPr/>
            <p:nvPr/>
          </p:nvCxnSpPr>
          <p:spPr>
            <a:xfrm flipH="1">
              <a:off x="4461371" y="1678464"/>
              <a:ext cx="58665" cy="79375"/>
            </a:xfrm>
            <a:prstGeom prst="line">
              <a:avLst/>
            </a:prstGeom>
            <a:ln w="28575" cmpd="sng">
              <a:solidFill>
                <a:srgbClr val="C0504D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9" name="Grupp 88"/>
            <p:cNvGrpSpPr/>
            <p:nvPr/>
          </p:nvGrpSpPr>
          <p:grpSpPr>
            <a:xfrm>
              <a:off x="4168620" y="1348820"/>
              <a:ext cx="699049" cy="374699"/>
              <a:chOff x="3649762" y="936362"/>
              <a:chExt cx="699049" cy="374699"/>
            </a:xfrm>
          </p:grpSpPr>
          <p:sp>
            <p:nvSpPr>
              <p:cNvPr id="90" name="textruta 89"/>
              <p:cNvSpPr txBox="1"/>
              <p:nvPr/>
            </p:nvSpPr>
            <p:spPr>
              <a:xfrm>
                <a:off x="3649762" y="94172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2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1" name="textruta 90"/>
              <p:cNvSpPr txBox="1"/>
              <p:nvPr/>
            </p:nvSpPr>
            <p:spPr>
              <a:xfrm>
                <a:off x="4086429" y="936362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</p:grpSp>
      <p:sp>
        <p:nvSpPr>
          <p:cNvPr id="132" name="Rektangel 131"/>
          <p:cNvSpPr/>
          <p:nvPr/>
        </p:nvSpPr>
        <p:spPr>
          <a:xfrm>
            <a:off x="1769778" y="710286"/>
            <a:ext cx="1457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Skriv i </a:t>
            </a:r>
            <a:r>
              <a:rPr lang="sv-SE" b="1" dirty="0" smtClean="0">
                <a:solidFill>
                  <a:srgbClr val="800000"/>
                </a:solidFill>
              </a:rPr>
              <a:t>meter. </a:t>
            </a:r>
            <a:endParaRPr lang="sv-SE" b="1" dirty="0">
              <a:solidFill>
                <a:srgbClr val="800000"/>
              </a:solidFill>
            </a:endParaRPr>
          </a:p>
        </p:txBody>
      </p:sp>
      <p:sp>
        <p:nvSpPr>
          <p:cNvPr id="147" name="Rektangel 146"/>
          <p:cNvSpPr/>
          <p:nvPr/>
        </p:nvSpPr>
        <p:spPr>
          <a:xfrm>
            <a:off x="1934178" y="1260834"/>
            <a:ext cx="810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 km =</a:t>
            </a:r>
            <a:endParaRPr lang="sv-SE" dirty="0"/>
          </a:p>
        </p:txBody>
      </p:sp>
      <p:grpSp>
        <p:nvGrpSpPr>
          <p:cNvPr id="11" name="Grupp 10"/>
          <p:cNvGrpSpPr/>
          <p:nvPr/>
        </p:nvGrpSpPr>
        <p:grpSpPr>
          <a:xfrm>
            <a:off x="5842688" y="1450530"/>
            <a:ext cx="1637689" cy="376643"/>
            <a:chOff x="5842688" y="1450530"/>
            <a:chExt cx="1637689" cy="376643"/>
          </a:xfrm>
        </p:grpSpPr>
        <p:grpSp>
          <p:nvGrpSpPr>
            <p:cNvPr id="50" name="Grupp 49"/>
            <p:cNvGrpSpPr/>
            <p:nvPr/>
          </p:nvGrpSpPr>
          <p:grpSpPr>
            <a:xfrm>
              <a:off x="5842688" y="1450530"/>
              <a:ext cx="720808" cy="376643"/>
              <a:chOff x="3731703" y="959769"/>
              <a:chExt cx="720808" cy="376643"/>
            </a:xfrm>
          </p:grpSpPr>
          <p:sp>
            <p:nvSpPr>
              <p:cNvPr id="52" name="textruta 51"/>
              <p:cNvSpPr txBox="1"/>
              <p:nvPr/>
            </p:nvSpPr>
            <p:spPr>
              <a:xfrm>
                <a:off x="3731703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2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3" name="textruta 52"/>
              <p:cNvSpPr txBox="1"/>
              <p:nvPr/>
            </p:nvSpPr>
            <p:spPr>
              <a:xfrm>
                <a:off x="4190129" y="95976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48" name="textruta 147"/>
            <p:cNvSpPr txBox="1"/>
            <p:nvPr/>
          </p:nvSpPr>
          <p:spPr>
            <a:xfrm>
              <a:off x="6785173" y="145053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4" name="textruta 153"/>
            <p:cNvSpPr txBox="1"/>
            <p:nvPr/>
          </p:nvSpPr>
          <p:spPr>
            <a:xfrm>
              <a:off x="7217995" y="145053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55" name="Rektangel 154"/>
          <p:cNvSpPr>
            <a:spLocks noChangeArrowheads="1"/>
          </p:cNvSpPr>
          <p:nvPr/>
        </p:nvSpPr>
        <p:spPr bwMode="auto">
          <a:xfrm>
            <a:off x="2744503" y="1265864"/>
            <a:ext cx="94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</a:t>
            </a:r>
            <a:r>
              <a:rPr lang="is-IS" dirty="0" smtClean="0"/>
              <a:t> 000 m</a:t>
            </a:r>
            <a:endParaRPr lang="sv-SE" dirty="0"/>
          </a:p>
        </p:txBody>
      </p:sp>
      <p:sp>
        <p:nvSpPr>
          <p:cNvPr id="156" name="Rektangel 155"/>
          <p:cNvSpPr/>
          <p:nvPr/>
        </p:nvSpPr>
        <p:spPr>
          <a:xfrm>
            <a:off x="2744503" y="2025755"/>
            <a:ext cx="712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7,5 </a:t>
            </a:r>
            <a:r>
              <a:rPr lang="en-US" dirty="0" smtClean="0"/>
              <a:t>m</a:t>
            </a:r>
            <a:endParaRPr lang="sv-SE" dirty="0"/>
          </a:p>
        </p:txBody>
      </p:sp>
      <p:grpSp>
        <p:nvGrpSpPr>
          <p:cNvPr id="14" name="Grupp 13"/>
          <p:cNvGrpSpPr/>
          <p:nvPr/>
        </p:nvGrpSpPr>
        <p:grpSpPr>
          <a:xfrm>
            <a:off x="7244471" y="1827173"/>
            <a:ext cx="1523894" cy="376260"/>
            <a:chOff x="5826850" y="2203493"/>
            <a:chExt cx="1523894" cy="376260"/>
          </a:xfrm>
        </p:grpSpPr>
        <p:grpSp>
          <p:nvGrpSpPr>
            <p:cNvPr id="63" name="Grupp 62"/>
            <p:cNvGrpSpPr/>
            <p:nvPr/>
          </p:nvGrpSpPr>
          <p:grpSpPr>
            <a:xfrm>
              <a:off x="5826850" y="2203493"/>
              <a:ext cx="1127672" cy="376260"/>
              <a:chOff x="4443753" y="1763710"/>
              <a:chExt cx="1127672" cy="376260"/>
            </a:xfrm>
          </p:grpSpPr>
          <p:grpSp>
            <p:nvGrpSpPr>
              <p:cNvPr id="67" name="Grupp 66"/>
              <p:cNvGrpSpPr/>
              <p:nvPr/>
            </p:nvGrpSpPr>
            <p:grpSpPr>
              <a:xfrm>
                <a:off x="4881847" y="1763710"/>
                <a:ext cx="689578" cy="369332"/>
                <a:chOff x="4034463" y="960089"/>
                <a:chExt cx="689578" cy="369332"/>
              </a:xfrm>
            </p:grpSpPr>
            <p:sp>
              <p:nvSpPr>
                <p:cNvPr id="68" name="textruta 67"/>
                <p:cNvSpPr txBox="1"/>
                <p:nvPr/>
              </p:nvSpPr>
              <p:spPr>
                <a:xfrm>
                  <a:off x="4034463" y="960089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 smtClean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5</a:t>
                  </a:r>
                  <a:endPara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69" name="textruta 68"/>
                <p:cNvSpPr txBox="1"/>
                <p:nvPr/>
              </p:nvSpPr>
              <p:spPr>
                <a:xfrm>
                  <a:off x="4461659" y="960089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65" name="textruta 64"/>
              <p:cNvSpPr txBox="1"/>
              <p:nvPr/>
            </p:nvSpPr>
            <p:spPr>
              <a:xfrm>
                <a:off x="4443753" y="17706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7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57" name="textruta 156"/>
            <p:cNvSpPr txBox="1"/>
            <p:nvPr/>
          </p:nvSpPr>
          <p:spPr>
            <a:xfrm>
              <a:off x="7088362" y="2203493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58" name="Rektangel 157"/>
          <p:cNvSpPr>
            <a:spLocks noChangeArrowheads="1"/>
          </p:cNvSpPr>
          <p:nvPr/>
        </p:nvSpPr>
        <p:spPr bwMode="auto">
          <a:xfrm>
            <a:off x="1748655" y="2025755"/>
            <a:ext cx="9958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7 5 dm =</a:t>
            </a:r>
            <a:endParaRPr lang="sv-SE" dirty="0"/>
          </a:p>
        </p:txBody>
      </p:sp>
      <p:sp>
        <p:nvSpPr>
          <p:cNvPr id="159" name="Rektangel 158"/>
          <p:cNvSpPr/>
          <p:nvPr/>
        </p:nvSpPr>
        <p:spPr>
          <a:xfrm>
            <a:off x="1824510" y="2764310"/>
            <a:ext cx="919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66 cm =</a:t>
            </a:r>
            <a:endParaRPr lang="sv-SE" dirty="0"/>
          </a:p>
        </p:txBody>
      </p:sp>
      <p:sp>
        <p:nvSpPr>
          <p:cNvPr id="160" name="Rektangel 159"/>
          <p:cNvSpPr>
            <a:spLocks noChangeArrowheads="1"/>
          </p:cNvSpPr>
          <p:nvPr/>
        </p:nvSpPr>
        <p:spPr bwMode="auto">
          <a:xfrm>
            <a:off x="2684394" y="2764310"/>
            <a:ext cx="829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0,66 m </a:t>
            </a:r>
            <a:endParaRPr lang="sv-SE" dirty="0"/>
          </a:p>
        </p:txBody>
      </p:sp>
      <p:sp>
        <p:nvSpPr>
          <p:cNvPr id="161" name="Rektangel 160"/>
          <p:cNvSpPr/>
          <p:nvPr/>
        </p:nvSpPr>
        <p:spPr>
          <a:xfrm>
            <a:off x="1475382" y="3484654"/>
            <a:ext cx="12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2 500 </a:t>
            </a:r>
            <a:r>
              <a:rPr lang="is-IS" dirty="0" smtClean="0"/>
              <a:t>mm =</a:t>
            </a:r>
            <a:endParaRPr lang="sv-SE" dirty="0"/>
          </a:p>
        </p:txBody>
      </p:sp>
      <p:grpSp>
        <p:nvGrpSpPr>
          <p:cNvPr id="15" name="Grupp 14"/>
          <p:cNvGrpSpPr/>
          <p:nvPr/>
        </p:nvGrpSpPr>
        <p:grpSpPr>
          <a:xfrm>
            <a:off x="7248996" y="3299988"/>
            <a:ext cx="1658265" cy="377749"/>
            <a:chOff x="7248996" y="3299988"/>
            <a:chExt cx="1658265" cy="377749"/>
          </a:xfrm>
        </p:grpSpPr>
        <p:grpSp>
          <p:nvGrpSpPr>
            <p:cNvPr id="92" name="Grupp 91"/>
            <p:cNvGrpSpPr/>
            <p:nvPr/>
          </p:nvGrpSpPr>
          <p:grpSpPr>
            <a:xfrm>
              <a:off x="7248996" y="3299988"/>
              <a:ext cx="697454" cy="377749"/>
              <a:chOff x="3805838" y="967080"/>
              <a:chExt cx="697454" cy="377749"/>
            </a:xfrm>
          </p:grpSpPr>
          <p:sp>
            <p:nvSpPr>
              <p:cNvPr id="93" name="textruta 92"/>
              <p:cNvSpPr txBox="1"/>
              <p:nvPr/>
            </p:nvSpPr>
            <p:spPr>
              <a:xfrm>
                <a:off x="3805838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2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4" name="textruta 93"/>
              <p:cNvSpPr txBox="1"/>
              <p:nvPr/>
            </p:nvSpPr>
            <p:spPr>
              <a:xfrm>
                <a:off x="4240910" y="975497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62" name="textruta 161"/>
            <p:cNvSpPr txBox="1"/>
            <p:nvPr/>
          </p:nvSpPr>
          <p:spPr>
            <a:xfrm>
              <a:off x="8191104" y="3308405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" name="textruta 162"/>
            <p:cNvSpPr txBox="1"/>
            <p:nvPr/>
          </p:nvSpPr>
          <p:spPr>
            <a:xfrm>
              <a:off x="8644879" y="3308405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64" name="Rektangel 163"/>
          <p:cNvSpPr>
            <a:spLocks noChangeArrowheads="1"/>
          </p:cNvSpPr>
          <p:nvPr/>
        </p:nvSpPr>
        <p:spPr bwMode="auto">
          <a:xfrm>
            <a:off x="2744503" y="3490404"/>
            <a:ext cx="7128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2,5 m </a:t>
            </a:r>
            <a:endParaRPr lang="sv-SE" dirty="0"/>
          </a:p>
        </p:txBody>
      </p:sp>
      <p:sp>
        <p:nvSpPr>
          <p:cNvPr id="165" name="Rektangel 164"/>
          <p:cNvSpPr/>
          <p:nvPr/>
        </p:nvSpPr>
        <p:spPr>
          <a:xfrm>
            <a:off x="1695777" y="4223520"/>
            <a:ext cx="111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/>
              <a:t>4 60 dm =</a:t>
            </a:r>
            <a:endParaRPr lang="sv-SE" dirty="0"/>
          </a:p>
        </p:txBody>
      </p:sp>
      <p:grpSp>
        <p:nvGrpSpPr>
          <p:cNvPr id="112" name="Grupp 111"/>
          <p:cNvGrpSpPr/>
          <p:nvPr/>
        </p:nvGrpSpPr>
        <p:grpSpPr>
          <a:xfrm>
            <a:off x="6784228" y="4408186"/>
            <a:ext cx="730402" cy="369332"/>
            <a:chOff x="4420659" y="1757056"/>
            <a:chExt cx="730402" cy="369332"/>
          </a:xfrm>
        </p:grpSpPr>
        <p:sp>
          <p:nvSpPr>
            <p:cNvPr id="117" name="textruta 116"/>
            <p:cNvSpPr txBox="1"/>
            <p:nvPr/>
          </p:nvSpPr>
          <p:spPr>
            <a:xfrm>
              <a:off x="4888679" y="1757056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6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" name="textruta 113"/>
            <p:cNvSpPr txBox="1"/>
            <p:nvPr/>
          </p:nvSpPr>
          <p:spPr>
            <a:xfrm>
              <a:off x="4420659" y="1757056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4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66" name="Rektangel 165"/>
          <p:cNvSpPr>
            <a:spLocks noChangeArrowheads="1"/>
          </p:cNvSpPr>
          <p:nvPr/>
        </p:nvSpPr>
        <p:spPr bwMode="auto">
          <a:xfrm>
            <a:off x="2733735" y="4231798"/>
            <a:ext cx="6552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46 m</a:t>
            </a:r>
            <a:endParaRPr lang="sv-SE" dirty="0"/>
          </a:p>
        </p:txBody>
      </p:sp>
      <p:sp>
        <p:nvSpPr>
          <p:cNvPr id="167" name="Rektangel 166"/>
          <p:cNvSpPr/>
          <p:nvPr/>
        </p:nvSpPr>
        <p:spPr>
          <a:xfrm>
            <a:off x="1620728" y="4980795"/>
            <a:ext cx="1123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/>
              <a:t>128 mm =</a:t>
            </a:r>
            <a:endParaRPr lang="sv-SE" dirty="0"/>
          </a:p>
        </p:txBody>
      </p:sp>
      <p:sp>
        <p:nvSpPr>
          <p:cNvPr id="168" name="Rektangel 167"/>
          <p:cNvSpPr>
            <a:spLocks noChangeArrowheads="1"/>
          </p:cNvSpPr>
          <p:nvPr/>
        </p:nvSpPr>
        <p:spPr bwMode="auto">
          <a:xfrm>
            <a:off x="2733735" y="5001276"/>
            <a:ext cx="9760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0,128 m</a:t>
            </a:r>
            <a:endParaRPr lang="sv-SE" dirty="0"/>
          </a:p>
        </p:txBody>
      </p:sp>
      <p:sp>
        <p:nvSpPr>
          <p:cNvPr id="169" name="Rektangel 168"/>
          <p:cNvSpPr/>
          <p:nvPr/>
        </p:nvSpPr>
        <p:spPr>
          <a:xfrm>
            <a:off x="1525600" y="5568691"/>
            <a:ext cx="121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/>
              <a:t>0,073 km =</a:t>
            </a:r>
            <a:endParaRPr lang="sv-SE" dirty="0"/>
          </a:p>
        </p:txBody>
      </p:sp>
      <p:sp>
        <p:nvSpPr>
          <p:cNvPr id="170" name="Rektangel 169"/>
          <p:cNvSpPr>
            <a:spLocks noChangeArrowheads="1"/>
          </p:cNvSpPr>
          <p:nvPr/>
        </p:nvSpPr>
        <p:spPr bwMode="auto">
          <a:xfrm>
            <a:off x="2744503" y="5560793"/>
            <a:ext cx="6552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73 m </a:t>
            </a:r>
            <a:endParaRPr lang="sv-SE" dirty="0"/>
          </a:p>
        </p:txBody>
      </p:sp>
      <p:grpSp>
        <p:nvGrpSpPr>
          <p:cNvPr id="12" name="Grupp 11"/>
          <p:cNvGrpSpPr/>
          <p:nvPr/>
        </p:nvGrpSpPr>
        <p:grpSpPr>
          <a:xfrm>
            <a:off x="7245913" y="2187207"/>
            <a:ext cx="715315" cy="415084"/>
            <a:chOff x="4172253" y="1770638"/>
            <a:chExt cx="715315" cy="415084"/>
          </a:xfrm>
        </p:grpSpPr>
        <p:grpSp>
          <p:nvGrpSpPr>
            <p:cNvPr id="56" name="Grupp 55"/>
            <p:cNvGrpSpPr/>
            <p:nvPr/>
          </p:nvGrpSpPr>
          <p:grpSpPr>
            <a:xfrm>
              <a:off x="4471950" y="1788727"/>
              <a:ext cx="415618" cy="396995"/>
              <a:chOff x="4143424" y="1397564"/>
              <a:chExt cx="415618" cy="396995"/>
            </a:xfrm>
          </p:grpSpPr>
          <p:cxnSp>
            <p:nvCxnSpPr>
              <p:cNvPr id="57" name="Rak 56"/>
              <p:cNvCxnSpPr/>
              <p:nvPr/>
            </p:nvCxnSpPr>
            <p:spPr>
              <a:xfrm flipH="1">
                <a:off x="4143424" y="1706889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0" name="textruta 59"/>
              <p:cNvSpPr txBox="1"/>
              <p:nvPr/>
            </p:nvSpPr>
            <p:spPr>
              <a:xfrm>
                <a:off x="4296660" y="1397564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62" name="textruta 61"/>
            <p:cNvSpPr txBox="1"/>
            <p:nvPr/>
          </p:nvSpPr>
          <p:spPr>
            <a:xfrm>
              <a:off x="4172253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7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4" name="Grupp 3"/>
          <p:cNvGrpSpPr/>
          <p:nvPr/>
        </p:nvGrpSpPr>
        <p:grpSpPr>
          <a:xfrm>
            <a:off x="7682565" y="2560982"/>
            <a:ext cx="760578" cy="369674"/>
            <a:chOff x="7682565" y="2560982"/>
            <a:chExt cx="760578" cy="369674"/>
          </a:xfrm>
        </p:grpSpPr>
        <p:sp>
          <p:nvSpPr>
            <p:cNvPr id="82" name="textruta 81"/>
            <p:cNvSpPr txBox="1"/>
            <p:nvPr/>
          </p:nvSpPr>
          <p:spPr>
            <a:xfrm>
              <a:off x="7682565" y="2561324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95" name="textruta 94"/>
            <p:cNvSpPr txBox="1"/>
            <p:nvPr/>
          </p:nvSpPr>
          <p:spPr>
            <a:xfrm>
              <a:off x="8180761" y="2560982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</p:grpSp>
      <p:grpSp>
        <p:nvGrpSpPr>
          <p:cNvPr id="5" name="Grupp 4"/>
          <p:cNvGrpSpPr/>
          <p:nvPr/>
        </p:nvGrpSpPr>
        <p:grpSpPr>
          <a:xfrm>
            <a:off x="7248996" y="2925871"/>
            <a:ext cx="1194461" cy="426283"/>
            <a:chOff x="7248996" y="2925871"/>
            <a:chExt cx="1194461" cy="426283"/>
          </a:xfrm>
        </p:grpSpPr>
        <p:grpSp>
          <p:nvGrpSpPr>
            <p:cNvPr id="73" name="Grupp 72"/>
            <p:cNvGrpSpPr/>
            <p:nvPr/>
          </p:nvGrpSpPr>
          <p:grpSpPr>
            <a:xfrm>
              <a:off x="7248996" y="2930314"/>
              <a:ext cx="697454" cy="421840"/>
              <a:chOff x="4132759" y="1752039"/>
              <a:chExt cx="697454" cy="421840"/>
            </a:xfrm>
          </p:grpSpPr>
          <p:grpSp>
            <p:nvGrpSpPr>
              <p:cNvPr id="74" name="Grupp 73"/>
              <p:cNvGrpSpPr/>
              <p:nvPr/>
            </p:nvGrpSpPr>
            <p:grpSpPr>
              <a:xfrm>
                <a:off x="4458688" y="1752381"/>
                <a:ext cx="371525" cy="421498"/>
                <a:chOff x="4130162" y="1361218"/>
                <a:chExt cx="371525" cy="421498"/>
              </a:xfrm>
            </p:grpSpPr>
            <p:sp>
              <p:nvSpPr>
                <p:cNvPr id="78" name="textruta 77"/>
                <p:cNvSpPr txBox="1"/>
                <p:nvPr/>
              </p:nvSpPr>
              <p:spPr>
                <a:xfrm>
                  <a:off x="4239305" y="1361218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6</a:t>
                  </a:r>
                </a:p>
              </p:txBody>
            </p:sp>
            <p:cxnSp>
              <p:nvCxnSpPr>
                <p:cNvPr id="76" name="Rak 75"/>
                <p:cNvCxnSpPr/>
                <p:nvPr/>
              </p:nvCxnSpPr>
              <p:spPr>
                <a:xfrm flipH="1">
                  <a:off x="4130162" y="1695046"/>
                  <a:ext cx="63860" cy="87670"/>
                </a:xfrm>
                <a:prstGeom prst="line">
                  <a:avLst/>
                </a:prstGeom>
                <a:ln w="28575" cmpd="sng">
                  <a:solidFill>
                    <a:srgbClr val="C0504D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textruta 74"/>
              <p:cNvSpPr txBox="1"/>
              <p:nvPr/>
            </p:nvSpPr>
            <p:spPr>
              <a:xfrm>
                <a:off x="4132759" y="175203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6" name="textruta 95"/>
            <p:cNvSpPr txBox="1"/>
            <p:nvPr/>
          </p:nvSpPr>
          <p:spPr>
            <a:xfrm>
              <a:off x="8181075" y="292587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6785173" y="4038854"/>
            <a:ext cx="1159774" cy="382914"/>
            <a:chOff x="6785173" y="4038854"/>
            <a:chExt cx="1159774" cy="382914"/>
          </a:xfrm>
        </p:grpSpPr>
        <p:grpSp>
          <p:nvGrpSpPr>
            <p:cNvPr id="98" name="Grupp 97"/>
            <p:cNvGrpSpPr/>
            <p:nvPr/>
          </p:nvGrpSpPr>
          <p:grpSpPr>
            <a:xfrm>
              <a:off x="6785173" y="4038854"/>
              <a:ext cx="724459" cy="377295"/>
              <a:chOff x="4146226" y="1762675"/>
              <a:chExt cx="724459" cy="377295"/>
            </a:xfrm>
          </p:grpSpPr>
          <p:sp>
            <p:nvSpPr>
              <p:cNvPr id="103" name="textruta 102"/>
              <p:cNvSpPr txBox="1"/>
              <p:nvPr/>
            </p:nvSpPr>
            <p:spPr>
              <a:xfrm>
                <a:off x="4608303" y="1762675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6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0" name="textruta 99"/>
              <p:cNvSpPr txBox="1"/>
              <p:nvPr/>
            </p:nvSpPr>
            <p:spPr>
              <a:xfrm>
                <a:off x="4146226" y="17706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4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9" name="textruta 98"/>
            <p:cNvSpPr txBox="1"/>
            <p:nvPr/>
          </p:nvSpPr>
          <p:spPr>
            <a:xfrm>
              <a:off x="7682565" y="4052436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959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47" grpId="0"/>
      <p:bldP spid="155" grpId="0"/>
      <p:bldP spid="156" grpId="0"/>
      <p:bldP spid="158" grpId="0"/>
      <p:bldP spid="159" grpId="0"/>
      <p:bldP spid="160" grpId="0"/>
      <p:bldP spid="161" grpId="0"/>
      <p:bldP spid="164" grpId="0"/>
      <p:bldP spid="165" grpId="0"/>
      <p:bldP spid="166" grpId="0"/>
      <p:bldP spid="167" grpId="0"/>
      <p:bldP spid="168" grpId="0"/>
      <p:bldP spid="169" grpId="0"/>
      <p:bldP spid="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37840"/>
              </p:ext>
            </p:extLst>
          </p:nvPr>
        </p:nvGraphicFramePr>
        <p:xfrm>
          <a:off x="5747630" y="718619"/>
          <a:ext cx="1846243" cy="55514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279"/>
                <a:gridCol w="462718"/>
                <a:gridCol w="473623"/>
                <a:gridCol w="473623"/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400" b="1" i="0" dirty="0" smtClean="0">
                          <a:latin typeface="+mn-lt"/>
                          <a:cs typeface="Times New Roman"/>
                        </a:rPr>
                        <a:t>m</a:t>
                      </a:r>
                      <a:endParaRPr lang="sv-SE" sz="1400" b="1" i="0" dirty="0">
                        <a:latin typeface="+mn-lt"/>
                        <a:cs typeface="Times New Roman"/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i="0" dirty="0" smtClean="0">
                          <a:latin typeface="+mn-lt"/>
                          <a:cs typeface="Times New Roman"/>
                        </a:rPr>
                        <a:t>dm</a:t>
                      </a:r>
                      <a:endParaRPr lang="sv-SE" sz="1400" b="1" i="0" dirty="0">
                        <a:latin typeface="+mn-lt"/>
                        <a:cs typeface="Times New Roman"/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i="0" dirty="0" smtClean="0">
                          <a:latin typeface="+mn-lt"/>
                          <a:cs typeface="Times New Roman"/>
                        </a:rPr>
                        <a:t>cm</a:t>
                      </a:r>
                      <a:endParaRPr lang="sv-SE" sz="1400" b="1" i="0" dirty="0">
                        <a:latin typeface="+mn-lt"/>
                        <a:cs typeface="Times New Roman"/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i="0" dirty="0" smtClean="0">
                          <a:latin typeface="+mn-lt"/>
                          <a:cs typeface="Times New Roman"/>
                        </a:rPr>
                        <a:t>mm</a:t>
                      </a:r>
                      <a:endParaRPr lang="sv-SE" sz="1400" b="1" i="0" dirty="0">
                        <a:latin typeface="+mn-lt"/>
                        <a:cs typeface="Times New Roman"/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2" name="Grupp 11"/>
          <p:cNvGrpSpPr/>
          <p:nvPr/>
        </p:nvGrpSpPr>
        <p:grpSpPr>
          <a:xfrm>
            <a:off x="6267034" y="1827233"/>
            <a:ext cx="729072" cy="402391"/>
            <a:chOff x="4202239" y="1767721"/>
            <a:chExt cx="729072" cy="402391"/>
          </a:xfrm>
        </p:grpSpPr>
        <p:grpSp>
          <p:nvGrpSpPr>
            <p:cNvPr id="56" name="Grupp 55"/>
            <p:cNvGrpSpPr/>
            <p:nvPr/>
          </p:nvGrpSpPr>
          <p:grpSpPr>
            <a:xfrm>
              <a:off x="4550243" y="1774649"/>
              <a:ext cx="381068" cy="395463"/>
              <a:chOff x="4221717" y="1383486"/>
              <a:chExt cx="381068" cy="395463"/>
            </a:xfrm>
          </p:grpSpPr>
          <p:cxnSp>
            <p:nvCxnSpPr>
              <p:cNvPr id="57" name="Rak 56"/>
              <p:cNvCxnSpPr/>
              <p:nvPr/>
            </p:nvCxnSpPr>
            <p:spPr>
              <a:xfrm flipH="1">
                <a:off x="4221717" y="1691279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0" name="textruta 59"/>
              <p:cNvSpPr txBox="1"/>
              <p:nvPr/>
            </p:nvSpPr>
            <p:spPr>
              <a:xfrm>
                <a:off x="4340403" y="1383486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1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62" name="textruta 61"/>
            <p:cNvSpPr txBox="1"/>
            <p:nvPr/>
          </p:nvSpPr>
          <p:spPr>
            <a:xfrm>
              <a:off x="4202239" y="176772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</p:grpSp>
      <p:grpSp>
        <p:nvGrpSpPr>
          <p:cNvPr id="133" name="Grupp 132"/>
          <p:cNvGrpSpPr/>
          <p:nvPr/>
        </p:nvGrpSpPr>
        <p:grpSpPr>
          <a:xfrm>
            <a:off x="5833582" y="5522964"/>
            <a:ext cx="1547916" cy="413167"/>
            <a:chOff x="3973862" y="4579157"/>
            <a:chExt cx="1547916" cy="413167"/>
          </a:xfrm>
        </p:grpSpPr>
        <p:grpSp>
          <p:nvGrpSpPr>
            <p:cNvPr id="134" name="Grupp 133"/>
            <p:cNvGrpSpPr/>
            <p:nvPr/>
          </p:nvGrpSpPr>
          <p:grpSpPr>
            <a:xfrm>
              <a:off x="3973862" y="4579157"/>
              <a:ext cx="1146435" cy="413167"/>
              <a:chOff x="4151732" y="1717883"/>
              <a:chExt cx="1146435" cy="413167"/>
            </a:xfrm>
          </p:grpSpPr>
          <p:grpSp>
            <p:nvGrpSpPr>
              <p:cNvPr id="136" name="Grupp 135"/>
              <p:cNvGrpSpPr/>
              <p:nvPr/>
            </p:nvGrpSpPr>
            <p:grpSpPr>
              <a:xfrm>
                <a:off x="4471601" y="1720605"/>
                <a:ext cx="826566" cy="410445"/>
                <a:chOff x="4143075" y="1329442"/>
                <a:chExt cx="826566" cy="410445"/>
              </a:xfrm>
            </p:grpSpPr>
            <p:cxnSp>
              <p:nvCxnSpPr>
                <p:cNvPr id="138" name="Rak 137"/>
                <p:cNvCxnSpPr/>
                <p:nvPr/>
              </p:nvCxnSpPr>
              <p:spPr>
                <a:xfrm flipH="1">
                  <a:off x="4143075" y="1652217"/>
                  <a:ext cx="63860" cy="87670"/>
                </a:xfrm>
                <a:prstGeom prst="line">
                  <a:avLst/>
                </a:prstGeom>
                <a:ln w="28575" cmpd="sng">
                  <a:solidFill>
                    <a:srgbClr val="C0504D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139" name="Grupp 138"/>
                <p:cNvGrpSpPr/>
                <p:nvPr/>
              </p:nvGrpSpPr>
              <p:grpSpPr>
                <a:xfrm>
                  <a:off x="4292165" y="1329442"/>
                  <a:ext cx="677476" cy="378439"/>
                  <a:chOff x="3773307" y="916984"/>
                  <a:chExt cx="677476" cy="378439"/>
                </a:xfrm>
              </p:grpSpPr>
              <p:sp>
                <p:nvSpPr>
                  <p:cNvPr id="140" name="textruta 139"/>
                  <p:cNvSpPr txBox="1"/>
                  <p:nvPr/>
                </p:nvSpPr>
                <p:spPr>
                  <a:xfrm>
                    <a:off x="3773307" y="916984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8</a:t>
                    </a:r>
                  </a:p>
                </p:txBody>
              </p:sp>
              <p:sp>
                <p:nvSpPr>
                  <p:cNvPr id="141" name="textruta 140"/>
                  <p:cNvSpPr txBox="1"/>
                  <p:nvPr/>
                </p:nvSpPr>
                <p:spPr>
                  <a:xfrm>
                    <a:off x="4188401" y="926091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endParaRPr>
                  </a:p>
                </p:txBody>
              </p:sp>
            </p:grpSp>
          </p:grpSp>
          <p:sp>
            <p:nvSpPr>
              <p:cNvPr id="137" name="textruta 136"/>
              <p:cNvSpPr txBox="1"/>
              <p:nvPr/>
            </p:nvSpPr>
            <p:spPr>
              <a:xfrm>
                <a:off x="4151732" y="1717883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3</a:t>
                </a:r>
              </a:p>
            </p:txBody>
          </p:sp>
        </p:grpSp>
        <p:sp>
          <p:nvSpPr>
            <p:cNvPr id="135" name="textruta 134"/>
            <p:cNvSpPr txBox="1"/>
            <p:nvPr/>
          </p:nvSpPr>
          <p:spPr>
            <a:xfrm>
              <a:off x="5259396" y="460308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44" name="Grupp 143"/>
          <p:cNvGrpSpPr/>
          <p:nvPr/>
        </p:nvGrpSpPr>
        <p:grpSpPr>
          <a:xfrm>
            <a:off x="5833582" y="5892296"/>
            <a:ext cx="731052" cy="369332"/>
            <a:chOff x="3654142" y="961033"/>
            <a:chExt cx="731052" cy="369332"/>
          </a:xfrm>
        </p:grpSpPr>
        <p:sp>
          <p:nvSpPr>
            <p:cNvPr id="145" name="textruta 144"/>
            <p:cNvSpPr txBox="1"/>
            <p:nvPr/>
          </p:nvSpPr>
          <p:spPr>
            <a:xfrm>
              <a:off x="3654142" y="961033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146" name="textruta 145"/>
            <p:cNvSpPr txBox="1"/>
            <p:nvPr/>
          </p:nvSpPr>
          <p:spPr>
            <a:xfrm>
              <a:off x="4122812" y="961033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8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" name="Grupp 1"/>
          <p:cNvGrpSpPr/>
          <p:nvPr/>
        </p:nvGrpSpPr>
        <p:grpSpPr>
          <a:xfrm>
            <a:off x="0" y="1827173"/>
            <a:ext cx="7593873" cy="3707620"/>
            <a:chOff x="-1651430" y="1827173"/>
            <a:chExt cx="10355005" cy="3698678"/>
          </a:xfrm>
        </p:grpSpPr>
        <p:cxnSp>
          <p:nvCxnSpPr>
            <p:cNvPr id="21505" name="Rak 21504"/>
            <p:cNvCxnSpPr/>
            <p:nvPr/>
          </p:nvCxnSpPr>
          <p:spPr>
            <a:xfrm flipV="1">
              <a:off x="6186038" y="1827173"/>
              <a:ext cx="2514965" cy="30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Rak 148"/>
            <p:cNvCxnSpPr/>
            <p:nvPr/>
          </p:nvCxnSpPr>
          <p:spPr>
            <a:xfrm>
              <a:off x="6186038" y="2571027"/>
              <a:ext cx="2514965" cy="17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Rak 149"/>
            <p:cNvCxnSpPr/>
            <p:nvPr/>
          </p:nvCxnSpPr>
          <p:spPr>
            <a:xfrm flipV="1">
              <a:off x="-1651430" y="3318308"/>
              <a:ext cx="10352432" cy="77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Rak 150"/>
            <p:cNvCxnSpPr/>
            <p:nvPr/>
          </p:nvCxnSpPr>
          <p:spPr>
            <a:xfrm>
              <a:off x="6186038" y="4046912"/>
              <a:ext cx="2517537" cy="1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Rak 151"/>
            <p:cNvCxnSpPr/>
            <p:nvPr/>
          </p:nvCxnSpPr>
          <p:spPr>
            <a:xfrm>
              <a:off x="6186038" y="4783794"/>
              <a:ext cx="2514965" cy="62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Rak 152"/>
            <p:cNvCxnSpPr/>
            <p:nvPr/>
          </p:nvCxnSpPr>
          <p:spPr>
            <a:xfrm>
              <a:off x="6186038" y="5520083"/>
              <a:ext cx="2517537" cy="57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upp 123"/>
          <p:cNvGrpSpPr/>
          <p:nvPr/>
        </p:nvGrpSpPr>
        <p:grpSpPr>
          <a:xfrm>
            <a:off x="5854503" y="5153632"/>
            <a:ext cx="1141603" cy="413167"/>
            <a:chOff x="4134061" y="1730916"/>
            <a:chExt cx="1141603" cy="413167"/>
          </a:xfrm>
        </p:grpSpPr>
        <p:grpSp>
          <p:nvGrpSpPr>
            <p:cNvPr id="125" name="Grupp 124"/>
            <p:cNvGrpSpPr/>
            <p:nvPr/>
          </p:nvGrpSpPr>
          <p:grpSpPr>
            <a:xfrm>
              <a:off x="4581810" y="1730916"/>
              <a:ext cx="693854" cy="413167"/>
              <a:chOff x="4253284" y="1339753"/>
              <a:chExt cx="693854" cy="413167"/>
            </a:xfrm>
          </p:grpSpPr>
          <p:cxnSp>
            <p:nvCxnSpPr>
              <p:cNvPr id="127" name="Rak 126"/>
              <p:cNvCxnSpPr/>
              <p:nvPr/>
            </p:nvCxnSpPr>
            <p:spPr>
              <a:xfrm flipH="1">
                <a:off x="4566070" y="1665250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28" name="Grupp 127"/>
              <p:cNvGrpSpPr/>
              <p:nvPr/>
            </p:nvGrpSpPr>
            <p:grpSpPr>
              <a:xfrm>
                <a:off x="4253284" y="1339753"/>
                <a:ext cx="693854" cy="369332"/>
                <a:chOff x="3734426" y="927295"/>
                <a:chExt cx="693854" cy="369332"/>
              </a:xfrm>
            </p:grpSpPr>
            <p:sp>
              <p:nvSpPr>
                <p:cNvPr id="129" name="textruta 128"/>
                <p:cNvSpPr txBox="1"/>
                <p:nvPr/>
              </p:nvSpPr>
              <p:spPr>
                <a:xfrm>
                  <a:off x="3734426" y="927295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7</a:t>
                  </a:r>
                </a:p>
              </p:txBody>
            </p:sp>
            <p:sp>
              <p:nvSpPr>
                <p:cNvPr id="130" name="textruta 129"/>
                <p:cNvSpPr txBox="1"/>
                <p:nvPr/>
              </p:nvSpPr>
              <p:spPr>
                <a:xfrm>
                  <a:off x="4165898" y="927295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 smtClean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2</a:t>
                  </a:r>
                  <a:endPara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</p:grpSp>
        <p:sp>
          <p:nvSpPr>
            <p:cNvPr id="126" name="textruta 125"/>
            <p:cNvSpPr txBox="1"/>
            <p:nvPr/>
          </p:nvSpPr>
          <p:spPr>
            <a:xfrm>
              <a:off x="4134061" y="1738487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87" name="Grupp 86"/>
          <p:cNvGrpSpPr/>
          <p:nvPr/>
        </p:nvGrpSpPr>
        <p:grpSpPr>
          <a:xfrm>
            <a:off x="6278328" y="3664558"/>
            <a:ext cx="725239" cy="428025"/>
            <a:chOff x="4132813" y="1329814"/>
            <a:chExt cx="725239" cy="428025"/>
          </a:xfrm>
        </p:grpSpPr>
        <p:cxnSp>
          <p:nvCxnSpPr>
            <p:cNvPr id="88" name="Rak 87"/>
            <p:cNvCxnSpPr/>
            <p:nvPr/>
          </p:nvCxnSpPr>
          <p:spPr>
            <a:xfrm flipH="1">
              <a:off x="4461371" y="1678464"/>
              <a:ext cx="58665" cy="79375"/>
            </a:xfrm>
            <a:prstGeom prst="line">
              <a:avLst/>
            </a:prstGeom>
            <a:ln w="28575" cmpd="sng">
              <a:solidFill>
                <a:srgbClr val="C0504D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9" name="Grupp 88"/>
            <p:cNvGrpSpPr/>
            <p:nvPr/>
          </p:nvGrpSpPr>
          <p:grpSpPr>
            <a:xfrm>
              <a:off x="4132813" y="1329814"/>
              <a:ext cx="725239" cy="384803"/>
              <a:chOff x="3613955" y="917356"/>
              <a:chExt cx="725239" cy="384803"/>
            </a:xfrm>
          </p:grpSpPr>
          <p:sp>
            <p:nvSpPr>
              <p:cNvPr id="90" name="textruta 89"/>
              <p:cNvSpPr txBox="1"/>
              <p:nvPr/>
            </p:nvSpPr>
            <p:spPr>
              <a:xfrm>
                <a:off x="3613955" y="932827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  <p:sp>
            <p:nvSpPr>
              <p:cNvPr id="91" name="textruta 90"/>
              <p:cNvSpPr txBox="1"/>
              <p:nvPr/>
            </p:nvSpPr>
            <p:spPr>
              <a:xfrm>
                <a:off x="4076812" y="917356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9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</p:grpSp>
      <p:sp>
        <p:nvSpPr>
          <p:cNvPr id="132" name="Rektangel 131"/>
          <p:cNvSpPr/>
          <p:nvPr/>
        </p:nvSpPr>
        <p:spPr>
          <a:xfrm>
            <a:off x="309143" y="1957288"/>
            <a:ext cx="1872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Skriv i </a:t>
            </a:r>
            <a:r>
              <a:rPr lang="sv-SE" b="1" dirty="0" smtClean="0">
                <a:solidFill>
                  <a:srgbClr val="800000"/>
                </a:solidFill>
              </a:rPr>
              <a:t>millimeter.</a:t>
            </a:r>
            <a:endParaRPr lang="sv-SE" b="1" dirty="0">
              <a:solidFill>
                <a:srgbClr val="800000"/>
              </a:solidFill>
            </a:endParaRPr>
          </a:p>
        </p:txBody>
      </p:sp>
      <p:sp>
        <p:nvSpPr>
          <p:cNvPr id="147" name="Rektangel 146"/>
          <p:cNvSpPr/>
          <p:nvPr/>
        </p:nvSpPr>
        <p:spPr>
          <a:xfrm>
            <a:off x="2924421" y="1273175"/>
            <a:ext cx="727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8 m =</a:t>
            </a:r>
            <a:endParaRPr lang="sv-SE" dirty="0"/>
          </a:p>
        </p:txBody>
      </p:sp>
      <p:grpSp>
        <p:nvGrpSpPr>
          <p:cNvPr id="11" name="Grupp 10"/>
          <p:cNvGrpSpPr/>
          <p:nvPr/>
        </p:nvGrpSpPr>
        <p:grpSpPr>
          <a:xfrm>
            <a:off x="5820900" y="1450530"/>
            <a:ext cx="1655590" cy="376643"/>
            <a:chOff x="5770117" y="1448683"/>
            <a:chExt cx="1655590" cy="376643"/>
          </a:xfrm>
        </p:grpSpPr>
        <p:grpSp>
          <p:nvGrpSpPr>
            <p:cNvPr id="50" name="Grupp 49"/>
            <p:cNvGrpSpPr/>
            <p:nvPr/>
          </p:nvGrpSpPr>
          <p:grpSpPr>
            <a:xfrm>
              <a:off x="5770117" y="1448683"/>
              <a:ext cx="717757" cy="376643"/>
              <a:chOff x="3659132" y="957922"/>
              <a:chExt cx="717757" cy="376643"/>
            </a:xfrm>
          </p:grpSpPr>
          <p:sp>
            <p:nvSpPr>
              <p:cNvPr id="52" name="textruta 51"/>
              <p:cNvSpPr txBox="1"/>
              <p:nvPr/>
            </p:nvSpPr>
            <p:spPr>
              <a:xfrm>
                <a:off x="3659132" y="965233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8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3" name="textruta 52"/>
              <p:cNvSpPr txBox="1"/>
              <p:nvPr/>
            </p:nvSpPr>
            <p:spPr>
              <a:xfrm>
                <a:off x="4114507" y="957922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</p:grpSp>
        <p:sp>
          <p:nvSpPr>
            <p:cNvPr id="148" name="textruta 147"/>
            <p:cNvSpPr txBox="1"/>
            <p:nvPr/>
          </p:nvSpPr>
          <p:spPr>
            <a:xfrm>
              <a:off x="6665320" y="1448683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4" name="textruta 153"/>
            <p:cNvSpPr txBox="1"/>
            <p:nvPr/>
          </p:nvSpPr>
          <p:spPr>
            <a:xfrm>
              <a:off x="7163325" y="145053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55" name="Rektangel 154"/>
          <p:cNvSpPr>
            <a:spLocks noChangeArrowheads="1"/>
          </p:cNvSpPr>
          <p:nvPr/>
        </p:nvSpPr>
        <p:spPr bwMode="auto">
          <a:xfrm>
            <a:off x="3513835" y="1265864"/>
            <a:ext cx="11258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8 000 mm</a:t>
            </a:r>
            <a:endParaRPr lang="sv-SE" dirty="0"/>
          </a:p>
        </p:txBody>
      </p:sp>
      <p:sp>
        <p:nvSpPr>
          <p:cNvPr id="156" name="Rektangel 155"/>
          <p:cNvSpPr/>
          <p:nvPr/>
        </p:nvSpPr>
        <p:spPr>
          <a:xfrm>
            <a:off x="2652113" y="2018827"/>
            <a:ext cx="1001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7,1 </a:t>
            </a:r>
            <a:r>
              <a:rPr lang="sv-SE" dirty="0" smtClean="0"/>
              <a:t>dm =</a:t>
            </a:r>
            <a:endParaRPr lang="sv-SE" dirty="0"/>
          </a:p>
        </p:txBody>
      </p:sp>
      <p:grpSp>
        <p:nvGrpSpPr>
          <p:cNvPr id="63" name="Grupp 62"/>
          <p:cNvGrpSpPr/>
          <p:nvPr/>
        </p:nvGrpSpPr>
        <p:grpSpPr>
          <a:xfrm>
            <a:off x="6262514" y="2164815"/>
            <a:ext cx="1213976" cy="387727"/>
            <a:chOff x="4494192" y="1731960"/>
            <a:chExt cx="1213976" cy="387727"/>
          </a:xfrm>
        </p:grpSpPr>
        <p:grpSp>
          <p:nvGrpSpPr>
            <p:cNvPr id="67" name="Grupp 66"/>
            <p:cNvGrpSpPr/>
            <p:nvPr/>
          </p:nvGrpSpPr>
          <p:grpSpPr>
            <a:xfrm>
              <a:off x="4963897" y="1731960"/>
              <a:ext cx="744271" cy="369332"/>
              <a:chOff x="4116513" y="928339"/>
              <a:chExt cx="744271" cy="369332"/>
            </a:xfrm>
          </p:grpSpPr>
          <p:sp>
            <p:nvSpPr>
              <p:cNvPr id="68" name="textruta 67"/>
              <p:cNvSpPr txBox="1"/>
              <p:nvPr/>
            </p:nvSpPr>
            <p:spPr>
              <a:xfrm>
                <a:off x="4116513" y="92833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1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69" name="textruta 68"/>
              <p:cNvSpPr txBox="1"/>
              <p:nvPr/>
            </p:nvSpPr>
            <p:spPr>
              <a:xfrm>
                <a:off x="4598402" y="92833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65" name="textruta 64"/>
            <p:cNvSpPr txBox="1"/>
            <p:nvPr/>
          </p:nvSpPr>
          <p:spPr>
            <a:xfrm>
              <a:off x="4494192" y="1750355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7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58" name="Rektangel 157"/>
          <p:cNvSpPr>
            <a:spLocks noChangeArrowheads="1"/>
          </p:cNvSpPr>
          <p:nvPr/>
        </p:nvSpPr>
        <p:spPr bwMode="auto">
          <a:xfrm>
            <a:off x="3584915" y="2011899"/>
            <a:ext cx="956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710 mm </a:t>
            </a:r>
            <a:endParaRPr lang="sv-SE" dirty="0"/>
          </a:p>
        </p:txBody>
      </p:sp>
      <p:sp>
        <p:nvSpPr>
          <p:cNvPr id="159" name="Rektangel 158"/>
          <p:cNvSpPr/>
          <p:nvPr/>
        </p:nvSpPr>
        <p:spPr>
          <a:xfrm>
            <a:off x="2738747" y="2756699"/>
            <a:ext cx="977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2,5 cm =</a:t>
            </a:r>
            <a:endParaRPr lang="sv-SE" dirty="0"/>
          </a:p>
        </p:txBody>
      </p:sp>
      <p:grpSp>
        <p:nvGrpSpPr>
          <p:cNvPr id="73" name="Grupp 72"/>
          <p:cNvGrpSpPr/>
          <p:nvPr/>
        </p:nvGrpSpPr>
        <p:grpSpPr>
          <a:xfrm>
            <a:off x="6736734" y="2565105"/>
            <a:ext cx="739756" cy="416676"/>
            <a:chOff x="4205681" y="1761115"/>
            <a:chExt cx="739756" cy="416676"/>
          </a:xfrm>
        </p:grpSpPr>
        <p:grpSp>
          <p:nvGrpSpPr>
            <p:cNvPr id="74" name="Grupp 73"/>
            <p:cNvGrpSpPr/>
            <p:nvPr/>
          </p:nvGrpSpPr>
          <p:grpSpPr>
            <a:xfrm>
              <a:off x="4564633" y="1768043"/>
              <a:ext cx="380804" cy="409748"/>
              <a:chOff x="4236107" y="1376880"/>
              <a:chExt cx="380804" cy="409748"/>
            </a:xfrm>
          </p:grpSpPr>
          <p:sp>
            <p:nvSpPr>
              <p:cNvPr id="78" name="textruta 77"/>
              <p:cNvSpPr txBox="1"/>
              <p:nvPr/>
            </p:nvSpPr>
            <p:spPr>
              <a:xfrm>
                <a:off x="4354529" y="13768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cxnSp>
            <p:nvCxnSpPr>
              <p:cNvPr id="76" name="Rak 75"/>
              <p:cNvCxnSpPr/>
              <p:nvPr/>
            </p:nvCxnSpPr>
            <p:spPr>
              <a:xfrm flipH="1">
                <a:off x="4236107" y="1698958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5" name="textruta 74"/>
            <p:cNvSpPr txBox="1"/>
            <p:nvPr/>
          </p:nvSpPr>
          <p:spPr>
            <a:xfrm>
              <a:off x="4205681" y="1761115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</p:grpSp>
      <p:sp>
        <p:nvSpPr>
          <p:cNvPr id="160" name="Rektangel 159"/>
          <p:cNvSpPr>
            <a:spLocks noChangeArrowheads="1"/>
          </p:cNvSpPr>
          <p:nvPr/>
        </p:nvSpPr>
        <p:spPr bwMode="auto">
          <a:xfrm>
            <a:off x="3601186" y="2749771"/>
            <a:ext cx="8396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25 mm </a:t>
            </a:r>
            <a:endParaRPr lang="sv-SE" dirty="0"/>
          </a:p>
        </p:txBody>
      </p:sp>
      <p:sp>
        <p:nvSpPr>
          <p:cNvPr id="161" name="Rektangel 160"/>
          <p:cNvSpPr/>
          <p:nvPr/>
        </p:nvSpPr>
        <p:spPr>
          <a:xfrm>
            <a:off x="2889668" y="3495363"/>
            <a:ext cx="802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/>
              <a:t>9 cm =</a:t>
            </a:r>
            <a:endParaRPr lang="sv-SE" dirty="0"/>
          </a:p>
        </p:txBody>
      </p:sp>
      <p:grpSp>
        <p:nvGrpSpPr>
          <p:cNvPr id="15" name="Grupp 14"/>
          <p:cNvGrpSpPr/>
          <p:nvPr/>
        </p:nvGrpSpPr>
        <p:grpSpPr>
          <a:xfrm>
            <a:off x="6741109" y="3310697"/>
            <a:ext cx="713585" cy="372867"/>
            <a:chOff x="7493744" y="3299988"/>
            <a:chExt cx="713585" cy="372867"/>
          </a:xfrm>
        </p:grpSpPr>
        <p:sp>
          <p:nvSpPr>
            <p:cNvPr id="94" name="textruta 93"/>
            <p:cNvSpPr txBox="1"/>
            <p:nvPr/>
          </p:nvSpPr>
          <p:spPr>
            <a:xfrm>
              <a:off x="7493744" y="3303523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  <p:sp>
          <p:nvSpPr>
            <p:cNvPr id="162" name="textruta 161"/>
            <p:cNvSpPr txBox="1"/>
            <p:nvPr/>
          </p:nvSpPr>
          <p:spPr>
            <a:xfrm>
              <a:off x="7944947" y="329998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64" name="Rektangel 163"/>
          <p:cNvSpPr>
            <a:spLocks noChangeArrowheads="1"/>
          </p:cNvSpPr>
          <p:nvPr/>
        </p:nvSpPr>
        <p:spPr bwMode="auto">
          <a:xfrm>
            <a:off x="3601186" y="3509239"/>
            <a:ext cx="834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0,9 dm</a:t>
            </a:r>
            <a:endParaRPr lang="sv-SE" dirty="0"/>
          </a:p>
        </p:txBody>
      </p:sp>
      <p:sp>
        <p:nvSpPr>
          <p:cNvPr id="165" name="Rektangel 164"/>
          <p:cNvSpPr/>
          <p:nvPr/>
        </p:nvSpPr>
        <p:spPr>
          <a:xfrm>
            <a:off x="2439653" y="4231798"/>
            <a:ext cx="1175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/>
              <a:t>1 40 mm =</a:t>
            </a:r>
            <a:endParaRPr lang="sv-SE" dirty="0"/>
          </a:p>
        </p:txBody>
      </p:sp>
      <p:grpSp>
        <p:nvGrpSpPr>
          <p:cNvPr id="112" name="Grupp 111"/>
          <p:cNvGrpSpPr/>
          <p:nvPr/>
        </p:nvGrpSpPr>
        <p:grpSpPr>
          <a:xfrm>
            <a:off x="6302541" y="4403222"/>
            <a:ext cx="691882" cy="423835"/>
            <a:chOff x="4402825" y="1765567"/>
            <a:chExt cx="691882" cy="423835"/>
          </a:xfrm>
        </p:grpSpPr>
        <p:grpSp>
          <p:nvGrpSpPr>
            <p:cNvPr id="113" name="Grupp 112"/>
            <p:cNvGrpSpPr/>
            <p:nvPr/>
          </p:nvGrpSpPr>
          <p:grpSpPr>
            <a:xfrm>
              <a:off x="4724483" y="1770638"/>
              <a:ext cx="370224" cy="418764"/>
              <a:chOff x="4395957" y="1379475"/>
              <a:chExt cx="370224" cy="418764"/>
            </a:xfrm>
          </p:grpSpPr>
          <p:cxnSp>
            <p:nvCxnSpPr>
              <p:cNvPr id="115" name="Rak 114"/>
              <p:cNvCxnSpPr/>
              <p:nvPr/>
            </p:nvCxnSpPr>
            <p:spPr>
              <a:xfrm flipH="1">
                <a:off x="4395957" y="1726008"/>
                <a:ext cx="61741" cy="72231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7" name="textruta 116"/>
              <p:cNvSpPr txBox="1"/>
              <p:nvPr/>
            </p:nvSpPr>
            <p:spPr>
              <a:xfrm>
                <a:off x="4503799" y="1379475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4</a:t>
                </a:r>
              </a:p>
            </p:txBody>
          </p:sp>
        </p:grpSp>
        <p:sp>
          <p:nvSpPr>
            <p:cNvPr id="114" name="textruta 113"/>
            <p:cNvSpPr txBox="1"/>
            <p:nvPr/>
          </p:nvSpPr>
          <p:spPr>
            <a:xfrm>
              <a:off x="4402825" y="1765567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1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66" name="Rektangel 165"/>
          <p:cNvSpPr>
            <a:spLocks noChangeArrowheads="1"/>
          </p:cNvSpPr>
          <p:nvPr/>
        </p:nvSpPr>
        <p:spPr bwMode="auto">
          <a:xfrm>
            <a:off x="3601186" y="4241685"/>
            <a:ext cx="834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1,4 dm </a:t>
            </a:r>
            <a:endParaRPr lang="sv-SE" dirty="0"/>
          </a:p>
        </p:txBody>
      </p:sp>
      <p:sp>
        <p:nvSpPr>
          <p:cNvPr id="167" name="Rektangel 166"/>
          <p:cNvSpPr/>
          <p:nvPr/>
        </p:nvSpPr>
        <p:spPr>
          <a:xfrm>
            <a:off x="2688939" y="4970993"/>
            <a:ext cx="919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/>
              <a:t>72 cm =</a:t>
            </a:r>
            <a:endParaRPr lang="sv-SE" dirty="0"/>
          </a:p>
        </p:txBody>
      </p:sp>
      <p:sp>
        <p:nvSpPr>
          <p:cNvPr id="168" name="Rektangel 167"/>
          <p:cNvSpPr>
            <a:spLocks noChangeArrowheads="1"/>
          </p:cNvSpPr>
          <p:nvPr/>
        </p:nvSpPr>
        <p:spPr bwMode="auto">
          <a:xfrm>
            <a:off x="3576359" y="4980143"/>
            <a:ext cx="834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7,2 dm </a:t>
            </a:r>
            <a:endParaRPr lang="sv-SE" dirty="0"/>
          </a:p>
        </p:txBody>
      </p:sp>
      <p:sp>
        <p:nvSpPr>
          <p:cNvPr id="169" name="Rektangel 168"/>
          <p:cNvSpPr/>
          <p:nvPr/>
        </p:nvSpPr>
        <p:spPr>
          <a:xfrm>
            <a:off x="3576359" y="5725506"/>
            <a:ext cx="776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/>
              <a:t>38 </a:t>
            </a:r>
            <a:r>
              <a:rPr lang="is-IS" dirty="0" smtClean="0"/>
              <a:t>dm </a:t>
            </a:r>
            <a:endParaRPr lang="sv-SE" dirty="0"/>
          </a:p>
        </p:txBody>
      </p:sp>
      <p:sp>
        <p:nvSpPr>
          <p:cNvPr id="170" name="Rektangel 169"/>
          <p:cNvSpPr>
            <a:spLocks noChangeArrowheads="1"/>
          </p:cNvSpPr>
          <p:nvPr/>
        </p:nvSpPr>
        <p:spPr bwMode="auto">
          <a:xfrm>
            <a:off x="2738747" y="5725506"/>
            <a:ext cx="8799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3</a:t>
            </a:r>
            <a:r>
              <a:rPr lang="is-IS" dirty="0" smtClean="0"/>
              <a:t>,8 m = </a:t>
            </a:r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5820900" y="1072491"/>
            <a:ext cx="686770" cy="379886"/>
            <a:chOff x="5820900" y="1072491"/>
            <a:chExt cx="686770" cy="379886"/>
          </a:xfrm>
        </p:grpSpPr>
        <p:sp>
          <p:nvSpPr>
            <p:cNvPr id="40" name="textruta 39"/>
            <p:cNvSpPr txBox="1"/>
            <p:nvPr/>
          </p:nvSpPr>
          <p:spPr>
            <a:xfrm>
              <a:off x="5820900" y="107249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8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6" name="textruta 95"/>
            <p:cNvSpPr txBox="1"/>
            <p:nvPr/>
          </p:nvSpPr>
          <p:spPr>
            <a:xfrm>
              <a:off x="6245288" y="1083045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99" name="Grupp 98"/>
          <p:cNvGrpSpPr/>
          <p:nvPr/>
        </p:nvGrpSpPr>
        <p:grpSpPr>
          <a:xfrm>
            <a:off x="6736734" y="2934437"/>
            <a:ext cx="1119522" cy="376260"/>
            <a:chOff x="4502154" y="1763710"/>
            <a:chExt cx="1119522" cy="376260"/>
          </a:xfrm>
        </p:grpSpPr>
        <p:grpSp>
          <p:nvGrpSpPr>
            <p:cNvPr id="101" name="Grupp 100"/>
            <p:cNvGrpSpPr/>
            <p:nvPr/>
          </p:nvGrpSpPr>
          <p:grpSpPr>
            <a:xfrm>
              <a:off x="4977902" y="1763710"/>
              <a:ext cx="643774" cy="369332"/>
              <a:chOff x="4130518" y="960089"/>
              <a:chExt cx="643774" cy="369332"/>
            </a:xfrm>
          </p:grpSpPr>
          <p:sp>
            <p:nvSpPr>
              <p:cNvPr id="104" name="textruta 103"/>
              <p:cNvSpPr txBox="1"/>
              <p:nvPr/>
            </p:nvSpPr>
            <p:spPr>
              <a:xfrm>
                <a:off x="4130518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  <p:sp>
            <p:nvSpPr>
              <p:cNvPr id="105" name="textruta 104"/>
              <p:cNvSpPr txBox="1"/>
              <p:nvPr/>
            </p:nvSpPr>
            <p:spPr>
              <a:xfrm>
                <a:off x="4511910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02" name="textruta 101"/>
            <p:cNvSpPr txBox="1"/>
            <p:nvPr/>
          </p:nvSpPr>
          <p:spPr>
            <a:xfrm>
              <a:off x="4502154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2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" name="Grupp 4"/>
          <p:cNvGrpSpPr/>
          <p:nvPr/>
        </p:nvGrpSpPr>
        <p:grpSpPr>
          <a:xfrm>
            <a:off x="6282497" y="4033890"/>
            <a:ext cx="1581866" cy="380203"/>
            <a:chOff x="5757462" y="4405278"/>
            <a:chExt cx="1581866" cy="380203"/>
          </a:xfrm>
        </p:grpSpPr>
        <p:grpSp>
          <p:nvGrpSpPr>
            <p:cNvPr id="98" name="Grupp 97"/>
            <p:cNvGrpSpPr/>
            <p:nvPr/>
          </p:nvGrpSpPr>
          <p:grpSpPr>
            <a:xfrm>
              <a:off x="5757462" y="4405278"/>
              <a:ext cx="715025" cy="369332"/>
              <a:chOff x="4118473" y="1759767"/>
              <a:chExt cx="715025" cy="369332"/>
            </a:xfrm>
          </p:grpSpPr>
          <p:sp>
            <p:nvSpPr>
              <p:cNvPr id="103" name="textruta 102"/>
              <p:cNvSpPr txBox="1"/>
              <p:nvPr/>
            </p:nvSpPr>
            <p:spPr>
              <a:xfrm>
                <a:off x="4571116" y="1759767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4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0" name="textruta 99"/>
              <p:cNvSpPr txBox="1"/>
              <p:nvPr/>
            </p:nvSpPr>
            <p:spPr>
              <a:xfrm>
                <a:off x="4118473" y="1759767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1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06" name="textruta 105"/>
            <p:cNvSpPr txBox="1"/>
            <p:nvPr/>
          </p:nvSpPr>
          <p:spPr>
            <a:xfrm>
              <a:off x="6670396" y="4410349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107" name="textruta 106"/>
            <p:cNvSpPr txBox="1"/>
            <p:nvPr/>
          </p:nvSpPr>
          <p:spPr>
            <a:xfrm>
              <a:off x="7076946" y="4416149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5911556" y="4772554"/>
            <a:ext cx="1578608" cy="384033"/>
            <a:chOff x="5829335" y="5141021"/>
            <a:chExt cx="1578608" cy="384033"/>
          </a:xfrm>
        </p:grpSpPr>
        <p:grpSp>
          <p:nvGrpSpPr>
            <p:cNvPr id="119" name="Grupp 118"/>
            <p:cNvGrpSpPr/>
            <p:nvPr/>
          </p:nvGrpSpPr>
          <p:grpSpPr>
            <a:xfrm>
              <a:off x="5829335" y="5155659"/>
              <a:ext cx="1091935" cy="369395"/>
              <a:chOff x="4087027" y="1770638"/>
              <a:chExt cx="1091935" cy="369395"/>
            </a:xfrm>
          </p:grpSpPr>
          <p:grpSp>
            <p:nvGrpSpPr>
              <p:cNvPr id="120" name="Grupp 119"/>
              <p:cNvGrpSpPr/>
              <p:nvPr/>
            </p:nvGrpSpPr>
            <p:grpSpPr>
              <a:xfrm>
                <a:off x="4477723" y="1770701"/>
                <a:ext cx="701239" cy="369332"/>
                <a:chOff x="3630339" y="967080"/>
                <a:chExt cx="701239" cy="369332"/>
              </a:xfrm>
            </p:grpSpPr>
            <p:sp>
              <p:nvSpPr>
                <p:cNvPr id="122" name="textruta 121"/>
                <p:cNvSpPr txBox="1"/>
                <p:nvPr/>
              </p:nvSpPr>
              <p:spPr>
                <a:xfrm>
                  <a:off x="3630339" y="967080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 smtClean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7</a:t>
                  </a:r>
                  <a:endPara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23" name="textruta 122"/>
                <p:cNvSpPr txBox="1"/>
                <p:nvPr/>
              </p:nvSpPr>
              <p:spPr>
                <a:xfrm>
                  <a:off x="4069196" y="967080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 smtClean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2</a:t>
                  </a:r>
                  <a:endPara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21" name="textruta 120"/>
              <p:cNvSpPr txBox="1"/>
              <p:nvPr/>
            </p:nvSpPr>
            <p:spPr>
              <a:xfrm>
                <a:off x="4087027" y="17706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08" name="textruta 107"/>
            <p:cNvSpPr txBox="1"/>
            <p:nvPr/>
          </p:nvSpPr>
          <p:spPr>
            <a:xfrm>
              <a:off x="7145561" y="514102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9" name="Rektangel 108"/>
          <p:cNvSpPr/>
          <p:nvPr/>
        </p:nvSpPr>
        <p:spPr>
          <a:xfrm>
            <a:off x="330332" y="4642391"/>
            <a:ext cx="1850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Skriv i </a:t>
            </a:r>
            <a:r>
              <a:rPr lang="sv-SE" b="1" dirty="0" smtClean="0">
                <a:solidFill>
                  <a:srgbClr val="800000"/>
                </a:solidFill>
              </a:rPr>
              <a:t>decimeter.</a:t>
            </a:r>
            <a:endParaRPr lang="sv-SE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23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155" grpId="0"/>
      <p:bldP spid="156" grpId="0"/>
      <p:bldP spid="158" grpId="0"/>
      <p:bldP spid="159" grpId="0"/>
      <p:bldP spid="160" grpId="0"/>
      <p:bldP spid="161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082932"/>
              </p:ext>
            </p:extLst>
          </p:nvPr>
        </p:nvGraphicFramePr>
        <p:xfrm>
          <a:off x="5747630" y="718619"/>
          <a:ext cx="2319411" cy="33337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194"/>
                <a:gridCol w="462627"/>
                <a:gridCol w="473530"/>
                <a:gridCol w="473530"/>
                <a:gridCol w="473530"/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400" b="0" i="0" u="none" dirty="0" smtClean="0">
                          <a:latin typeface="+mn-lt"/>
                          <a:cs typeface="Times New Roman"/>
                        </a:rPr>
                        <a:t>mil</a:t>
                      </a:r>
                      <a:endParaRPr lang="sv-SE" sz="1400" b="0" i="0" u="none" dirty="0">
                        <a:latin typeface="+mn-lt"/>
                        <a:cs typeface="Times New Roman"/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0" i="0" u="none" dirty="0" smtClean="0">
                          <a:latin typeface="+mn-lt"/>
                          <a:cs typeface="Times New Roman"/>
                        </a:rPr>
                        <a:t>km</a:t>
                      </a:r>
                      <a:endParaRPr lang="sv-SE" sz="1400" b="0" i="0" u="none" dirty="0">
                        <a:latin typeface="+mn-lt"/>
                        <a:cs typeface="Times New Roman"/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400" b="0" i="0" u="none" dirty="0">
                        <a:latin typeface="+mn-lt"/>
                        <a:cs typeface="Times New Roman"/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400" b="0" i="0" u="none" dirty="0">
                        <a:latin typeface="+mn-lt"/>
                        <a:cs typeface="Times New Roman"/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0" i="0" u="none" dirty="0" smtClean="0">
                          <a:latin typeface="+mn-lt"/>
                          <a:cs typeface="Times New Roman"/>
                        </a:rPr>
                        <a:t> m</a:t>
                      </a:r>
                      <a:endParaRPr lang="sv-SE" sz="1400" b="0" i="0" u="none" dirty="0">
                        <a:latin typeface="+mn-lt"/>
                        <a:cs typeface="Times New Roman"/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 </a:t>
                      </a:r>
                      <a:r>
                        <a:rPr lang="sv-SE" sz="1800" baseline="0" dirty="0" smtClean="0"/>
                        <a:t> </a:t>
                      </a:r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2" name="Grupp 1"/>
          <p:cNvGrpSpPr/>
          <p:nvPr/>
        </p:nvGrpSpPr>
        <p:grpSpPr>
          <a:xfrm>
            <a:off x="5747630" y="1827173"/>
            <a:ext cx="2319411" cy="2225263"/>
            <a:chOff x="6310227" y="1827173"/>
            <a:chExt cx="2393348" cy="2219896"/>
          </a:xfrm>
        </p:grpSpPr>
        <p:cxnSp>
          <p:nvCxnSpPr>
            <p:cNvPr id="21505" name="Rak 21504"/>
            <p:cNvCxnSpPr/>
            <p:nvPr/>
          </p:nvCxnSpPr>
          <p:spPr>
            <a:xfrm>
              <a:off x="6310227" y="1827173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Rak 148"/>
            <p:cNvCxnSpPr/>
            <p:nvPr/>
          </p:nvCxnSpPr>
          <p:spPr>
            <a:xfrm>
              <a:off x="6310227" y="2572825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Rak 149"/>
            <p:cNvCxnSpPr/>
            <p:nvPr/>
          </p:nvCxnSpPr>
          <p:spPr>
            <a:xfrm>
              <a:off x="6310227" y="3318308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Rak 150"/>
            <p:cNvCxnSpPr/>
            <p:nvPr/>
          </p:nvCxnSpPr>
          <p:spPr>
            <a:xfrm>
              <a:off x="6312799" y="4047069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Rektangel 131"/>
          <p:cNvSpPr/>
          <p:nvPr/>
        </p:nvSpPr>
        <p:spPr>
          <a:xfrm>
            <a:off x="1895720" y="711866"/>
            <a:ext cx="1805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Skriv i </a:t>
            </a:r>
            <a:r>
              <a:rPr lang="sv-SE" b="1" dirty="0" smtClean="0">
                <a:solidFill>
                  <a:srgbClr val="800000"/>
                </a:solidFill>
              </a:rPr>
              <a:t>kilometer.</a:t>
            </a:r>
            <a:endParaRPr lang="sv-SE" b="1" dirty="0">
              <a:solidFill>
                <a:srgbClr val="800000"/>
              </a:solidFill>
            </a:endParaRPr>
          </a:p>
        </p:txBody>
      </p:sp>
      <p:sp>
        <p:nvSpPr>
          <p:cNvPr id="147" name="Rektangel 146"/>
          <p:cNvSpPr/>
          <p:nvPr/>
        </p:nvSpPr>
        <p:spPr>
          <a:xfrm>
            <a:off x="2042222" y="1265864"/>
            <a:ext cx="811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9 mil =</a:t>
            </a:r>
            <a:endParaRPr lang="sv-SE" dirty="0"/>
          </a:p>
        </p:txBody>
      </p:sp>
      <p:grpSp>
        <p:nvGrpSpPr>
          <p:cNvPr id="11" name="Grupp 10"/>
          <p:cNvGrpSpPr/>
          <p:nvPr/>
        </p:nvGrpSpPr>
        <p:grpSpPr>
          <a:xfrm>
            <a:off x="5847532" y="1448683"/>
            <a:ext cx="687899" cy="374199"/>
            <a:chOff x="6198410" y="1452974"/>
            <a:chExt cx="687899" cy="374199"/>
          </a:xfrm>
        </p:grpSpPr>
        <p:sp>
          <p:nvSpPr>
            <p:cNvPr id="53" name="textruta 52"/>
            <p:cNvSpPr txBox="1"/>
            <p:nvPr/>
          </p:nvSpPr>
          <p:spPr>
            <a:xfrm>
              <a:off x="6198410" y="145784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  <p:sp>
          <p:nvSpPr>
            <p:cNvPr id="148" name="textruta 147"/>
            <p:cNvSpPr txBox="1"/>
            <p:nvPr/>
          </p:nvSpPr>
          <p:spPr>
            <a:xfrm>
              <a:off x="6623927" y="1452974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55" name="Rektangel 154"/>
          <p:cNvSpPr>
            <a:spLocks noChangeArrowheads="1"/>
          </p:cNvSpPr>
          <p:nvPr/>
        </p:nvSpPr>
        <p:spPr bwMode="auto">
          <a:xfrm>
            <a:off x="2765084" y="1275022"/>
            <a:ext cx="7601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90 km</a:t>
            </a:r>
            <a:endParaRPr lang="sv-SE" dirty="0"/>
          </a:p>
        </p:txBody>
      </p:sp>
      <p:sp>
        <p:nvSpPr>
          <p:cNvPr id="156" name="Rektangel 155"/>
          <p:cNvSpPr/>
          <p:nvPr/>
        </p:nvSpPr>
        <p:spPr>
          <a:xfrm>
            <a:off x="2868912" y="2014816"/>
            <a:ext cx="81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1,8 km</a:t>
            </a:r>
            <a:endParaRPr lang="sv-SE" dirty="0"/>
          </a:p>
        </p:txBody>
      </p:sp>
      <p:sp>
        <p:nvSpPr>
          <p:cNvPr id="158" name="Rektangel 157"/>
          <p:cNvSpPr>
            <a:spLocks noChangeArrowheads="1"/>
          </p:cNvSpPr>
          <p:nvPr/>
        </p:nvSpPr>
        <p:spPr bwMode="auto">
          <a:xfrm>
            <a:off x="1760353" y="2014879"/>
            <a:ext cx="11085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1 800 </a:t>
            </a:r>
            <a:r>
              <a:rPr lang="is-IS" dirty="0" smtClean="0"/>
              <a:t>m = </a:t>
            </a:r>
            <a:endParaRPr lang="sv-SE" dirty="0"/>
          </a:p>
        </p:txBody>
      </p:sp>
      <p:sp>
        <p:nvSpPr>
          <p:cNvPr id="159" name="Rektangel 158"/>
          <p:cNvSpPr/>
          <p:nvPr/>
        </p:nvSpPr>
        <p:spPr>
          <a:xfrm>
            <a:off x="2807776" y="2746975"/>
            <a:ext cx="760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35 km</a:t>
            </a:r>
            <a:endParaRPr lang="sv-SE" dirty="0"/>
          </a:p>
        </p:txBody>
      </p:sp>
      <p:grpSp>
        <p:nvGrpSpPr>
          <p:cNvPr id="73" name="Grupp 72"/>
          <p:cNvGrpSpPr/>
          <p:nvPr/>
        </p:nvGrpSpPr>
        <p:grpSpPr>
          <a:xfrm>
            <a:off x="5840007" y="2562309"/>
            <a:ext cx="710471" cy="415691"/>
            <a:chOff x="4113432" y="1758319"/>
            <a:chExt cx="710471" cy="415691"/>
          </a:xfrm>
        </p:grpSpPr>
        <p:grpSp>
          <p:nvGrpSpPr>
            <p:cNvPr id="74" name="Grupp 73"/>
            <p:cNvGrpSpPr/>
            <p:nvPr/>
          </p:nvGrpSpPr>
          <p:grpSpPr>
            <a:xfrm>
              <a:off x="4426758" y="1770638"/>
              <a:ext cx="397145" cy="403372"/>
              <a:chOff x="4098232" y="1379475"/>
              <a:chExt cx="397145" cy="403372"/>
            </a:xfrm>
          </p:grpSpPr>
          <p:sp>
            <p:nvSpPr>
              <p:cNvPr id="78" name="textruta 77"/>
              <p:cNvSpPr txBox="1"/>
              <p:nvPr/>
            </p:nvSpPr>
            <p:spPr>
              <a:xfrm>
                <a:off x="4232995" y="1379475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cxnSp>
            <p:nvCxnSpPr>
              <p:cNvPr id="76" name="Rak 75"/>
              <p:cNvCxnSpPr/>
              <p:nvPr/>
            </p:nvCxnSpPr>
            <p:spPr>
              <a:xfrm flipH="1">
                <a:off x="4098232" y="1695177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5" name="textruta 74"/>
            <p:cNvSpPr txBox="1"/>
            <p:nvPr/>
          </p:nvSpPr>
          <p:spPr>
            <a:xfrm>
              <a:off x="4113432" y="1758319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sp>
        <p:nvSpPr>
          <p:cNvPr id="160" name="Rektangel 159"/>
          <p:cNvSpPr>
            <a:spLocks noChangeArrowheads="1"/>
          </p:cNvSpPr>
          <p:nvPr/>
        </p:nvSpPr>
        <p:spPr bwMode="auto">
          <a:xfrm>
            <a:off x="1821847" y="2760846"/>
            <a:ext cx="9859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3,5 mil =</a:t>
            </a:r>
            <a:endParaRPr lang="sv-SE" dirty="0"/>
          </a:p>
        </p:txBody>
      </p:sp>
      <p:sp>
        <p:nvSpPr>
          <p:cNvPr id="161" name="Rektangel 160"/>
          <p:cNvSpPr/>
          <p:nvPr/>
        </p:nvSpPr>
        <p:spPr>
          <a:xfrm>
            <a:off x="2776376" y="3484654"/>
            <a:ext cx="1051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/>
              <a:t>0,042 km</a:t>
            </a:r>
            <a:endParaRPr lang="sv-SE" dirty="0"/>
          </a:p>
        </p:txBody>
      </p:sp>
      <p:sp>
        <p:nvSpPr>
          <p:cNvPr id="164" name="Rektangel 163"/>
          <p:cNvSpPr>
            <a:spLocks noChangeArrowheads="1"/>
          </p:cNvSpPr>
          <p:nvPr/>
        </p:nvSpPr>
        <p:spPr bwMode="auto">
          <a:xfrm>
            <a:off x="1942698" y="3484654"/>
            <a:ext cx="8223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42 m =</a:t>
            </a:r>
            <a:endParaRPr lang="sv-SE" dirty="0"/>
          </a:p>
        </p:txBody>
      </p:sp>
      <p:sp>
        <p:nvSpPr>
          <p:cNvPr id="165" name="Rektangel 164"/>
          <p:cNvSpPr/>
          <p:nvPr/>
        </p:nvSpPr>
        <p:spPr>
          <a:xfrm>
            <a:off x="1256524" y="4841324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/>
              <a:t>65  </a:t>
            </a:r>
            <a:r>
              <a:rPr lang="sv-SE" dirty="0" smtClean="0"/>
              <a:t>centimeter</a:t>
            </a:r>
            <a:r>
              <a:rPr lang="is-IS" dirty="0" smtClean="0"/>
              <a:t> =</a:t>
            </a:r>
            <a:endParaRPr lang="sv-SE" dirty="0"/>
          </a:p>
        </p:txBody>
      </p:sp>
      <p:sp>
        <p:nvSpPr>
          <p:cNvPr id="166" name="Rektangel 165"/>
          <p:cNvSpPr>
            <a:spLocks noChangeArrowheads="1"/>
          </p:cNvSpPr>
          <p:nvPr/>
        </p:nvSpPr>
        <p:spPr bwMode="auto">
          <a:xfrm>
            <a:off x="2884354" y="4855048"/>
            <a:ext cx="1371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650  </a:t>
            </a:r>
            <a:r>
              <a:rPr lang="is-IS" b="1" dirty="0" smtClean="0">
                <a:solidFill>
                  <a:srgbClr val="800000"/>
                </a:solidFill>
              </a:rPr>
              <a:t>? </a:t>
            </a:r>
            <a:r>
              <a:rPr lang="is-IS" dirty="0" smtClean="0"/>
              <a:t>meter </a:t>
            </a:r>
            <a:endParaRPr lang="sv-SE" dirty="0"/>
          </a:p>
        </p:txBody>
      </p:sp>
      <p:sp>
        <p:nvSpPr>
          <p:cNvPr id="167" name="Rektangel 166"/>
          <p:cNvSpPr/>
          <p:nvPr/>
        </p:nvSpPr>
        <p:spPr>
          <a:xfrm>
            <a:off x="1698081" y="5247197"/>
            <a:ext cx="1267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0</a:t>
            </a:r>
            <a:r>
              <a:rPr lang="is-IS" dirty="0" smtClean="0"/>
              <a:t>,2 meter =</a:t>
            </a:r>
            <a:endParaRPr lang="sv-SE" dirty="0"/>
          </a:p>
        </p:txBody>
      </p:sp>
      <p:sp>
        <p:nvSpPr>
          <p:cNvPr id="168" name="Rektangel 167"/>
          <p:cNvSpPr>
            <a:spLocks noChangeArrowheads="1"/>
          </p:cNvSpPr>
          <p:nvPr/>
        </p:nvSpPr>
        <p:spPr bwMode="auto">
          <a:xfrm>
            <a:off x="2884354" y="5253307"/>
            <a:ext cx="10848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2</a:t>
            </a:r>
            <a:r>
              <a:rPr lang="is-IS" b="1" dirty="0" smtClean="0">
                <a:solidFill>
                  <a:srgbClr val="800000"/>
                </a:solidFill>
              </a:rPr>
              <a:t> ? </a:t>
            </a:r>
            <a:r>
              <a:rPr lang="is-IS" dirty="0" smtClean="0"/>
              <a:t>meter </a:t>
            </a:r>
            <a:endParaRPr lang="sv-SE" dirty="0"/>
          </a:p>
        </p:txBody>
      </p:sp>
      <p:sp>
        <p:nvSpPr>
          <p:cNvPr id="169" name="Rektangel 168"/>
          <p:cNvSpPr/>
          <p:nvPr/>
        </p:nvSpPr>
        <p:spPr>
          <a:xfrm>
            <a:off x="1359384" y="5702328"/>
            <a:ext cx="1606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/>
              <a:t>40 millimeter =</a:t>
            </a:r>
            <a:endParaRPr lang="sv-SE" dirty="0"/>
          </a:p>
        </p:txBody>
      </p:sp>
      <p:sp>
        <p:nvSpPr>
          <p:cNvPr id="170" name="Rektangel 169"/>
          <p:cNvSpPr>
            <a:spLocks noChangeArrowheads="1"/>
          </p:cNvSpPr>
          <p:nvPr/>
        </p:nvSpPr>
        <p:spPr bwMode="auto">
          <a:xfrm>
            <a:off x="2884354" y="5693930"/>
            <a:ext cx="1137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4  </a:t>
            </a:r>
            <a:r>
              <a:rPr lang="is-IS" b="1" dirty="0" smtClean="0">
                <a:solidFill>
                  <a:srgbClr val="800000"/>
                </a:solidFill>
              </a:rPr>
              <a:t>?</a:t>
            </a:r>
            <a:r>
              <a:rPr lang="is-IS" dirty="0" smtClean="0"/>
              <a:t> meter</a:t>
            </a:r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5386370" y="1079351"/>
            <a:ext cx="727505" cy="371179"/>
            <a:chOff x="5780165" y="1081198"/>
            <a:chExt cx="727505" cy="371179"/>
          </a:xfrm>
        </p:grpSpPr>
        <p:sp>
          <p:nvSpPr>
            <p:cNvPr id="40" name="textruta 39"/>
            <p:cNvSpPr txBox="1"/>
            <p:nvPr/>
          </p:nvSpPr>
          <p:spPr>
            <a:xfrm>
              <a:off x="5780165" y="108119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6" name="textruta 95"/>
            <p:cNvSpPr txBox="1"/>
            <p:nvPr/>
          </p:nvSpPr>
          <p:spPr>
            <a:xfrm>
              <a:off x="6245288" y="1083045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9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99" name="Grupp 98"/>
          <p:cNvGrpSpPr/>
          <p:nvPr/>
        </p:nvGrpSpPr>
        <p:grpSpPr>
          <a:xfrm>
            <a:off x="5444416" y="2923728"/>
            <a:ext cx="1112031" cy="376260"/>
            <a:chOff x="4481523" y="1763710"/>
            <a:chExt cx="1112031" cy="376260"/>
          </a:xfrm>
        </p:grpSpPr>
        <p:grpSp>
          <p:nvGrpSpPr>
            <p:cNvPr id="101" name="Grupp 100"/>
            <p:cNvGrpSpPr/>
            <p:nvPr/>
          </p:nvGrpSpPr>
          <p:grpSpPr>
            <a:xfrm>
              <a:off x="4884639" y="1763710"/>
              <a:ext cx="708915" cy="376260"/>
              <a:chOff x="4037255" y="960089"/>
              <a:chExt cx="708915" cy="376260"/>
            </a:xfrm>
          </p:grpSpPr>
          <p:sp>
            <p:nvSpPr>
              <p:cNvPr id="104" name="textruta 103"/>
              <p:cNvSpPr txBox="1"/>
              <p:nvPr/>
            </p:nvSpPr>
            <p:spPr>
              <a:xfrm>
                <a:off x="4037255" y="967017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3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5" name="textruta 104"/>
              <p:cNvSpPr txBox="1"/>
              <p:nvPr/>
            </p:nvSpPr>
            <p:spPr>
              <a:xfrm>
                <a:off x="4483788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02" name="textruta 101"/>
            <p:cNvSpPr txBox="1"/>
            <p:nvPr/>
          </p:nvSpPr>
          <p:spPr>
            <a:xfrm>
              <a:off x="4481523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7" name="textruta 6"/>
          <p:cNvSpPr txBox="1"/>
          <p:nvPr/>
        </p:nvSpPr>
        <p:spPr>
          <a:xfrm>
            <a:off x="1783378" y="4288716"/>
            <a:ext cx="251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800000"/>
                </a:solidFill>
              </a:rPr>
              <a:t>Vilket prefix saknas? </a:t>
            </a:r>
            <a:endParaRPr lang="sv-SE" b="1" dirty="0">
              <a:solidFill>
                <a:srgbClr val="80000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4422459" y="4853946"/>
            <a:ext cx="132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milli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09" name="textruta 108"/>
          <p:cNvSpPr txBox="1"/>
          <p:nvPr/>
        </p:nvSpPr>
        <p:spPr>
          <a:xfrm>
            <a:off x="4420602" y="5253307"/>
            <a:ext cx="132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deci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0" name="textruta 109"/>
          <p:cNvSpPr txBox="1"/>
          <p:nvPr/>
        </p:nvSpPr>
        <p:spPr>
          <a:xfrm>
            <a:off x="4420602" y="5693930"/>
            <a:ext cx="132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</a:t>
            </a:r>
            <a:r>
              <a:rPr lang="sv-SE" dirty="0" err="1" smtClean="0">
                <a:latin typeface="Bradley Hand Bold"/>
                <a:cs typeface="Bradley Hand Bold"/>
              </a:rPr>
              <a:t>centi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15" name="Grupp 14"/>
          <p:cNvGrpSpPr/>
          <p:nvPr/>
        </p:nvGrpSpPr>
        <p:grpSpPr>
          <a:xfrm>
            <a:off x="7229367" y="3299988"/>
            <a:ext cx="727856" cy="369332"/>
            <a:chOff x="7479473" y="3299988"/>
            <a:chExt cx="727856" cy="369332"/>
          </a:xfrm>
        </p:grpSpPr>
        <p:sp>
          <p:nvSpPr>
            <p:cNvPr id="94" name="textruta 93"/>
            <p:cNvSpPr txBox="1"/>
            <p:nvPr/>
          </p:nvSpPr>
          <p:spPr>
            <a:xfrm>
              <a:off x="7479473" y="329998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162" name="textruta 161"/>
            <p:cNvSpPr txBox="1"/>
            <p:nvPr/>
          </p:nvSpPr>
          <p:spPr>
            <a:xfrm>
              <a:off x="7944947" y="329998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2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68" name="Rektangel 67"/>
          <p:cNvSpPr/>
          <p:nvPr/>
        </p:nvSpPr>
        <p:spPr>
          <a:xfrm>
            <a:off x="1942698" y="6097067"/>
            <a:ext cx="985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/>
              <a:t>0,5 mil =</a:t>
            </a:r>
            <a:endParaRPr lang="sv-SE" dirty="0"/>
          </a:p>
        </p:txBody>
      </p:sp>
      <p:sp>
        <p:nvSpPr>
          <p:cNvPr id="70" name="Rektangel 69"/>
          <p:cNvSpPr>
            <a:spLocks noChangeArrowheads="1"/>
          </p:cNvSpPr>
          <p:nvPr/>
        </p:nvSpPr>
        <p:spPr bwMode="auto">
          <a:xfrm>
            <a:off x="2884354" y="6111626"/>
            <a:ext cx="1137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5</a:t>
            </a:r>
            <a:r>
              <a:rPr lang="is-IS" dirty="0" smtClean="0"/>
              <a:t>  </a:t>
            </a:r>
            <a:r>
              <a:rPr lang="is-IS" b="1" dirty="0" smtClean="0">
                <a:solidFill>
                  <a:srgbClr val="800000"/>
                </a:solidFill>
              </a:rPr>
              <a:t>?</a:t>
            </a:r>
            <a:r>
              <a:rPr lang="is-IS" dirty="0" smtClean="0"/>
              <a:t> meter</a:t>
            </a:r>
            <a:endParaRPr lang="sv-SE" dirty="0"/>
          </a:p>
        </p:txBody>
      </p:sp>
      <p:sp>
        <p:nvSpPr>
          <p:cNvPr id="71" name="textruta 70"/>
          <p:cNvSpPr txBox="1"/>
          <p:nvPr/>
        </p:nvSpPr>
        <p:spPr>
          <a:xfrm>
            <a:off x="4397442" y="6086471"/>
            <a:ext cx="132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kilo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5" name="Grupp 4"/>
          <p:cNvGrpSpPr/>
          <p:nvPr/>
        </p:nvGrpSpPr>
        <p:grpSpPr>
          <a:xfrm>
            <a:off x="6288096" y="1823645"/>
            <a:ext cx="1669127" cy="369332"/>
            <a:chOff x="6280049" y="2192977"/>
            <a:chExt cx="1669127" cy="369332"/>
          </a:xfrm>
        </p:grpSpPr>
        <p:grpSp>
          <p:nvGrpSpPr>
            <p:cNvPr id="6" name="Grupp 5"/>
            <p:cNvGrpSpPr/>
            <p:nvPr/>
          </p:nvGrpSpPr>
          <p:grpSpPr>
            <a:xfrm>
              <a:off x="6280049" y="2192977"/>
              <a:ext cx="1203653" cy="369332"/>
              <a:chOff x="6249845" y="2179640"/>
              <a:chExt cx="1203653" cy="369332"/>
            </a:xfrm>
          </p:grpSpPr>
          <p:grpSp>
            <p:nvGrpSpPr>
              <p:cNvPr id="63" name="Grupp 62"/>
              <p:cNvGrpSpPr/>
              <p:nvPr/>
            </p:nvGrpSpPr>
            <p:grpSpPr>
              <a:xfrm>
                <a:off x="6249845" y="2179640"/>
                <a:ext cx="1203653" cy="369332"/>
                <a:chOff x="4481523" y="1746785"/>
                <a:chExt cx="1203653" cy="369332"/>
              </a:xfrm>
            </p:grpSpPr>
            <p:sp>
              <p:nvSpPr>
                <p:cNvPr id="69" name="textruta 68"/>
                <p:cNvSpPr txBox="1"/>
                <p:nvPr/>
              </p:nvSpPr>
              <p:spPr>
                <a:xfrm>
                  <a:off x="5422794" y="1746785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 smtClean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0</a:t>
                  </a:r>
                  <a:endPara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65" name="textruta 64"/>
                <p:cNvSpPr txBox="1"/>
                <p:nvPr/>
              </p:nvSpPr>
              <p:spPr>
                <a:xfrm>
                  <a:off x="4481523" y="1746785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 smtClean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1</a:t>
                  </a:r>
                  <a:endPara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61" name="textruta 60"/>
              <p:cNvSpPr txBox="1"/>
              <p:nvPr/>
            </p:nvSpPr>
            <p:spPr>
              <a:xfrm>
                <a:off x="6729272" y="217964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8</a:t>
                </a:r>
              </a:p>
            </p:txBody>
          </p:sp>
        </p:grpSp>
        <p:sp>
          <p:nvSpPr>
            <p:cNvPr id="80" name="textruta 79"/>
            <p:cNvSpPr txBox="1"/>
            <p:nvPr/>
          </p:nvSpPr>
          <p:spPr>
            <a:xfrm>
              <a:off x="7686794" y="2192977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6288096" y="2192977"/>
            <a:ext cx="728491" cy="413167"/>
            <a:chOff x="4185050" y="1770638"/>
            <a:chExt cx="728491" cy="413167"/>
          </a:xfrm>
        </p:grpSpPr>
        <p:grpSp>
          <p:nvGrpSpPr>
            <p:cNvPr id="56" name="Grupp 55"/>
            <p:cNvGrpSpPr/>
            <p:nvPr/>
          </p:nvGrpSpPr>
          <p:grpSpPr>
            <a:xfrm>
              <a:off x="4499795" y="1770638"/>
              <a:ext cx="413746" cy="413167"/>
              <a:chOff x="4171269" y="1379475"/>
              <a:chExt cx="413746" cy="413167"/>
            </a:xfrm>
          </p:grpSpPr>
          <p:cxnSp>
            <p:nvCxnSpPr>
              <p:cNvPr id="57" name="Rak 56"/>
              <p:cNvCxnSpPr/>
              <p:nvPr/>
            </p:nvCxnSpPr>
            <p:spPr>
              <a:xfrm flipH="1">
                <a:off x="4171269" y="1704972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0" name="textruta 59"/>
              <p:cNvSpPr txBox="1"/>
              <p:nvPr/>
            </p:nvSpPr>
            <p:spPr>
              <a:xfrm>
                <a:off x="4322633" y="1379475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8</a:t>
                </a:r>
              </a:p>
            </p:txBody>
          </p:sp>
        </p:grpSp>
        <p:sp>
          <p:nvSpPr>
            <p:cNvPr id="62" name="textruta 61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1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0" name="Grupp 9"/>
          <p:cNvGrpSpPr/>
          <p:nvPr/>
        </p:nvGrpSpPr>
        <p:grpSpPr>
          <a:xfrm>
            <a:off x="6288096" y="3659331"/>
            <a:ext cx="1669127" cy="425849"/>
            <a:chOff x="5804354" y="3284401"/>
            <a:chExt cx="1669127" cy="425849"/>
          </a:xfrm>
        </p:grpSpPr>
        <p:grpSp>
          <p:nvGrpSpPr>
            <p:cNvPr id="9" name="Grupp 8"/>
            <p:cNvGrpSpPr/>
            <p:nvPr/>
          </p:nvGrpSpPr>
          <p:grpSpPr>
            <a:xfrm>
              <a:off x="5804354" y="3284401"/>
              <a:ext cx="1203653" cy="425849"/>
              <a:chOff x="6239319" y="3284401"/>
              <a:chExt cx="1203653" cy="425849"/>
            </a:xfrm>
          </p:grpSpPr>
          <p:grpSp>
            <p:nvGrpSpPr>
              <p:cNvPr id="87" name="Grupp 86"/>
              <p:cNvGrpSpPr/>
              <p:nvPr/>
            </p:nvGrpSpPr>
            <p:grpSpPr>
              <a:xfrm>
                <a:off x="6239319" y="3284401"/>
                <a:ext cx="703316" cy="425849"/>
                <a:chOff x="4186898" y="1312984"/>
                <a:chExt cx="703316" cy="425849"/>
              </a:xfrm>
            </p:grpSpPr>
            <p:cxnSp>
              <p:nvCxnSpPr>
                <p:cNvPr id="88" name="Rak 87"/>
                <p:cNvCxnSpPr/>
                <p:nvPr/>
              </p:nvCxnSpPr>
              <p:spPr>
                <a:xfrm flipH="1">
                  <a:off x="4506838" y="1659458"/>
                  <a:ext cx="58665" cy="79375"/>
                </a:xfrm>
                <a:prstGeom prst="line">
                  <a:avLst/>
                </a:prstGeom>
                <a:ln w="28575" cmpd="sng">
                  <a:solidFill>
                    <a:srgbClr val="C0504D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89" name="Grupp 88"/>
                <p:cNvGrpSpPr/>
                <p:nvPr/>
              </p:nvGrpSpPr>
              <p:grpSpPr>
                <a:xfrm>
                  <a:off x="4186898" y="1312984"/>
                  <a:ext cx="703316" cy="379321"/>
                  <a:chOff x="3668040" y="900526"/>
                  <a:chExt cx="703316" cy="379321"/>
                </a:xfrm>
              </p:grpSpPr>
              <p:sp>
                <p:nvSpPr>
                  <p:cNvPr id="90" name="textruta 89"/>
                  <p:cNvSpPr txBox="1"/>
                  <p:nvPr/>
                </p:nvSpPr>
                <p:spPr>
                  <a:xfrm>
                    <a:off x="3668040" y="900526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0</a:t>
                    </a:r>
                  </a:p>
                </p:txBody>
              </p:sp>
              <p:sp>
                <p:nvSpPr>
                  <p:cNvPr id="91" name="textruta 90"/>
                  <p:cNvSpPr txBox="1"/>
                  <p:nvPr/>
                </p:nvSpPr>
                <p:spPr>
                  <a:xfrm>
                    <a:off x="4108974" y="910515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0</a:t>
                    </a:r>
                  </a:p>
                </p:txBody>
              </p:sp>
            </p:grpSp>
          </p:grpSp>
          <p:sp>
            <p:nvSpPr>
              <p:cNvPr id="64" name="textruta 63"/>
              <p:cNvSpPr txBox="1"/>
              <p:nvPr/>
            </p:nvSpPr>
            <p:spPr>
              <a:xfrm>
                <a:off x="7180590" y="329439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 smtClean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4</a:t>
                </a: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81" name="textruta 80"/>
            <p:cNvSpPr txBox="1"/>
            <p:nvPr/>
          </p:nvSpPr>
          <p:spPr>
            <a:xfrm>
              <a:off x="7211099" y="329439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 smtClean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2</a:t>
              </a: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4051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155" grpId="0"/>
      <p:bldP spid="156" grpId="0"/>
      <p:bldP spid="158" grpId="0"/>
      <p:bldP spid="159" grpId="0"/>
      <p:bldP spid="160" grpId="0"/>
      <p:bldP spid="161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7" grpId="0"/>
      <p:bldP spid="8" grpId="0"/>
      <p:bldP spid="109" grpId="0"/>
      <p:bldP spid="110" grpId="0"/>
      <p:bldP spid="68" grpId="0"/>
      <p:bldP spid="70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478453" y="707997"/>
            <a:ext cx="49627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dirty="0" smtClean="0"/>
              <a:t>Skalan </a:t>
            </a:r>
            <a:r>
              <a:rPr lang="sv-SE" dirty="0"/>
              <a:t>visar </a:t>
            </a:r>
            <a:r>
              <a:rPr lang="sv-SE" i="1" dirty="0"/>
              <a:t>proportionen</a:t>
            </a:r>
            <a:r>
              <a:rPr lang="sv-SE" dirty="0"/>
              <a:t> mellan hur </a:t>
            </a:r>
            <a:r>
              <a:rPr lang="sv-SE" dirty="0" smtClean="0"/>
              <a:t>långt det </a:t>
            </a:r>
            <a:r>
              <a:rPr lang="sv-SE" dirty="0"/>
              <a:t>är </a:t>
            </a:r>
            <a:endParaRPr lang="sv-SE" dirty="0" smtClean="0"/>
          </a:p>
          <a:p>
            <a:r>
              <a:rPr lang="sv-SE" dirty="0" smtClean="0"/>
              <a:t>på </a:t>
            </a:r>
            <a:r>
              <a:rPr lang="sv-SE" dirty="0"/>
              <a:t>en bild och hur långt det är i verkligheten.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4144076" y="89718"/>
            <a:ext cx="1229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 smtClean="0">
                <a:solidFill>
                  <a:srgbClr val="800000"/>
                </a:solidFill>
              </a:rPr>
              <a:t>Skala</a:t>
            </a:r>
            <a:endParaRPr lang="sv-SE" sz="2400" b="1" i="1" dirty="0">
              <a:solidFill>
                <a:srgbClr val="800000"/>
              </a:solidFill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2737747" y="1628993"/>
            <a:ext cx="4703476" cy="1066159"/>
            <a:chOff x="2737747" y="1628993"/>
            <a:chExt cx="4703476" cy="1066159"/>
          </a:xfrm>
        </p:grpSpPr>
        <p:sp>
          <p:nvSpPr>
            <p:cNvPr id="5" name="Rektangel 4"/>
            <p:cNvSpPr/>
            <p:nvPr/>
          </p:nvSpPr>
          <p:spPr>
            <a:xfrm>
              <a:off x="2737747" y="1977407"/>
              <a:ext cx="27790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>
                  <a:solidFill>
                    <a:srgbClr val="800000"/>
                  </a:solidFill>
                </a:rPr>
                <a:t>Naturlig storlek:  </a:t>
              </a:r>
              <a:r>
                <a:rPr lang="sv-SE" dirty="0"/>
                <a:t>Skala 1 : 1</a:t>
              </a:r>
            </a:p>
          </p:txBody>
        </p:sp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17846" y="1628993"/>
              <a:ext cx="1423377" cy="1066159"/>
            </a:xfrm>
            <a:prstGeom prst="rect">
              <a:avLst/>
            </a:prstGeom>
          </p:spPr>
        </p:pic>
      </p:grpSp>
      <p:grpSp>
        <p:nvGrpSpPr>
          <p:cNvPr id="12" name="Grupp 11"/>
          <p:cNvGrpSpPr/>
          <p:nvPr/>
        </p:nvGrpSpPr>
        <p:grpSpPr>
          <a:xfrm>
            <a:off x="1895231" y="3371728"/>
            <a:ext cx="4898780" cy="522835"/>
            <a:chOff x="1895231" y="3371728"/>
            <a:chExt cx="4898780" cy="522835"/>
          </a:xfrm>
        </p:grpSpPr>
        <p:sp>
          <p:nvSpPr>
            <p:cNvPr id="6" name="Rektangel 5"/>
            <p:cNvSpPr/>
            <p:nvPr/>
          </p:nvSpPr>
          <p:spPr>
            <a:xfrm>
              <a:off x="1895231" y="3482000"/>
              <a:ext cx="36215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>
                  <a:solidFill>
                    <a:srgbClr val="800000"/>
                  </a:solidFill>
                </a:rPr>
                <a:t>Förminskning till hälften:</a:t>
              </a:r>
              <a:r>
                <a:rPr lang="sv-SE" dirty="0"/>
                <a:t>  Skala 1 : 2</a:t>
              </a:r>
            </a:p>
          </p:txBody>
        </p:sp>
        <p:pic>
          <p:nvPicPr>
            <p:cNvPr id="8" name="Bildobjekt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5999" y="3371728"/>
              <a:ext cx="698012" cy="522835"/>
            </a:xfrm>
            <a:prstGeom prst="rect">
              <a:avLst/>
            </a:prstGeom>
          </p:spPr>
        </p:pic>
      </p:grpSp>
      <p:grpSp>
        <p:nvGrpSpPr>
          <p:cNvPr id="13" name="Grupp 12"/>
          <p:cNvGrpSpPr/>
          <p:nvPr/>
        </p:nvGrpSpPr>
        <p:grpSpPr>
          <a:xfrm>
            <a:off x="1895231" y="4422801"/>
            <a:ext cx="6978405" cy="2145855"/>
            <a:chOff x="1895231" y="4422801"/>
            <a:chExt cx="6978405" cy="2145855"/>
          </a:xfrm>
        </p:grpSpPr>
        <p:sp>
          <p:nvSpPr>
            <p:cNvPr id="3" name="Rektangel 2"/>
            <p:cNvSpPr/>
            <p:nvPr/>
          </p:nvSpPr>
          <p:spPr>
            <a:xfrm>
              <a:off x="1895231" y="5268589"/>
              <a:ext cx="37318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dirty="0" smtClean="0">
                  <a:solidFill>
                    <a:srgbClr val="800000"/>
                  </a:solidFill>
                </a:rPr>
                <a:t>Förstoring till </a:t>
              </a:r>
              <a:r>
                <a:rPr lang="sv-SE" b="1" dirty="0">
                  <a:solidFill>
                    <a:srgbClr val="800000"/>
                  </a:solidFill>
                </a:rPr>
                <a:t>det </a:t>
              </a:r>
              <a:r>
                <a:rPr lang="sv-SE" b="1" dirty="0" smtClean="0">
                  <a:solidFill>
                    <a:srgbClr val="800000"/>
                  </a:solidFill>
                </a:rPr>
                <a:t>dubbla:  </a:t>
              </a:r>
              <a:r>
                <a:rPr lang="sv-SE" dirty="0"/>
                <a:t>S</a:t>
              </a:r>
              <a:r>
                <a:rPr lang="sv-SE" dirty="0" smtClean="0"/>
                <a:t>kala </a:t>
              </a:r>
              <a:r>
                <a:rPr lang="sv-SE" dirty="0"/>
                <a:t>2 : </a:t>
              </a:r>
              <a:r>
                <a:rPr lang="sv-SE" dirty="0" smtClean="0"/>
                <a:t>1</a:t>
              </a:r>
              <a:endParaRPr lang="sv-SE" dirty="0"/>
            </a:p>
          </p:txBody>
        </p:sp>
        <p:pic>
          <p:nvPicPr>
            <p:cNvPr id="9" name="Bildobjekt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08810" y="4422801"/>
              <a:ext cx="2864826" cy="2145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0038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1526003" y="27941"/>
            <a:ext cx="5923280" cy="3103444"/>
            <a:chOff x="1066800" y="897057"/>
            <a:chExt cx="6972300" cy="3471744"/>
          </a:xfrm>
        </p:grpSpPr>
        <p:pic>
          <p:nvPicPr>
            <p:cNvPr id="3" name="Bildobjekt 2"/>
            <p:cNvPicPr>
              <a:picLocks noChangeAspect="1"/>
            </p:cNvPicPr>
            <p:nvPr/>
          </p:nvPicPr>
          <p:blipFill rotWithShape="1">
            <a:blip r:embed="rId2"/>
            <a:srcRect l="2804" r="6729"/>
            <a:stretch/>
          </p:blipFill>
          <p:spPr>
            <a:xfrm>
              <a:off x="1066800" y="897057"/>
              <a:ext cx="6972300" cy="3471744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 rotWithShape="1">
            <a:blip r:embed="rId3">
              <a:alphaModFix amt="85000"/>
            </a:blip>
            <a:srcRect l="4018" t="43591" r="59657" b="53105"/>
            <a:stretch/>
          </p:blipFill>
          <p:spPr>
            <a:xfrm rot="2218782">
              <a:off x="1906103" y="2817492"/>
              <a:ext cx="3053480" cy="294216"/>
            </a:xfrm>
            <a:prstGeom prst="rect">
              <a:avLst/>
            </a:prstGeom>
          </p:spPr>
        </p:pic>
      </p:grpSp>
      <p:sp>
        <p:nvSpPr>
          <p:cNvPr id="6" name="Rektangel 5"/>
          <p:cNvSpPr/>
          <p:nvPr/>
        </p:nvSpPr>
        <p:spPr>
          <a:xfrm>
            <a:off x="1662650" y="3131385"/>
            <a:ext cx="62318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Hur </a:t>
            </a:r>
            <a:r>
              <a:rPr lang="sv-SE" dirty="0"/>
              <a:t>långt är det fågelvägen mellan Garphyttan och Marieberg</a:t>
            </a:r>
          </a:p>
          <a:p>
            <a:r>
              <a:rPr lang="sv-SE" dirty="0" smtClean="0"/>
              <a:t> i </a:t>
            </a:r>
            <a:r>
              <a:rPr lang="sv-SE" dirty="0"/>
              <a:t>verkligheten</a:t>
            </a:r>
            <a:r>
              <a:rPr lang="sv-SE" dirty="0" smtClean="0"/>
              <a:t>? (Mät i hela och halva cm)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330757" y="3940380"/>
            <a:ext cx="2894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Längd på kartan :  7 cm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2420825" y="4311775"/>
            <a:ext cx="2346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Skala :   </a:t>
            </a:r>
            <a:r>
              <a:rPr lang="sv-SE" dirty="0" smtClean="0">
                <a:latin typeface="Bradley Hand Bold"/>
                <a:cs typeface="Bradley Hand Bold"/>
              </a:rPr>
              <a:t>1 : 300 000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919364" y="4809436"/>
            <a:ext cx="244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Längd i verkligheten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3251742" y="4836118"/>
            <a:ext cx="1947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>
                <a:latin typeface="Bradley Hand Bold"/>
                <a:cs typeface="Bradley Hand Bold"/>
              </a:rPr>
              <a:t>300 000 </a:t>
            </a:r>
            <a:r>
              <a:rPr lang="is-IS" dirty="0" smtClean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7 cm </a:t>
            </a:r>
            <a:r>
              <a:rPr lang="is-IS" dirty="0" smtClean="0">
                <a:latin typeface="Bradley Hand Bold"/>
                <a:cs typeface="Bradley Hand Bold"/>
              </a:rPr>
              <a:t>=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5077945" y="4836531"/>
            <a:ext cx="1871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2 100 000 cm =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6745501" y="4836531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21 km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969964" y="5904379"/>
            <a:ext cx="753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Det är 21 km mellan Garphyttan och Marieberg i verkligheten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80412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 28"/>
          <p:cNvGrpSpPr/>
          <p:nvPr/>
        </p:nvGrpSpPr>
        <p:grpSpPr>
          <a:xfrm>
            <a:off x="460629" y="170103"/>
            <a:ext cx="8203502" cy="3844336"/>
            <a:chOff x="460629" y="170103"/>
            <a:chExt cx="8203502" cy="3844336"/>
          </a:xfrm>
        </p:grpSpPr>
        <p:grpSp>
          <p:nvGrpSpPr>
            <p:cNvPr id="2" name="Grupp 1"/>
            <p:cNvGrpSpPr/>
            <p:nvPr/>
          </p:nvGrpSpPr>
          <p:grpSpPr>
            <a:xfrm>
              <a:off x="5114177" y="170103"/>
              <a:ext cx="3549954" cy="3844336"/>
              <a:chOff x="4470400" y="495300"/>
              <a:chExt cx="3898900" cy="4165600"/>
            </a:xfrm>
          </p:grpSpPr>
          <p:pic>
            <p:nvPicPr>
              <p:cNvPr id="4" name="Bildobjekt 3"/>
              <p:cNvPicPr>
                <a:picLocks noChangeAspect="1"/>
              </p:cNvPicPr>
              <p:nvPr/>
            </p:nvPicPr>
            <p:blipFill rotWithShape="1">
              <a:blip r:embed="rId2"/>
              <a:srcRect l="45189" t="19005" r="2061" b="6787"/>
              <a:stretch/>
            </p:blipFill>
            <p:spPr>
              <a:xfrm>
                <a:off x="4470400" y="495300"/>
                <a:ext cx="3898900" cy="4165600"/>
              </a:xfrm>
              <a:prstGeom prst="rect">
                <a:avLst/>
              </a:prstGeom>
            </p:spPr>
          </p:pic>
          <p:pic>
            <p:nvPicPr>
              <p:cNvPr id="5" name="Bildobjekt 4"/>
              <p:cNvPicPr>
                <a:picLocks noChangeAspect="1"/>
              </p:cNvPicPr>
              <p:nvPr/>
            </p:nvPicPr>
            <p:blipFill rotWithShape="1">
              <a:blip r:embed="rId3">
                <a:alphaModFix amt="85000"/>
              </a:blip>
              <a:srcRect l="4018" t="43591" r="59657" b="53105"/>
              <a:stretch/>
            </p:blipFill>
            <p:spPr>
              <a:xfrm rot="2784030">
                <a:off x="4572951" y="2279171"/>
                <a:ext cx="3053480" cy="294216"/>
              </a:xfrm>
              <a:prstGeom prst="rect">
                <a:avLst/>
              </a:prstGeom>
            </p:spPr>
          </p:pic>
        </p:grpSp>
        <p:sp>
          <p:nvSpPr>
            <p:cNvPr id="8" name="Rektangel 7"/>
            <p:cNvSpPr/>
            <p:nvPr/>
          </p:nvSpPr>
          <p:spPr>
            <a:xfrm>
              <a:off x="460629" y="1075035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sv-SE" b="1" dirty="0">
                  <a:solidFill>
                    <a:srgbClr val="800000"/>
                  </a:solidFill>
                </a:rPr>
                <a:t>Bilden visar en myra i skala 5 : 1</a:t>
              </a:r>
              <a:r>
                <a:rPr lang="sv-SE" b="1" dirty="0" smtClean="0">
                  <a:solidFill>
                    <a:srgbClr val="800000"/>
                  </a:solidFill>
                </a:rPr>
                <a:t>.</a:t>
              </a:r>
            </a:p>
          </p:txBody>
        </p:sp>
      </p:grpSp>
      <p:sp>
        <p:nvSpPr>
          <p:cNvPr id="6" name="Rektangel 5"/>
          <p:cNvSpPr/>
          <p:nvPr/>
        </p:nvSpPr>
        <p:spPr>
          <a:xfrm>
            <a:off x="460629" y="3919507"/>
            <a:ext cx="7683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 startAt="2"/>
            </a:pPr>
            <a:r>
              <a:rPr lang="sv-SE" dirty="0" smtClean="0"/>
              <a:t>Antag </a:t>
            </a:r>
            <a:r>
              <a:rPr lang="sv-SE" dirty="0"/>
              <a:t>att </a:t>
            </a:r>
            <a:r>
              <a:rPr lang="sv-SE" dirty="0" smtClean="0"/>
              <a:t>myran </a:t>
            </a:r>
            <a:r>
              <a:rPr lang="sv-SE" dirty="0"/>
              <a:t>var </a:t>
            </a:r>
            <a:r>
              <a:rPr lang="sv-SE" dirty="0" smtClean="0"/>
              <a:t>avbildad </a:t>
            </a:r>
            <a:r>
              <a:rPr lang="sv-SE" dirty="0"/>
              <a:t>i skala </a:t>
            </a:r>
            <a:r>
              <a:rPr lang="sv-SE" dirty="0" smtClean="0"/>
              <a:t>8 </a:t>
            </a:r>
            <a:r>
              <a:rPr lang="sv-SE" dirty="0"/>
              <a:t>: </a:t>
            </a:r>
            <a:r>
              <a:rPr lang="sv-SE" dirty="0" smtClean="0"/>
              <a:t>1 i stället. Hur </a:t>
            </a:r>
            <a:r>
              <a:rPr lang="sv-SE" dirty="0"/>
              <a:t>långt skulle </a:t>
            </a:r>
            <a:r>
              <a:rPr lang="sv-SE" dirty="0" smtClean="0"/>
              <a:t>den då</a:t>
            </a:r>
          </a:p>
          <a:p>
            <a:r>
              <a:rPr lang="sv-SE" dirty="0" smtClean="0"/>
              <a:t>       vara på bilden?</a:t>
            </a:r>
            <a:endParaRPr lang="sv-SE" dirty="0"/>
          </a:p>
        </p:txBody>
      </p:sp>
      <p:sp>
        <p:nvSpPr>
          <p:cNvPr id="3" name="Rektangel 2"/>
          <p:cNvSpPr/>
          <p:nvPr/>
        </p:nvSpPr>
        <p:spPr>
          <a:xfrm>
            <a:off x="460629" y="15749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lphaLcParenR"/>
            </a:pPr>
            <a:r>
              <a:rPr lang="sv-SE" dirty="0"/>
              <a:t>Mät i hela och halva centimeter och räkna   </a:t>
            </a:r>
          </a:p>
          <a:p>
            <a:r>
              <a:rPr lang="sv-SE" dirty="0"/>
              <a:t>       ut hur lång myran är i verkligheten.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854492" y="2375429"/>
            <a:ext cx="2894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Längd på bilden :  6,5 cm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1939655" y="2736682"/>
            <a:ext cx="184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Skala:  5 : 1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371635" y="3133914"/>
            <a:ext cx="244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Längd i verkligheten :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13" name="Grupp 12"/>
          <p:cNvGrpSpPr/>
          <p:nvPr/>
        </p:nvGrpSpPr>
        <p:grpSpPr>
          <a:xfrm>
            <a:off x="2763884" y="3020570"/>
            <a:ext cx="1144280" cy="641941"/>
            <a:chOff x="1772550" y="5075065"/>
            <a:chExt cx="1144280" cy="641941"/>
          </a:xfrm>
        </p:grpSpPr>
        <p:grpSp>
          <p:nvGrpSpPr>
            <p:cNvPr id="14" name="Grupp 13"/>
            <p:cNvGrpSpPr/>
            <p:nvPr/>
          </p:nvGrpSpPr>
          <p:grpSpPr>
            <a:xfrm>
              <a:off x="1772550" y="5075065"/>
              <a:ext cx="1144280" cy="641941"/>
              <a:chOff x="2555789" y="3388918"/>
              <a:chExt cx="1144280" cy="641941"/>
            </a:xfrm>
          </p:grpSpPr>
          <p:grpSp>
            <p:nvGrpSpPr>
              <p:cNvPr id="16" name="Grupp 15"/>
              <p:cNvGrpSpPr>
                <a:grpSpLocks/>
              </p:cNvGrpSpPr>
              <p:nvPr/>
            </p:nvGrpSpPr>
            <p:grpSpPr bwMode="auto">
              <a:xfrm>
                <a:off x="2555789" y="3388918"/>
                <a:ext cx="566690" cy="641941"/>
                <a:chOff x="3960467" y="1846460"/>
                <a:chExt cx="566426" cy="642122"/>
              </a:xfrm>
            </p:grpSpPr>
            <p:sp>
              <p:nvSpPr>
                <p:cNvPr id="18" name="textruta 29"/>
                <p:cNvSpPr txBox="1">
                  <a:spLocks noChangeArrowheads="1"/>
                </p:cNvSpPr>
                <p:nvPr/>
              </p:nvSpPr>
              <p:spPr bwMode="auto">
                <a:xfrm>
                  <a:off x="3960467" y="1846460"/>
                  <a:ext cx="556304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6,5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19" name="textruta 30"/>
                <p:cNvSpPr txBox="1">
                  <a:spLocks noChangeArrowheads="1"/>
                </p:cNvSpPr>
                <p:nvPr/>
              </p:nvSpPr>
              <p:spPr bwMode="auto">
                <a:xfrm>
                  <a:off x="4048652" y="2119146"/>
                  <a:ext cx="351214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5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20" name="Rak 19"/>
                <p:cNvCxnSpPr/>
                <p:nvPr/>
              </p:nvCxnSpPr>
              <p:spPr>
                <a:xfrm>
                  <a:off x="3980917" y="2203748"/>
                  <a:ext cx="545976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textruta 16"/>
              <p:cNvSpPr txBox="1"/>
              <p:nvPr/>
            </p:nvSpPr>
            <p:spPr>
              <a:xfrm>
                <a:off x="3444599" y="3532404"/>
                <a:ext cx="255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=</a:t>
                </a:r>
                <a:endParaRPr lang="sv-SE" dirty="0"/>
              </a:p>
            </p:txBody>
          </p:sp>
        </p:grpSp>
        <p:sp>
          <p:nvSpPr>
            <p:cNvPr id="15" name="textruta 14"/>
            <p:cNvSpPr txBox="1"/>
            <p:nvPr/>
          </p:nvSpPr>
          <p:spPr>
            <a:xfrm>
              <a:off x="2300538" y="5191930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cm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21" name="textruta 20"/>
          <p:cNvSpPr txBox="1"/>
          <p:nvPr/>
        </p:nvSpPr>
        <p:spPr>
          <a:xfrm>
            <a:off x="3908164" y="3145910"/>
            <a:ext cx="90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1,3 cm 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22" name="textruta 21"/>
          <p:cNvSpPr txBox="1"/>
          <p:nvPr/>
        </p:nvSpPr>
        <p:spPr>
          <a:xfrm>
            <a:off x="371635" y="4615563"/>
            <a:ext cx="3646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Längd i verkligheten :  1,3 cm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1862014" y="5004369"/>
            <a:ext cx="184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Skala :  8 : 1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866004" y="5462868"/>
            <a:ext cx="198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Längd på bilden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2784344" y="5465458"/>
            <a:ext cx="1507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8 ∙ 1,3 cm </a:t>
            </a:r>
            <a:r>
              <a:rPr lang="is-IS" dirty="0" smtClean="0">
                <a:latin typeface="Bradley Hand Bold"/>
                <a:cs typeface="Bradley Hand Bold"/>
              </a:rPr>
              <a:t>=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27" name="Rektangel 26"/>
          <p:cNvSpPr/>
          <p:nvPr/>
        </p:nvSpPr>
        <p:spPr>
          <a:xfrm>
            <a:off x="4195245" y="5471653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10,4 cm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460629" y="6208238"/>
            <a:ext cx="8203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Myran är 1,3 cm i verkligheten och i skala 8 : 1 skulle den vara 10,4 </a:t>
            </a:r>
            <a:r>
              <a:rPr lang="sv-SE" dirty="0" smtClean="0">
                <a:latin typeface="Bradley Hand Bold"/>
                <a:cs typeface="Bradley Hand Bold"/>
              </a:rPr>
              <a:t>cm.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577008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9" grpId="0"/>
      <p:bldP spid="10" grpId="0"/>
      <p:bldP spid="11" grpId="0"/>
      <p:bldP spid="21" grpId="0"/>
      <p:bldP spid="22" grpId="0"/>
      <p:bldP spid="23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644676" y="478378"/>
            <a:ext cx="1804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Vilken är skalan?</a:t>
            </a:r>
          </a:p>
        </p:txBody>
      </p:sp>
      <p:sp>
        <p:nvSpPr>
          <p:cNvPr id="4" name="Rektangel 3"/>
          <p:cNvSpPr/>
          <p:nvPr/>
        </p:nvSpPr>
        <p:spPr>
          <a:xfrm>
            <a:off x="1031557" y="1303842"/>
            <a:ext cx="7299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/>
              <a:t>Bild </a:t>
            </a:r>
            <a:r>
              <a:rPr lang="sv-SE" i="1" dirty="0" smtClean="0"/>
              <a:t>			  Verklighet		                                                       Skala</a:t>
            </a:r>
            <a:endParaRPr lang="sv-SE" i="1" dirty="0"/>
          </a:p>
        </p:txBody>
      </p:sp>
      <p:sp>
        <p:nvSpPr>
          <p:cNvPr id="5" name="Rektangel 4"/>
          <p:cNvSpPr/>
          <p:nvPr/>
        </p:nvSpPr>
        <p:spPr>
          <a:xfrm>
            <a:off x="990838" y="1992467"/>
            <a:ext cx="2514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1 </a:t>
            </a:r>
            <a:r>
              <a:rPr lang="pt-BR" dirty="0" smtClean="0"/>
              <a:t>cm			       20 </a:t>
            </a:r>
            <a:r>
              <a:rPr lang="pt-BR" dirty="0"/>
              <a:t>m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990838" y="2801448"/>
            <a:ext cx="2615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1 cm </a:t>
            </a:r>
            <a:r>
              <a:rPr lang="pl-PL" dirty="0" smtClean="0"/>
              <a:t>  		</a:t>
            </a:r>
            <a:r>
              <a:rPr lang="pl-PL" dirty="0"/>
              <a:t> </a:t>
            </a:r>
            <a:r>
              <a:rPr lang="pl-PL" dirty="0" smtClean="0"/>
              <a:t>       5 </a:t>
            </a:r>
            <a:r>
              <a:rPr lang="pl-PL" dirty="0"/>
              <a:t>mm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990838" y="3623743"/>
            <a:ext cx="2743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3 cm </a:t>
            </a:r>
            <a:r>
              <a:rPr lang="sk-SK" dirty="0" smtClean="0"/>
              <a:t>		      4,5 </a:t>
            </a:r>
            <a:r>
              <a:rPr lang="sk-SK" dirty="0"/>
              <a:t>km</a:t>
            </a:r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889238" y="4428952"/>
            <a:ext cx="29207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30 mm </a:t>
            </a:r>
            <a:r>
              <a:rPr lang="pt-BR" dirty="0" smtClean="0"/>
              <a:t>			6 </a:t>
            </a:r>
            <a:r>
              <a:rPr lang="pt-BR" dirty="0"/>
              <a:t>mil</a:t>
            </a:r>
            <a:endParaRPr lang="sv-SE" dirty="0"/>
          </a:p>
        </p:txBody>
      </p:sp>
      <p:sp>
        <p:nvSpPr>
          <p:cNvPr id="2" name="Rektangel 1"/>
          <p:cNvSpPr/>
          <p:nvPr/>
        </p:nvSpPr>
        <p:spPr>
          <a:xfrm>
            <a:off x="7020223" y="1992467"/>
            <a:ext cx="1064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 </a:t>
            </a:r>
            <a:r>
              <a:rPr lang="sv-SE" dirty="0">
                <a:latin typeface="Bradley Hand Bold"/>
                <a:cs typeface="Bradley Hand Bold"/>
              </a:rPr>
              <a:t>: </a:t>
            </a:r>
            <a:r>
              <a:rPr lang="sv-SE" dirty="0" smtClean="0">
                <a:latin typeface="Bradley Hand Bold"/>
                <a:cs typeface="Bradley Hand Bold"/>
              </a:rPr>
              <a:t>2 000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7190561" y="2772038"/>
            <a:ext cx="625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 </a:t>
            </a:r>
            <a:r>
              <a:rPr lang="sv-SE" dirty="0">
                <a:latin typeface="Bradley Hand Bold"/>
                <a:cs typeface="Bradley Hand Bold"/>
              </a:rPr>
              <a:t>: </a:t>
            </a:r>
            <a:r>
              <a:rPr lang="sv-SE" dirty="0" smtClean="0">
                <a:latin typeface="Bradley Hand Bold"/>
                <a:cs typeface="Bradley Hand Bold"/>
              </a:rPr>
              <a:t>1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6932642" y="3621871"/>
            <a:ext cx="1308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 </a:t>
            </a:r>
            <a:r>
              <a:rPr lang="sv-SE" dirty="0">
                <a:latin typeface="Bradley Hand Bold"/>
                <a:cs typeface="Bradley Hand Bold"/>
              </a:rPr>
              <a:t>: </a:t>
            </a:r>
            <a:r>
              <a:rPr lang="sv-SE" dirty="0" smtClean="0">
                <a:latin typeface="Bradley Hand Bold"/>
                <a:cs typeface="Bradley Hand Bold"/>
              </a:rPr>
              <a:t>150 000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7020223" y="4412331"/>
            <a:ext cx="1500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 </a:t>
            </a:r>
            <a:r>
              <a:rPr lang="sv-SE" dirty="0">
                <a:latin typeface="Bradley Hand Bold"/>
                <a:cs typeface="Bradley Hand Bold"/>
              </a:rPr>
              <a:t>: </a:t>
            </a:r>
            <a:r>
              <a:rPr lang="sv-SE" dirty="0" smtClean="0">
                <a:latin typeface="Bradley Hand Bold"/>
                <a:cs typeface="Bradley Hand Bold"/>
              </a:rPr>
              <a:t>2 000 000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4437696" y="1303842"/>
            <a:ext cx="1521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Omvandling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4209732" y="1998930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20 m = 2 000 cm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4281263" y="2791680"/>
            <a:ext cx="1703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 cm = 10 mm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4004135" y="3609589"/>
            <a:ext cx="2467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4,5 km = 450 000 cm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4004135" y="4412331"/>
            <a:ext cx="2679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6 mil = 60 000 </a:t>
            </a:r>
            <a:r>
              <a:rPr lang="sv-SE" dirty="0">
                <a:latin typeface="Bradley Hand Bold"/>
                <a:cs typeface="Bradley Hand Bold"/>
              </a:rPr>
              <a:t>000 </a:t>
            </a:r>
            <a:r>
              <a:rPr lang="sv-SE" dirty="0" smtClean="0">
                <a:latin typeface="Bradley Hand Bold"/>
                <a:cs typeface="Bradley Hand Bold"/>
              </a:rPr>
              <a:t>mm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91499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542</Words>
  <Application>Microsoft Macintosh PowerPoint</Application>
  <PresentationFormat>Bildspel på skärmen (4:3)</PresentationFormat>
  <Paragraphs>206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31</cp:revision>
  <dcterms:created xsi:type="dcterms:W3CDTF">2017-04-14T14:34:39Z</dcterms:created>
  <dcterms:modified xsi:type="dcterms:W3CDTF">2017-08-08T08:59:06Z</dcterms:modified>
</cp:coreProperties>
</file>