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 autoAdjust="0"/>
    <p:restoredTop sz="98748" autoAdjust="0"/>
  </p:normalViewPr>
  <p:slideViewPr>
    <p:cSldViewPr snapToGrid="0" snapToObjects="1">
      <p:cViewPr>
        <p:scale>
          <a:sx n="137" d="100"/>
          <a:sy n="137" d="100"/>
        </p:scale>
        <p:origin x="102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215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819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6635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89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213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3964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72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686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888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7501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2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2019-12-07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2019-12-07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23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X 3.1						Prefix och enheter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847336" y="724720"/>
            <a:ext cx="549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Prefix</a:t>
            </a:r>
            <a:r>
              <a:rPr lang="sv-SE" dirty="0"/>
              <a:t> används för att beskriva storleken på en storhet.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650599" y="4638719"/>
            <a:ext cx="378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Grundenheten för vikt är </a:t>
            </a:r>
            <a:r>
              <a:rPr lang="sv-SE" b="1" i="1" dirty="0">
                <a:solidFill>
                  <a:srgbClr val="800000"/>
                </a:solidFill>
              </a:rPr>
              <a:t>ett kilogram.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355912" y="4631608"/>
            <a:ext cx="378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Grundenheten för volym är </a:t>
            </a:r>
            <a:r>
              <a:rPr lang="sv-SE" b="1" i="1" dirty="0">
                <a:solidFill>
                  <a:srgbClr val="800000"/>
                </a:solidFill>
              </a:rPr>
              <a:t>en liter.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27" y="1192684"/>
            <a:ext cx="6571720" cy="312939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1" y="5033796"/>
            <a:ext cx="4263352" cy="14777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370" y="5038083"/>
            <a:ext cx="3392053" cy="151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37716"/>
              </p:ext>
            </p:extLst>
          </p:nvPr>
        </p:nvGraphicFramePr>
        <p:xfrm>
          <a:off x="5747630" y="718619"/>
          <a:ext cx="3028478" cy="5551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400" b="1" dirty="0"/>
                        <a:t>ton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0" name="textruta 39"/>
          <p:cNvSpPr txBox="1"/>
          <p:nvPr/>
        </p:nvSpPr>
        <p:spPr>
          <a:xfrm>
            <a:off x="5842688" y="108850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" name="Grupp 11"/>
          <p:cNvGrpSpPr/>
          <p:nvPr/>
        </p:nvGrpSpPr>
        <p:grpSpPr>
          <a:xfrm>
            <a:off x="5854137" y="1841026"/>
            <a:ext cx="616365" cy="392546"/>
            <a:chOff x="4185050" y="1770638"/>
            <a:chExt cx="616365" cy="392546"/>
          </a:xfrm>
        </p:grpSpPr>
        <p:grpSp>
          <p:nvGrpSpPr>
            <p:cNvPr id="56" name="Grupp 55"/>
            <p:cNvGrpSpPr/>
            <p:nvPr/>
          </p:nvGrpSpPr>
          <p:grpSpPr>
            <a:xfrm>
              <a:off x="4510118" y="1770701"/>
              <a:ext cx="291297" cy="392483"/>
              <a:chOff x="4181592" y="1379538"/>
              <a:chExt cx="291297" cy="392483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81592" y="1684351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10507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grpSp>
        <p:nvGrpSpPr>
          <p:cNvPr id="98" name="Grupp 97"/>
          <p:cNvGrpSpPr/>
          <p:nvPr/>
        </p:nvGrpSpPr>
        <p:grpSpPr>
          <a:xfrm>
            <a:off x="7154235" y="4047069"/>
            <a:ext cx="616365" cy="369395"/>
            <a:chOff x="4185050" y="1770638"/>
            <a:chExt cx="616365" cy="369395"/>
          </a:xfrm>
        </p:grpSpPr>
        <p:sp>
          <p:nvSpPr>
            <p:cNvPr id="103" name="textruta 102"/>
            <p:cNvSpPr txBox="1"/>
            <p:nvPr/>
          </p:nvSpPr>
          <p:spPr>
            <a:xfrm>
              <a:off x="4539033" y="177070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100" name="textruta 99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</p:grpSp>
      <p:grpSp>
        <p:nvGrpSpPr>
          <p:cNvPr id="119" name="Grupp 118"/>
          <p:cNvGrpSpPr/>
          <p:nvPr/>
        </p:nvGrpSpPr>
        <p:grpSpPr>
          <a:xfrm>
            <a:off x="7548736" y="4790019"/>
            <a:ext cx="1090959" cy="369395"/>
            <a:chOff x="4087027" y="1770638"/>
            <a:chExt cx="1090959" cy="369395"/>
          </a:xfrm>
        </p:grpSpPr>
        <p:grpSp>
          <p:nvGrpSpPr>
            <p:cNvPr id="120" name="Grupp 119"/>
            <p:cNvGrpSpPr/>
            <p:nvPr/>
          </p:nvGrpSpPr>
          <p:grpSpPr>
            <a:xfrm>
              <a:off x="4539033" y="1770701"/>
              <a:ext cx="638953" cy="369332"/>
              <a:chOff x="3691649" y="967080"/>
              <a:chExt cx="638953" cy="369332"/>
            </a:xfrm>
          </p:grpSpPr>
          <p:sp>
            <p:nvSpPr>
              <p:cNvPr id="122" name="textruta 121"/>
              <p:cNvSpPr txBox="1"/>
              <p:nvPr/>
            </p:nvSpPr>
            <p:spPr>
              <a:xfrm>
                <a:off x="3691649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123" name="textruta 122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</a:p>
            </p:txBody>
          </p:sp>
        </p:grpSp>
        <p:sp>
          <p:nvSpPr>
            <p:cNvPr id="121" name="textruta 120"/>
            <p:cNvSpPr txBox="1"/>
            <p:nvPr/>
          </p:nvSpPr>
          <p:spPr>
            <a:xfrm>
              <a:off x="4087027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5880161" y="5525851"/>
            <a:ext cx="1514598" cy="394285"/>
            <a:chOff x="4007180" y="4597033"/>
            <a:chExt cx="1514598" cy="394285"/>
          </a:xfrm>
        </p:grpSpPr>
        <p:grpSp>
          <p:nvGrpSpPr>
            <p:cNvPr id="134" name="Grupp 133"/>
            <p:cNvGrpSpPr/>
            <p:nvPr/>
          </p:nvGrpSpPr>
          <p:grpSpPr>
            <a:xfrm>
              <a:off x="4007180" y="4597033"/>
              <a:ext cx="1074361" cy="394285"/>
              <a:chOff x="4185050" y="1735759"/>
              <a:chExt cx="1074361" cy="394285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475173" y="1735759"/>
                <a:ext cx="784238" cy="394285"/>
                <a:chOff x="4146647" y="1344596"/>
                <a:chExt cx="784238" cy="394285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46647" y="1651211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20844" y="1344596"/>
                  <a:ext cx="710041" cy="369332"/>
                  <a:chOff x="3701986" y="932138"/>
                  <a:chExt cx="710041" cy="369332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701986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149645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7</a:t>
                    </a:r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85050" y="173575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259396" y="4603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6695205" y="5895183"/>
            <a:ext cx="699357" cy="375379"/>
            <a:chOff x="3675063" y="961033"/>
            <a:chExt cx="699357" cy="375379"/>
          </a:xfrm>
        </p:grpSpPr>
        <p:sp>
          <p:nvSpPr>
            <p:cNvPr id="145" name="textruta 144"/>
            <p:cNvSpPr txBox="1"/>
            <p:nvPr/>
          </p:nvSpPr>
          <p:spPr>
            <a:xfrm>
              <a:off x="3675063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4112038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747630" y="1827173"/>
            <a:ext cx="3029958" cy="3707620"/>
            <a:chOff x="6310227" y="1827173"/>
            <a:chExt cx="2393348" cy="3698678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ak 151"/>
            <p:cNvCxnSpPr/>
            <p:nvPr/>
          </p:nvCxnSpPr>
          <p:spPr>
            <a:xfrm>
              <a:off x="6310227" y="479001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ak 152"/>
            <p:cNvCxnSpPr/>
            <p:nvPr/>
          </p:nvCxnSpPr>
          <p:spPr>
            <a:xfrm>
              <a:off x="6312799" y="5525851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 24"/>
          <p:cNvGrpSpPr/>
          <p:nvPr/>
        </p:nvGrpSpPr>
        <p:grpSpPr>
          <a:xfrm>
            <a:off x="7140638" y="5159414"/>
            <a:ext cx="1511870" cy="401379"/>
            <a:chOff x="3956191" y="4599761"/>
            <a:chExt cx="1511870" cy="401379"/>
          </a:xfrm>
        </p:grpSpPr>
        <p:grpSp>
          <p:nvGrpSpPr>
            <p:cNvPr id="124" name="Grupp 123"/>
            <p:cNvGrpSpPr/>
            <p:nvPr/>
          </p:nvGrpSpPr>
          <p:grpSpPr>
            <a:xfrm>
              <a:off x="3956191" y="4599761"/>
              <a:ext cx="1130944" cy="401379"/>
              <a:chOff x="4134061" y="1738487"/>
              <a:chExt cx="1130944" cy="401379"/>
            </a:xfrm>
          </p:grpSpPr>
          <p:grpSp>
            <p:nvGrpSpPr>
              <p:cNvPr id="125" name="Grupp 124"/>
              <p:cNvGrpSpPr/>
              <p:nvPr/>
            </p:nvGrpSpPr>
            <p:grpSpPr>
              <a:xfrm>
                <a:off x="4416516" y="1738487"/>
                <a:ext cx="848489" cy="401379"/>
                <a:chOff x="4087990" y="1347324"/>
                <a:chExt cx="848489" cy="401379"/>
              </a:xfrm>
            </p:grpSpPr>
            <p:cxnSp>
              <p:nvCxnSpPr>
                <p:cNvPr id="127" name="Rak 126"/>
                <p:cNvCxnSpPr/>
                <p:nvPr/>
              </p:nvCxnSpPr>
              <p:spPr>
                <a:xfrm flipH="1">
                  <a:off x="4087990" y="1661033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28" name="Grupp 127"/>
                <p:cNvGrpSpPr/>
                <p:nvPr/>
              </p:nvGrpSpPr>
              <p:grpSpPr>
                <a:xfrm>
                  <a:off x="4210507" y="1347324"/>
                  <a:ext cx="725972" cy="370993"/>
                  <a:chOff x="3691649" y="934866"/>
                  <a:chExt cx="725972" cy="370993"/>
                </a:xfrm>
              </p:grpSpPr>
              <p:sp>
                <p:nvSpPr>
                  <p:cNvPr id="129" name="textruta 128"/>
                  <p:cNvSpPr txBox="1"/>
                  <p:nvPr/>
                </p:nvSpPr>
                <p:spPr>
                  <a:xfrm>
                    <a:off x="3691649" y="934866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1</a:t>
                    </a:r>
                  </a:p>
                </p:txBody>
              </p:sp>
              <p:sp>
                <p:nvSpPr>
                  <p:cNvPr id="130" name="textruta 129"/>
                  <p:cNvSpPr txBox="1"/>
                  <p:nvPr/>
                </p:nvSpPr>
                <p:spPr>
                  <a:xfrm>
                    <a:off x="4155239" y="936527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2</a:t>
                    </a:r>
                  </a:p>
                </p:txBody>
              </p:sp>
            </p:grpSp>
          </p:grpSp>
          <p:sp>
            <p:nvSpPr>
              <p:cNvPr id="126" name="textruta 125"/>
              <p:cNvSpPr txBox="1"/>
              <p:nvPr/>
            </p:nvSpPr>
            <p:spPr>
              <a:xfrm>
                <a:off x="4134061" y="1738487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31" name="textruta 130"/>
            <p:cNvSpPr txBox="1"/>
            <p:nvPr/>
          </p:nvSpPr>
          <p:spPr>
            <a:xfrm>
              <a:off x="5205679" y="460580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7154235" y="3677737"/>
            <a:ext cx="656593" cy="409019"/>
            <a:chOff x="4192867" y="1348820"/>
            <a:chExt cx="656593" cy="409019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461371" y="167846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92867" y="1348820"/>
              <a:ext cx="656593" cy="400050"/>
              <a:chOff x="3674009" y="936362"/>
              <a:chExt cx="656593" cy="400050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74009" y="93636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</p:grpSp>
      </p:grpSp>
      <p:sp>
        <p:nvSpPr>
          <p:cNvPr id="82" name="textruta 81"/>
          <p:cNvSpPr txBox="1"/>
          <p:nvPr/>
        </p:nvSpPr>
        <p:spPr>
          <a:xfrm>
            <a:off x="7528458" y="257282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Rektangel 131"/>
          <p:cNvSpPr/>
          <p:nvPr/>
        </p:nvSpPr>
        <p:spPr>
          <a:xfrm>
            <a:off x="1520985" y="718619"/>
            <a:ext cx="1716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kilogram.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1799721" y="1273175"/>
            <a:ext cx="841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 ton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42688" y="1450530"/>
            <a:ext cx="1500432" cy="379663"/>
            <a:chOff x="5842688" y="1450530"/>
            <a:chExt cx="1500432" cy="379663"/>
          </a:xfrm>
        </p:grpSpPr>
        <p:grpSp>
          <p:nvGrpSpPr>
            <p:cNvPr id="50" name="Grupp 49"/>
            <p:cNvGrpSpPr/>
            <p:nvPr/>
          </p:nvGrpSpPr>
          <p:grpSpPr>
            <a:xfrm>
              <a:off x="5842688" y="1457841"/>
              <a:ext cx="644260" cy="369332"/>
              <a:chOff x="3731703" y="967080"/>
              <a:chExt cx="644260" cy="369332"/>
            </a:xfrm>
          </p:grpSpPr>
          <p:sp>
            <p:nvSpPr>
              <p:cNvPr id="52" name="textruta 51"/>
              <p:cNvSpPr txBox="1"/>
              <p:nvPr/>
            </p:nvSpPr>
            <p:spPr>
              <a:xfrm>
                <a:off x="3731703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</a:p>
            </p:txBody>
          </p:sp>
          <p:sp>
            <p:nvSpPr>
              <p:cNvPr id="53" name="textruta 52"/>
              <p:cNvSpPr txBox="1"/>
              <p:nvPr/>
            </p:nvSpPr>
            <p:spPr>
              <a:xfrm>
                <a:off x="4113581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48" name="textruta 147"/>
            <p:cNvSpPr txBox="1"/>
            <p:nvPr/>
          </p:nvSpPr>
          <p:spPr>
            <a:xfrm>
              <a:off x="6653982" y="146086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54" name="textruta 153"/>
            <p:cNvSpPr txBox="1"/>
            <p:nvPr/>
          </p:nvSpPr>
          <p:spPr>
            <a:xfrm>
              <a:off x="7080738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768337" y="1265864"/>
            <a:ext cx="970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3 000 kg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1653530" y="2048906"/>
            <a:ext cx="1015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7,5 ton</a:t>
            </a:r>
            <a:r>
              <a:rPr lang="sv-SE" dirty="0"/>
              <a:t> =</a:t>
            </a:r>
          </a:p>
        </p:txBody>
      </p:sp>
      <p:grpSp>
        <p:nvGrpSpPr>
          <p:cNvPr id="14" name="Grupp 13"/>
          <p:cNvGrpSpPr/>
          <p:nvPr/>
        </p:nvGrpSpPr>
        <p:grpSpPr>
          <a:xfrm>
            <a:off x="5864620" y="2203493"/>
            <a:ext cx="1486124" cy="376260"/>
            <a:chOff x="5864620" y="2203493"/>
            <a:chExt cx="1486124" cy="376260"/>
          </a:xfrm>
        </p:grpSpPr>
        <p:grpSp>
          <p:nvGrpSpPr>
            <p:cNvPr id="63" name="Grupp 62"/>
            <p:cNvGrpSpPr/>
            <p:nvPr/>
          </p:nvGrpSpPr>
          <p:grpSpPr>
            <a:xfrm>
              <a:off x="5864620" y="2203493"/>
              <a:ext cx="1089902" cy="376260"/>
              <a:chOff x="4481523" y="1763710"/>
              <a:chExt cx="1089902" cy="376260"/>
            </a:xfrm>
          </p:grpSpPr>
          <p:grpSp>
            <p:nvGrpSpPr>
              <p:cNvPr id="67" name="Grupp 66"/>
              <p:cNvGrpSpPr/>
              <p:nvPr/>
            </p:nvGrpSpPr>
            <p:grpSpPr>
              <a:xfrm>
                <a:off x="4841469" y="1763710"/>
                <a:ext cx="729956" cy="376260"/>
                <a:chOff x="3994085" y="960089"/>
                <a:chExt cx="729956" cy="376260"/>
              </a:xfrm>
            </p:grpSpPr>
            <p:sp>
              <p:nvSpPr>
                <p:cNvPr id="68" name="textruta 67"/>
                <p:cNvSpPr txBox="1"/>
                <p:nvPr/>
              </p:nvSpPr>
              <p:spPr>
                <a:xfrm>
                  <a:off x="3994085" y="967017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5</a:t>
                  </a:r>
                </a:p>
              </p:txBody>
            </p:sp>
            <p:sp>
              <p:nvSpPr>
                <p:cNvPr id="69" name="textruta 68"/>
                <p:cNvSpPr txBox="1"/>
                <p:nvPr/>
              </p:nvSpPr>
              <p:spPr>
                <a:xfrm>
                  <a:off x="4461659" y="960089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0</a:t>
                  </a:r>
                </a:p>
              </p:txBody>
            </p:sp>
          </p:grpSp>
          <p:sp>
            <p:nvSpPr>
              <p:cNvPr id="65" name="textruta 64"/>
              <p:cNvSpPr txBox="1"/>
              <p:nvPr/>
            </p:nvSpPr>
            <p:spPr>
              <a:xfrm>
                <a:off x="4481523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7</a:t>
                </a:r>
              </a:p>
            </p:txBody>
          </p:sp>
        </p:grpSp>
        <p:sp>
          <p:nvSpPr>
            <p:cNvPr id="157" name="textruta 156"/>
            <p:cNvSpPr txBox="1"/>
            <p:nvPr/>
          </p:nvSpPr>
          <p:spPr>
            <a:xfrm>
              <a:off x="7088362" y="220349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2760319" y="2026423"/>
            <a:ext cx="970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7 500 kg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1918514" y="2764310"/>
            <a:ext cx="750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5 hg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7132377" y="2948913"/>
            <a:ext cx="616365" cy="403241"/>
            <a:chOff x="4185050" y="1770638"/>
            <a:chExt cx="616365" cy="403241"/>
          </a:xfrm>
        </p:grpSpPr>
        <p:grpSp>
          <p:nvGrpSpPr>
            <p:cNvPr id="74" name="Grupp 73"/>
            <p:cNvGrpSpPr/>
            <p:nvPr/>
          </p:nvGrpSpPr>
          <p:grpSpPr>
            <a:xfrm>
              <a:off x="4458688" y="1770701"/>
              <a:ext cx="342727" cy="403178"/>
              <a:chOff x="4130162" y="1379538"/>
              <a:chExt cx="342727" cy="403178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10507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130162" y="169504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2744503" y="2764310"/>
            <a:ext cx="742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0,5 kg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1636624" y="3493071"/>
            <a:ext cx="103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2 500 g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7143633" y="3299988"/>
            <a:ext cx="1472151" cy="369332"/>
            <a:chOff x="7143633" y="3299988"/>
            <a:chExt cx="1472151" cy="369332"/>
          </a:xfrm>
        </p:grpSpPr>
        <p:grpSp>
          <p:nvGrpSpPr>
            <p:cNvPr id="92" name="Grupp 91"/>
            <p:cNvGrpSpPr/>
            <p:nvPr/>
          </p:nvGrpSpPr>
          <p:grpSpPr>
            <a:xfrm>
              <a:off x="7143633" y="3299988"/>
              <a:ext cx="630127" cy="369332"/>
              <a:chOff x="3700475" y="967080"/>
              <a:chExt cx="630127" cy="369332"/>
            </a:xfrm>
          </p:grpSpPr>
          <p:sp>
            <p:nvSpPr>
              <p:cNvPr id="93" name="textruta 92"/>
              <p:cNvSpPr txBox="1"/>
              <p:nvPr/>
            </p:nvSpPr>
            <p:spPr>
              <a:xfrm>
                <a:off x="3700475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94" name="textruta 93"/>
              <p:cNvSpPr txBox="1"/>
              <p:nvPr/>
            </p:nvSpPr>
            <p:spPr>
              <a:xfrm>
                <a:off x="4068220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</p:grp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63" name="textruta 162"/>
            <p:cNvSpPr txBox="1"/>
            <p:nvPr/>
          </p:nvSpPr>
          <p:spPr>
            <a:xfrm>
              <a:off x="8353402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2768337" y="3493071"/>
            <a:ext cx="742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2,5 kg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749335" y="4231798"/>
            <a:ext cx="920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4 6 hg =</a:t>
            </a:r>
            <a:endParaRPr lang="sv-SE" dirty="0"/>
          </a:p>
        </p:txBody>
      </p:sp>
      <p:grpSp>
        <p:nvGrpSpPr>
          <p:cNvPr id="112" name="Grupp 111"/>
          <p:cNvGrpSpPr/>
          <p:nvPr/>
        </p:nvGrpSpPr>
        <p:grpSpPr>
          <a:xfrm>
            <a:off x="7140638" y="4416212"/>
            <a:ext cx="670480" cy="405447"/>
            <a:chOff x="4433371" y="1770638"/>
            <a:chExt cx="670480" cy="405447"/>
          </a:xfrm>
        </p:grpSpPr>
        <p:grpSp>
          <p:nvGrpSpPr>
            <p:cNvPr id="113" name="Grupp 112"/>
            <p:cNvGrpSpPr/>
            <p:nvPr/>
          </p:nvGrpSpPr>
          <p:grpSpPr>
            <a:xfrm>
              <a:off x="4706413" y="1770638"/>
              <a:ext cx="397438" cy="405447"/>
              <a:chOff x="4377887" y="1379475"/>
              <a:chExt cx="397438" cy="405447"/>
            </a:xfrm>
          </p:grpSpPr>
          <p:cxnSp>
            <p:nvCxnSpPr>
              <p:cNvPr id="115" name="Rak 114"/>
              <p:cNvCxnSpPr/>
              <p:nvPr/>
            </p:nvCxnSpPr>
            <p:spPr>
              <a:xfrm flipH="1">
                <a:off x="4377887" y="1712691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7" name="textruta 116"/>
              <p:cNvSpPr txBox="1"/>
              <p:nvPr/>
            </p:nvSpPr>
            <p:spPr>
              <a:xfrm>
                <a:off x="4512943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</a:p>
            </p:txBody>
          </p:sp>
        </p:grpSp>
        <p:sp>
          <p:nvSpPr>
            <p:cNvPr id="114" name="textruta 113"/>
            <p:cNvSpPr txBox="1"/>
            <p:nvPr/>
          </p:nvSpPr>
          <p:spPr>
            <a:xfrm>
              <a:off x="4433371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</p:grp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768337" y="4231798"/>
            <a:ext cx="742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4,6 kg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749335" y="4973514"/>
            <a:ext cx="86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128 g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669441" y="5001276"/>
            <a:ext cx="976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0,128 kg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419542" y="5568691"/>
            <a:ext cx="124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0,073 ton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768337" y="5560793"/>
            <a:ext cx="684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73 kg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99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2" grpId="0"/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74662"/>
              </p:ext>
            </p:extLst>
          </p:nvPr>
        </p:nvGraphicFramePr>
        <p:xfrm>
          <a:off x="5747630" y="718619"/>
          <a:ext cx="1738620" cy="5551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kg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12" name="Grupp 11"/>
          <p:cNvGrpSpPr/>
          <p:nvPr/>
        </p:nvGrpSpPr>
        <p:grpSpPr>
          <a:xfrm>
            <a:off x="5817477" y="1830150"/>
            <a:ext cx="690193" cy="399474"/>
            <a:chOff x="4185050" y="1770638"/>
            <a:chExt cx="690193" cy="399474"/>
          </a:xfrm>
        </p:grpSpPr>
        <p:grpSp>
          <p:nvGrpSpPr>
            <p:cNvPr id="56" name="Grupp 55"/>
            <p:cNvGrpSpPr/>
            <p:nvPr/>
          </p:nvGrpSpPr>
          <p:grpSpPr>
            <a:xfrm>
              <a:off x="4499795" y="1770701"/>
              <a:ext cx="375448" cy="399411"/>
              <a:chOff x="4171269" y="1379538"/>
              <a:chExt cx="375448" cy="399411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71269" y="169127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84335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5848475" y="5534793"/>
            <a:ext cx="1514598" cy="394285"/>
            <a:chOff x="4007180" y="4597033"/>
            <a:chExt cx="1514598" cy="394285"/>
          </a:xfrm>
        </p:grpSpPr>
        <p:grpSp>
          <p:nvGrpSpPr>
            <p:cNvPr id="134" name="Grupp 133"/>
            <p:cNvGrpSpPr/>
            <p:nvPr/>
          </p:nvGrpSpPr>
          <p:grpSpPr>
            <a:xfrm>
              <a:off x="4007180" y="4597033"/>
              <a:ext cx="1074361" cy="394285"/>
              <a:chOff x="4185050" y="1735759"/>
              <a:chExt cx="1074361" cy="394285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475173" y="1735759"/>
                <a:ext cx="784238" cy="394285"/>
                <a:chOff x="4146647" y="1344596"/>
                <a:chExt cx="784238" cy="394285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46647" y="1651211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20844" y="1344596"/>
                  <a:ext cx="710041" cy="369332"/>
                  <a:chOff x="3701986" y="932138"/>
                  <a:chExt cx="710041" cy="369332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701986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149645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4</a:t>
                    </a:r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85050" y="173575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259396" y="4603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6706712" y="5892296"/>
            <a:ext cx="699357" cy="375379"/>
            <a:chOff x="3675063" y="961033"/>
            <a:chExt cx="699357" cy="375379"/>
          </a:xfrm>
        </p:grpSpPr>
        <p:sp>
          <p:nvSpPr>
            <p:cNvPr id="145" name="textruta 144"/>
            <p:cNvSpPr txBox="1"/>
            <p:nvPr/>
          </p:nvSpPr>
          <p:spPr>
            <a:xfrm>
              <a:off x="3675063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4112038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747630" y="1827173"/>
            <a:ext cx="1727791" cy="3707620"/>
            <a:chOff x="6310227" y="1827173"/>
            <a:chExt cx="2393348" cy="3698678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ak 151"/>
            <p:cNvCxnSpPr/>
            <p:nvPr/>
          </p:nvCxnSpPr>
          <p:spPr>
            <a:xfrm>
              <a:off x="6310227" y="479001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ak 152"/>
            <p:cNvCxnSpPr/>
            <p:nvPr/>
          </p:nvCxnSpPr>
          <p:spPr>
            <a:xfrm>
              <a:off x="6312799" y="5525851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 123"/>
          <p:cNvGrpSpPr/>
          <p:nvPr/>
        </p:nvGrpSpPr>
        <p:grpSpPr>
          <a:xfrm>
            <a:off x="5832492" y="4790082"/>
            <a:ext cx="1130944" cy="401379"/>
            <a:chOff x="4134061" y="1738487"/>
            <a:chExt cx="1130944" cy="401379"/>
          </a:xfrm>
        </p:grpSpPr>
        <p:grpSp>
          <p:nvGrpSpPr>
            <p:cNvPr id="125" name="Grupp 124"/>
            <p:cNvGrpSpPr/>
            <p:nvPr/>
          </p:nvGrpSpPr>
          <p:grpSpPr>
            <a:xfrm>
              <a:off x="4539033" y="1738487"/>
              <a:ext cx="725972" cy="401379"/>
              <a:chOff x="4210507" y="1347324"/>
              <a:chExt cx="725972" cy="401379"/>
            </a:xfrm>
          </p:grpSpPr>
          <p:cxnSp>
            <p:nvCxnSpPr>
              <p:cNvPr id="127" name="Rak 126"/>
              <p:cNvCxnSpPr/>
              <p:nvPr/>
            </p:nvCxnSpPr>
            <p:spPr>
              <a:xfrm flipH="1">
                <a:off x="4536028" y="1661033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28" name="Grupp 127"/>
              <p:cNvGrpSpPr/>
              <p:nvPr/>
            </p:nvGrpSpPr>
            <p:grpSpPr>
              <a:xfrm>
                <a:off x="4210507" y="1347324"/>
                <a:ext cx="725972" cy="370993"/>
                <a:chOff x="3691649" y="934866"/>
                <a:chExt cx="725972" cy="370993"/>
              </a:xfrm>
            </p:grpSpPr>
            <p:sp>
              <p:nvSpPr>
                <p:cNvPr id="129" name="textruta 128"/>
                <p:cNvSpPr txBox="1"/>
                <p:nvPr/>
              </p:nvSpPr>
              <p:spPr>
                <a:xfrm>
                  <a:off x="3691649" y="934866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</a:p>
              </p:txBody>
            </p:sp>
            <p:sp>
              <p:nvSpPr>
                <p:cNvPr id="130" name="textruta 129"/>
                <p:cNvSpPr txBox="1"/>
                <p:nvPr/>
              </p:nvSpPr>
              <p:spPr>
                <a:xfrm>
                  <a:off x="4155239" y="936527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6</a:t>
                  </a:r>
                </a:p>
              </p:txBody>
            </p:sp>
          </p:grpSp>
        </p:grpSp>
        <p:sp>
          <p:nvSpPr>
            <p:cNvPr id="126" name="textruta 125"/>
            <p:cNvSpPr txBox="1"/>
            <p:nvPr/>
          </p:nvSpPr>
          <p:spPr>
            <a:xfrm>
              <a:off x="4134061" y="1738487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6245288" y="3310697"/>
            <a:ext cx="717954" cy="412558"/>
            <a:chOff x="4192867" y="1329814"/>
            <a:chExt cx="717954" cy="412558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499308" y="1662997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92867" y="1329814"/>
              <a:ext cx="717954" cy="388338"/>
              <a:chOff x="3674009" y="917356"/>
              <a:chExt cx="717954" cy="388338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74009" y="93636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129581" y="91735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9</a:t>
                </a:r>
              </a:p>
            </p:txBody>
          </p:sp>
        </p:grpSp>
      </p:grpSp>
      <p:sp>
        <p:nvSpPr>
          <p:cNvPr id="132" name="Rektangel 131"/>
          <p:cNvSpPr/>
          <p:nvPr/>
        </p:nvSpPr>
        <p:spPr>
          <a:xfrm>
            <a:off x="1886764" y="718619"/>
            <a:ext cx="1368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gram.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1799721" y="1273175"/>
            <a:ext cx="90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3,5 kg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16995" y="1452377"/>
            <a:ext cx="1573003" cy="379663"/>
            <a:chOff x="5770117" y="1450530"/>
            <a:chExt cx="1573003" cy="379663"/>
          </a:xfrm>
        </p:grpSpPr>
        <p:grpSp>
          <p:nvGrpSpPr>
            <p:cNvPr id="50" name="Grupp 49"/>
            <p:cNvGrpSpPr/>
            <p:nvPr/>
          </p:nvGrpSpPr>
          <p:grpSpPr>
            <a:xfrm>
              <a:off x="5770117" y="1455994"/>
              <a:ext cx="690675" cy="371179"/>
              <a:chOff x="3659132" y="965233"/>
              <a:chExt cx="690675" cy="371179"/>
            </a:xfrm>
          </p:grpSpPr>
          <p:sp>
            <p:nvSpPr>
              <p:cNvPr id="52" name="textruta 51"/>
              <p:cNvSpPr txBox="1"/>
              <p:nvPr/>
            </p:nvSpPr>
            <p:spPr>
              <a:xfrm>
                <a:off x="3659132" y="965233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</a:p>
            </p:txBody>
          </p:sp>
          <p:sp>
            <p:nvSpPr>
              <p:cNvPr id="53" name="textruta 52"/>
              <p:cNvSpPr txBox="1"/>
              <p:nvPr/>
            </p:nvSpPr>
            <p:spPr>
              <a:xfrm>
                <a:off x="4087425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</p:grpSp>
        <p:sp>
          <p:nvSpPr>
            <p:cNvPr id="148" name="textruta 147"/>
            <p:cNvSpPr txBox="1"/>
            <p:nvPr/>
          </p:nvSpPr>
          <p:spPr>
            <a:xfrm>
              <a:off x="6653982" y="146086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54" name="textruta 153"/>
            <p:cNvSpPr txBox="1"/>
            <p:nvPr/>
          </p:nvSpPr>
          <p:spPr>
            <a:xfrm>
              <a:off x="7080738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616418" y="1275022"/>
            <a:ext cx="865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3 500 g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1799721" y="2048906"/>
            <a:ext cx="90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0,4 kg</a:t>
            </a:r>
            <a:r>
              <a:rPr lang="sv-SE" dirty="0"/>
              <a:t> =</a:t>
            </a:r>
          </a:p>
        </p:txBody>
      </p:sp>
      <p:grpSp>
        <p:nvGrpSpPr>
          <p:cNvPr id="63" name="Grupp 62"/>
          <p:cNvGrpSpPr/>
          <p:nvPr/>
        </p:nvGrpSpPr>
        <p:grpSpPr>
          <a:xfrm>
            <a:off x="6249845" y="2196565"/>
            <a:ext cx="1140153" cy="376260"/>
            <a:chOff x="4481523" y="1763710"/>
            <a:chExt cx="1140153" cy="376260"/>
          </a:xfrm>
        </p:grpSpPr>
        <p:grpSp>
          <p:nvGrpSpPr>
            <p:cNvPr id="67" name="Grupp 66"/>
            <p:cNvGrpSpPr/>
            <p:nvPr/>
          </p:nvGrpSpPr>
          <p:grpSpPr>
            <a:xfrm>
              <a:off x="4932538" y="1763710"/>
              <a:ext cx="689138" cy="369332"/>
              <a:chOff x="4085154" y="960089"/>
              <a:chExt cx="689138" cy="369332"/>
            </a:xfrm>
          </p:grpSpPr>
          <p:sp>
            <p:nvSpPr>
              <p:cNvPr id="68" name="textruta 67"/>
              <p:cNvSpPr txBox="1"/>
              <p:nvPr/>
            </p:nvSpPr>
            <p:spPr>
              <a:xfrm>
                <a:off x="4085154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69" name="textruta 68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65" name="textruta 64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2616418" y="2052857"/>
            <a:ext cx="696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400 g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1783378" y="2764310"/>
            <a:ext cx="92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5,5 hg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6289347" y="2574628"/>
            <a:ext cx="673895" cy="403241"/>
            <a:chOff x="4185050" y="1770638"/>
            <a:chExt cx="673895" cy="403241"/>
          </a:xfrm>
        </p:grpSpPr>
        <p:grpSp>
          <p:nvGrpSpPr>
            <p:cNvPr id="74" name="Grupp 73"/>
            <p:cNvGrpSpPr/>
            <p:nvPr/>
          </p:nvGrpSpPr>
          <p:grpSpPr>
            <a:xfrm>
              <a:off x="4458688" y="1775654"/>
              <a:ext cx="400257" cy="398225"/>
              <a:chOff x="4130162" y="1384491"/>
              <a:chExt cx="400257" cy="398225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68037" y="138449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130162" y="169504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2616418" y="2764310"/>
            <a:ext cx="696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550 g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1783378" y="3484654"/>
            <a:ext cx="92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0,9 hg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6706712" y="3677692"/>
            <a:ext cx="695951" cy="369332"/>
            <a:chOff x="7511378" y="3299988"/>
            <a:chExt cx="695951" cy="369332"/>
          </a:xfrm>
        </p:grpSpPr>
        <p:sp>
          <p:nvSpPr>
            <p:cNvPr id="94" name="textruta 93"/>
            <p:cNvSpPr txBox="1"/>
            <p:nvPr/>
          </p:nvSpPr>
          <p:spPr>
            <a:xfrm>
              <a:off x="7511378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2616418" y="3495363"/>
            <a:ext cx="57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90 g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799721" y="4231798"/>
            <a:ext cx="92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3,6 kg =</a:t>
            </a:r>
            <a:endParaRPr lang="sv-SE" dirty="0"/>
          </a:p>
        </p:txBody>
      </p:sp>
      <p:grpSp>
        <p:nvGrpSpPr>
          <p:cNvPr id="112" name="Grupp 111"/>
          <p:cNvGrpSpPr/>
          <p:nvPr/>
        </p:nvGrpSpPr>
        <p:grpSpPr>
          <a:xfrm>
            <a:off x="5841747" y="4052436"/>
            <a:ext cx="670480" cy="405447"/>
            <a:chOff x="4433371" y="1770638"/>
            <a:chExt cx="670480" cy="405447"/>
          </a:xfrm>
        </p:grpSpPr>
        <p:grpSp>
          <p:nvGrpSpPr>
            <p:cNvPr id="113" name="Grupp 112"/>
            <p:cNvGrpSpPr/>
            <p:nvPr/>
          </p:nvGrpSpPr>
          <p:grpSpPr>
            <a:xfrm>
              <a:off x="4706413" y="1770638"/>
              <a:ext cx="397438" cy="405447"/>
              <a:chOff x="4377887" y="1379475"/>
              <a:chExt cx="397438" cy="405447"/>
            </a:xfrm>
          </p:grpSpPr>
          <p:cxnSp>
            <p:nvCxnSpPr>
              <p:cNvPr id="115" name="Rak 114"/>
              <p:cNvCxnSpPr/>
              <p:nvPr/>
            </p:nvCxnSpPr>
            <p:spPr>
              <a:xfrm flipH="1">
                <a:off x="4377887" y="1712691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7" name="textruta 116"/>
              <p:cNvSpPr txBox="1"/>
              <p:nvPr/>
            </p:nvSpPr>
            <p:spPr>
              <a:xfrm>
                <a:off x="4512943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</a:p>
            </p:txBody>
          </p:sp>
        </p:grpSp>
        <p:sp>
          <p:nvSpPr>
            <p:cNvPr id="114" name="textruta 113"/>
            <p:cNvSpPr txBox="1"/>
            <p:nvPr/>
          </p:nvSpPr>
          <p:spPr>
            <a:xfrm>
              <a:off x="4433371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616418" y="4237102"/>
            <a:ext cx="865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3 600 g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682727" y="4970993"/>
            <a:ext cx="1042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92,6 hg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648168" y="4976409"/>
            <a:ext cx="865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9 260 g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625176" y="5713677"/>
            <a:ext cx="11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0,041 kg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675742" y="5725506"/>
            <a:ext cx="57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41 g 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780165" y="1081198"/>
            <a:ext cx="727505" cy="413167"/>
            <a:chOff x="5780165" y="1081198"/>
            <a:chExt cx="727505" cy="413167"/>
          </a:xfrm>
        </p:grpSpPr>
        <p:sp>
          <p:nvSpPr>
            <p:cNvPr id="40" name="textruta 39"/>
            <p:cNvSpPr txBox="1"/>
            <p:nvPr/>
          </p:nvSpPr>
          <p:spPr>
            <a:xfrm>
              <a:off x="5780165" y="108119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cxnSp>
          <p:nvCxnSpPr>
            <p:cNvPr id="95" name="Rak 94"/>
            <p:cNvCxnSpPr/>
            <p:nvPr/>
          </p:nvCxnSpPr>
          <p:spPr>
            <a:xfrm flipH="1">
              <a:off x="6125660" y="1406695"/>
              <a:ext cx="63860" cy="87670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6282586" y="2934437"/>
            <a:ext cx="1140153" cy="376260"/>
            <a:chOff x="4481523" y="1763710"/>
            <a:chExt cx="1140153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899797" y="1763710"/>
              <a:ext cx="721879" cy="369332"/>
              <a:chOff x="4052413" y="960089"/>
              <a:chExt cx="721879" cy="369332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052413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5824039" y="4416149"/>
            <a:ext cx="1553985" cy="369647"/>
            <a:chOff x="5824039" y="4416149"/>
            <a:chExt cx="1553985" cy="369647"/>
          </a:xfrm>
        </p:grpSpPr>
        <p:grpSp>
          <p:nvGrpSpPr>
            <p:cNvPr id="98" name="Grupp 97"/>
            <p:cNvGrpSpPr/>
            <p:nvPr/>
          </p:nvGrpSpPr>
          <p:grpSpPr>
            <a:xfrm>
              <a:off x="5824039" y="4416149"/>
              <a:ext cx="674913" cy="369395"/>
              <a:chOff x="4185050" y="1770638"/>
              <a:chExt cx="674913" cy="369395"/>
            </a:xfrm>
          </p:grpSpPr>
          <p:sp>
            <p:nvSpPr>
              <p:cNvPr id="103" name="textruta 102"/>
              <p:cNvSpPr txBox="1"/>
              <p:nvPr/>
            </p:nvSpPr>
            <p:spPr>
              <a:xfrm>
                <a:off x="4597581" y="177070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4185050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</a:p>
            </p:txBody>
          </p:sp>
        </p:grpSp>
        <p:sp>
          <p:nvSpPr>
            <p:cNvPr id="106" name="textruta 105"/>
            <p:cNvSpPr txBox="1"/>
            <p:nvPr/>
          </p:nvSpPr>
          <p:spPr>
            <a:xfrm>
              <a:off x="6700860" y="441646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07" name="textruta 106"/>
            <p:cNvSpPr txBox="1"/>
            <p:nvPr/>
          </p:nvSpPr>
          <p:spPr>
            <a:xfrm>
              <a:off x="7115642" y="4416149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5829335" y="5141021"/>
            <a:ext cx="1578608" cy="384033"/>
            <a:chOff x="5829335" y="5141021"/>
            <a:chExt cx="1578608" cy="384033"/>
          </a:xfrm>
        </p:grpSpPr>
        <p:grpSp>
          <p:nvGrpSpPr>
            <p:cNvPr id="119" name="Grupp 118"/>
            <p:cNvGrpSpPr/>
            <p:nvPr/>
          </p:nvGrpSpPr>
          <p:grpSpPr>
            <a:xfrm>
              <a:off x="5829335" y="5155659"/>
              <a:ext cx="1090959" cy="369395"/>
              <a:chOff x="4087027" y="1770638"/>
              <a:chExt cx="1090959" cy="369395"/>
            </a:xfrm>
          </p:grpSpPr>
          <p:grpSp>
            <p:nvGrpSpPr>
              <p:cNvPr id="120" name="Grupp 119"/>
              <p:cNvGrpSpPr/>
              <p:nvPr/>
            </p:nvGrpSpPr>
            <p:grpSpPr>
              <a:xfrm>
                <a:off x="4539033" y="1770701"/>
                <a:ext cx="638953" cy="369332"/>
                <a:chOff x="3691649" y="967080"/>
                <a:chExt cx="638953" cy="369332"/>
              </a:xfrm>
            </p:grpSpPr>
            <p:sp>
              <p:nvSpPr>
                <p:cNvPr id="122" name="textruta 121"/>
                <p:cNvSpPr txBox="1"/>
                <p:nvPr/>
              </p:nvSpPr>
              <p:spPr>
                <a:xfrm>
                  <a:off x="3691649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</a:p>
              </p:txBody>
            </p:sp>
            <p:sp>
              <p:nvSpPr>
                <p:cNvPr id="123" name="textruta 122"/>
                <p:cNvSpPr txBox="1"/>
                <p:nvPr/>
              </p:nvSpPr>
              <p:spPr>
                <a:xfrm>
                  <a:off x="4068220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6</a:t>
                  </a:r>
                </a:p>
              </p:txBody>
            </p:sp>
          </p:grpSp>
          <p:sp>
            <p:nvSpPr>
              <p:cNvPr id="121" name="textruta 120"/>
              <p:cNvSpPr txBox="1"/>
              <p:nvPr/>
            </p:nvSpPr>
            <p:spPr>
              <a:xfrm>
                <a:off x="4087027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9</a:t>
                </a:r>
              </a:p>
            </p:txBody>
          </p:sp>
        </p:grpSp>
        <p:sp>
          <p:nvSpPr>
            <p:cNvPr id="108" name="textruta 107"/>
            <p:cNvSpPr txBox="1"/>
            <p:nvPr/>
          </p:nvSpPr>
          <p:spPr>
            <a:xfrm>
              <a:off x="7145561" y="514102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424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69291"/>
              </p:ext>
            </p:extLst>
          </p:nvPr>
        </p:nvGraphicFramePr>
        <p:xfrm>
          <a:off x="5747630" y="718619"/>
          <a:ext cx="1738620" cy="3333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kg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g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2" name="Grupp 11"/>
          <p:cNvGrpSpPr/>
          <p:nvPr/>
        </p:nvGrpSpPr>
        <p:grpSpPr>
          <a:xfrm>
            <a:off x="5817477" y="1830150"/>
            <a:ext cx="690193" cy="399474"/>
            <a:chOff x="4185050" y="1770638"/>
            <a:chExt cx="690193" cy="399474"/>
          </a:xfrm>
        </p:grpSpPr>
        <p:grpSp>
          <p:nvGrpSpPr>
            <p:cNvPr id="56" name="Grupp 55"/>
            <p:cNvGrpSpPr/>
            <p:nvPr/>
          </p:nvGrpSpPr>
          <p:grpSpPr>
            <a:xfrm>
              <a:off x="4499795" y="1770701"/>
              <a:ext cx="375448" cy="399411"/>
              <a:chOff x="4171269" y="1379538"/>
              <a:chExt cx="375448" cy="399411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71269" y="169127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84335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747630" y="1827173"/>
            <a:ext cx="1727791" cy="2225263"/>
            <a:chOff x="6310227" y="1827173"/>
            <a:chExt cx="2393348" cy="2219896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 86"/>
          <p:cNvGrpSpPr/>
          <p:nvPr/>
        </p:nvGrpSpPr>
        <p:grpSpPr>
          <a:xfrm>
            <a:off x="6245288" y="3671123"/>
            <a:ext cx="717954" cy="409019"/>
            <a:chOff x="4192867" y="1329814"/>
            <a:chExt cx="717954" cy="409019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518142" y="1659458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92867" y="1329814"/>
              <a:ext cx="717954" cy="388338"/>
              <a:chOff x="3674009" y="917356"/>
              <a:chExt cx="717954" cy="388338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74009" y="93636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129581" y="91735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6</a:t>
                </a:r>
              </a:p>
            </p:txBody>
          </p:sp>
        </p:grpSp>
      </p:grpSp>
      <p:sp>
        <p:nvSpPr>
          <p:cNvPr id="132" name="Rektangel 131"/>
          <p:cNvSpPr/>
          <p:nvPr/>
        </p:nvSpPr>
        <p:spPr>
          <a:xfrm>
            <a:off x="1747163" y="718619"/>
            <a:ext cx="1923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hektogram.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1799721" y="1273175"/>
            <a:ext cx="90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1,5 kg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17477" y="1450530"/>
            <a:ext cx="717954" cy="372352"/>
            <a:chOff x="6198410" y="1457841"/>
            <a:chExt cx="717954" cy="372352"/>
          </a:xfrm>
        </p:grpSpPr>
        <p:sp>
          <p:nvSpPr>
            <p:cNvPr id="53" name="textruta 52"/>
            <p:cNvSpPr txBox="1"/>
            <p:nvPr/>
          </p:nvSpPr>
          <p:spPr>
            <a:xfrm>
              <a:off x="6198410" y="145784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sp>
          <p:nvSpPr>
            <p:cNvPr id="148" name="textruta 147"/>
            <p:cNvSpPr txBox="1"/>
            <p:nvPr/>
          </p:nvSpPr>
          <p:spPr>
            <a:xfrm>
              <a:off x="6653982" y="146086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616418" y="1275022"/>
            <a:ext cx="7007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15 hg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1799721" y="2048906"/>
            <a:ext cx="90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0,6 kg</a:t>
            </a:r>
            <a:r>
              <a:rPr lang="sv-SE" dirty="0"/>
              <a:t> =</a:t>
            </a:r>
          </a:p>
        </p:txBody>
      </p:sp>
      <p:grpSp>
        <p:nvGrpSpPr>
          <p:cNvPr id="63" name="Grupp 62"/>
          <p:cNvGrpSpPr/>
          <p:nvPr/>
        </p:nvGrpSpPr>
        <p:grpSpPr>
          <a:xfrm>
            <a:off x="6249845" y="2196565"/>
            <a:ext cx="1140153" cy="376260"/>
            <a:chOff x="4481523" y="1763710"/>
            <a:chExt cx="1140153" cy="376260"/>
          </a:xfrm>
        </p:grpSpPr>
        <p:sp>
          <p:nvSpPr>
            <p:cNvPr id="69" name="textruta 68"/>
            <p:cNvSpPr txBox="1"/>
            <p:nvPr/>
          </p:nvSpPr>
          <p:spPr>
            <a:xfrm>
              <a:off x="5359294" y="176371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" name="textruta 64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2616418" y="2052857"/>
            <a:ext cx="583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 hg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1783378" y="2764310"/>
            <a:ext cx="86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750 </a:t>
            </a:r>
            <a:r>
              <a:rPr lang="de-DE" dirty="0" err="1"/>
              <a:t>g</a:t>
            </a:r>
            <a:r>
              <a:rPr lang="de-DE" dirty="0"/>
              <a:t>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6273049" y="2938120"/>
            <a:ext cx="673895" cy="403241"/>
            <a:chOff x="4185050" y="1770638"/>
            <a:chExt cx="673895" cy="403241"/>
          </a:xfrm>
        </p:grpSpPr>
        <p:grpSp>
          <p:nvGrpSpPr>
            <p:cNvPr id="74" name="Grupp 73"/>
            <p:cNvGrpSpPr/>
            <p:nvPr/>
          </p:nvGrpSpPr>
          <p:grpSpPr>
            <a:xfrm>
              <a:off x="4458688" y="1775654"/>
              <a:ext cx="400257" cy="398225"/>
              <a:chOff x="4130162" y="1384491"/>
              <a:chExt cx="400257" cy="398225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68037" y="138449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130162" y="169504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2616418" y="2764310"/>
            <a:ext cx="7583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7,5 hg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1783378" y="3484654"/>
            <a:ext cx="74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60 g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6706712" y="3291729"/>
            <a:ext cx="695951" cy="369332"/>
            <a:chOff x="7511378" y="3299988"/>
            <a:chExt cx="695951" cy="369332"/>
          </a:xfrm>
        </p:grpSpPr>
        <p:sp>
          <p:nvSpPr>
            <p:cNvPr id="94" name="textruta 93"/>
            <p:cNvSpPr txBox="1"/>
            <p:nvPr/>
          </p:nvSpPr>
          <p:spPr>
            <a:xfrm>
              <a:off x="7511378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2505171" y="3476395"/>
            <a:ext cx="7583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0,6 hg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690902" y="4986298"/>
            <a:ext cx="1239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800 gram =</a:t>
            </a:r>
            <a:endParaRPr lang="sv-SE" dirty="0"/>
          </a:p>
        </p:txBody>
      </p: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884354" y="4986298"/>
            <a:ext cx="1223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0,8  </a:t>
            </a:r>
            <a:r>
              <a:rPr lang="is-IS" b="1" dirty="0">
                <a:solidFill>
                  <a:srgbClr val="800000"/>
                </a:solidFill>
              </a:rPr>
              <a:t>? </a:t>
            </a:r>
            <a:r>
              <a:rPr lang="is-IS" dirty="0"/>
              <a:t>gram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264854" y="5445081"/>
            <a:ext cx="1665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0</a:t>
            </a:r>
            <a:r>
              <a:rPr lang="is-IS" dirty="0"/>
              <a:t>,76 kilogram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823984" y="5458623"/>
            <a:ext cx="1171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7,6</a:t>
            </a:r>
            <a:r>
              <a:rPr lang="is-IS" b="1" dirty="0">
                <a:solidFill>
                  <a:srgbClr val="800000"/>
                </a:solidFill>
              </a:rPr>
              <a:t> ? </a:t>
            </a:r>
            <a:r>
              <a:rPr lang="is-IS" dirty="0"/>
              <a:t>gram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662386" y="5910172"/>
            <a:ext cx="1132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0,41 ton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795291" y="5910172"/>
            <a:ext cx="1231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410 </a:t>
            </a:r>
            <a:r>
              <a:rPr lang="is-IS" b="1" dirty="0">
                <a:solidFill>
                  <a:srgbClr val="800000"/>
                </a:solidFill>
              </a:rPr>
              <a:t>?</a:t>
            </a:r>
            <a:r>
              <a:rPr lang="is-IS" dirty="0"/>
              <a:t> gram 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780165" y="1081198"/>
            <a:ext cx="727505" cy="413167"/>
            <a:chOff x="5780165" y="1081198"/>
            <a:chExt cx="727505" cy="413167"/>
          </a:xfrm>
        </p:grpSpPr>
        <p:sp>
          <p:nvSpPr>
            <p:cNvPr id="40" name="textruta 39"/>
            <p:cNvSpPr txBox="1"/>
            <p:nvPr/>
          </p:nvSpPr>
          <p:spPr>
            <a:xfrm>
              <a:off x="5780165" y="108119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  <p:cxnSp>
          <p:nvCxnSpPr>
            <p:cNvPr id="95" name="Rak 94"/>
            <p:cNvCxnSpPr/>
            <p:nvPr/>
          </p:nvCxnSpPr>
          <p:spPr>
            <a:xfrm flipH="1">
              <a:off x="6125660" y="1406695"/>
              <a:ext cx="63860" cy="87670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6273049" y="2576180"/>
            <a:ext cx="1140153" cy="376260"/>
            <a:chOff x="4481523" y="1763710"/>
            <a:chExt cx="1140153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899797" y="1763710"/>
              <a:ext cx="721879" cy="369332"/>
              <a:chOff x="4052413" y="960089"/>
              <a:chExt cx="721879" cy="369332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052413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sp>
        <p:nvSpPr>
          <p:cNvPr id="7" name="textruta 6"/>
          <p:cNvSpPr txBox="1"/>
          <p:nvPr/>
        </p:nvSpPr>
        <p:spPr>
          <a:xfrm>
            <a:off x="1783378" y="4473382"/>
            <a:ext cx="251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Vilket prefix saknas?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420602" y="4986298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kilo</a:t>
            </a:r>
          </a:p>
        </p:txBody>
      </p:sp>
      <p:sp>
        <p:nvSpPr>
          <p:cNvPr id="109" name="textruta 108"/>
          <p:cNvSpPr txBox="1"/>
          <p:nvPr/>
        </p:nvSpPr>
        <p:spPr>
          <a:xfrm>
            <a:off x="4420602" y="5458623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hekto</a:t>
            </a:r>
          </a:p>
        </p:txBody>
      </p:sp>
      <p:sp>
        <p:nvSpPr>
          <p:cNvPr id="110" name="textruta 109"/>
          <p:cNvSpPr txBox="1"/>
          <p:nvPr/>
        </p:nvSpPr>
        <p:spPr>
          <a:xfrm>
            <a:off x="4420602" y="5891650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kilo</a:t>
            </a:r>
          </a:p>
        </p:txBody>
      </p:sp>
    </p:spTree>
    <p:extLst>
      <p:ext uri="{BB962C8B-B14F-4D97-AF65-F5344CB8AC3E}">
        <p14:creationId xmlns:p14="http://schemas.microsoft.com/office/powerpoint/2010/main" val="296588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7" grpId="0"/>
      <p:bldP spid="8" grpId="0"/>
      <p:bldP spid="109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77869"/>
              </p:ext>
            </p:extLst>
          </p:nvPr>
        </p:nvGraphicFramePr>
        <p:xfrm>
          <a:off x="5747630" y="718619"/>
          <a:ext cx="1738620" cy="5551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dl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cl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ml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12" name="Grupp 11"/>
          <p:cNvGrpSpPr/>
          <p:nvPr/>
        </p:nvGrpSpPr>
        <p:grpSpPr>
          <a:xfrm>
            <a:off x="6249845" y="1830150"/>
            <a:ext cx="690193" cy="399474"/>
            <a:chOff x="4185050" y="1770638"/>
            <a:chExt cx="690193" cy="399474"/>
          </a:xfrm>
        </p:grpSpPr>
        <p:grpSp>
          <p:nvGrpSpPr>
            <p:cNvPr id="56" name="Grupp 55"/>
            <p:cNvGrpSpPr/>
            <p:nvPr/>
          </p:nvGrpSpPr>
          <p:grpSpPr>
            <a:xfrm>
              <a:off x="4499795" y="1770701"/>
              <a:ext cx="375448" cy="399411"/>
              <a:chOff x="4171269" y="1379538"/>
              <a:chExt cx="375448" cy="399411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71269" y="169127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84335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grpSp>
        <p:nvGrpSpPr>
          <p:cNvPr id="133" name="Grupp 132"/>
          <p:cNvGrpSpPr/>
          <p:nvPr/>
        </p:nvGrpSpPr>
        <p:grpSpPr>
          <a:xfrm>
            <a:off x="5854503" y="5892296"/>
            <a:ext cx="1514598" cy="400332"/>
            <a:chOff x="4007180" y="4590986"/>
            <a:chExt cx="1514598" cy="400332"/>
          </a:xfrm>
        </p:grpSpPr>
        <p:grpSp>
          <p:nvGrpSpPr>
            <p:cNvPr id="134" name="Grupp 133"/>
            <p:cNvGrpSpPr/>
            <p:nvPr/>
          </p:nvGrpSpPr>
          <p:grpSpPr>
            <a:xfrm>
              <a:off x="4007180" y="4590986"/>
              <a:ext cx="1113117" cy="400332"/>
              <a:chOff x="4185050" y="1729712"/>
              <a:chExt cx="1113117" cy="400332"/>
            </a:xfrm>
          </p:grpSpPr>
          <p:grpSp>
            <p:nvGrpSpPr>
              <p:cNvPr id="136" name="Grupp 135"/>
              <p:cNvGrpSpPr/>
              <p:nvPr/>
            </p:nvGrpSpPr>
            <p:grpSpPr>
              <a:xfrm>
                <a:off x="4453554" y="1729712"/>
                <a:ext cx="844613" cy="400332"/>
                <a:chOff x="4125028" y="1338549"/>
                <a:chExt cx="844613" cy="400332"/>
              </a:xfrm>
            </p:grpSpPr>
            <p:cxnSp>
              <p:nvCxnSpPr>
                <p:cNvPr id="138" name="Rak 137"/>
                <p:cNvCxnSpPr/>
                <p:nvPr/>
              </p:nvCxnSpPr>
              <p:spPr>
                <a:xfrm flipH="1">
                  <a:off x="4125028" y="1651211"/>
                  <a:ext cx="63860" cy="87670"/>
                </a:xfrm>
                <a:prstGeom prst="line">
                  <a:avLst/>
                </a:prstGeom>
                <a:ln w="28575" cmpd="sng">
                  <a:solidFill>
                    <a:srgbClr val="C0504D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39" name="Grupp 138"/>
                <p:cNvGrpSpPr/>
                <p:nvPr/>
              </p:nvGrpSpPr>
              <p:grpSpPr>
                <a:xfrm>
                  <a:off x="4251866" y="1338549"/>
                  <a:ext cx="717775" cy="375379"/>
                  <a:chOff x="3733008" y="926091"/>
                  <a:chExt cx="717775" cy="375379"/>
                </a:xfrm>
              </p:grpSpPr>
              <p:sp>
                <p:nvSpPr>
                  <p:cNvPr id="140" name="textruta 139"/>
                  <p:cNvSpPr txBox="1"/>
                  <p:nvPr/>
                </p:nvSpPr>
                <p:spPr>
                  <a:xfrm>
                    <a:off x="3733008" y="932138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0</a:t>
                    </a:r>
                  </a:p>
                </p:txBody>
              </p:sp>
              <p:sp>
                <p:nvSpPr>
                  <p:cNvPr id="141" name="textruta 140"/>
                  <p:cNvSpPr txBox="1"/>
                  <p:nvPr/>
                </p:nvSpPr>
                <p:spPr>
                  <a:xfrm>
                    <a:off x="4188401" y="926091"/>
                    <a:ext cx="2623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sv-SE" dirty="0">
                        <a:solidFill>
                          <a:prstClr val="black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137" name="textruta 136"/>
              <p:cNvSpPr txBox="1"/>
              <p:nvPr/>
            </p:nvSpPr>
            <p:spPr>
              <a:xfrm>
                <a:off x="4185050" y="173575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35" name="textruta 134"/>
            <p:cNvSpPr txBox="1"/>
            <p:nvPr/>
          </p:nvSpPr>
          <p:spPr>
            <a:xfrm>
              <a:off x="5259396" y="4603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</p:grpSp>
      <p:grpSp>
        <p:nvGrpSpPr>
          <p:cNvPr id="144" name="Grupp 143"/>
          <p:cNvGrpSpPr/>
          <p:nvPr/>
        </p:nvGrpSpPr>
        <p:grpSpPr>
          <a:xfrm>
            <a:off x="6700860" y="5522964"/>
            <a:ext cx="668241" cy="375379"/>
            <a:chOff x="3675063" y="961033"/>
            <a:chExt cx="668241" cy="375379"/>
          </a:xfrm>
        </p:grpSpPr>
        <p:sp>
          <p:nvSpPr>
            <p:cNvPr id="145" name="textruta 144"/>
            <p:cNvSpPr txBox="1"/>
            <p:nvPr/>
          </p:nvSpPr>
          <p:spPr>
            <a:xfrm>
              <a:off x="3675063" y="96708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4080922" y="961033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0" y="1827173"/>
            <a:ext cx="7475421" cy="3707620"/>
            <a:chOff x="-1651430" y="1827173"/>
            <a:chExt cx="10355005" cy="3698678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 flipV="1">
              <a:off x="-1651430" y="3318308"/>
              <a:ext cx="10352432" cy="77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ak 151"/>
            <p:cNvCxnSpPr/>
            <p:nvPr/>
          </p:nvCxnSpPr>
          <p:spPr>
            <a:xfrm>
              <a:off x="6310227" y="479001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ak 152"/>
            <p:cNvCxnSpPr/>
            <p:nvPr/>
          </p:nvCxnSpPr>
          <p:spPr>
            <a:xfrm>
              <a:off x="6312799" y="5525851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 123"/>
          <p:cNvGrpSpPr/>
          <p:nvPr/>
        </p:nvGrpSpPr>
        <p:grpSpPr>
          <a:xfrm>
            <a:off x="5847541" y="5165621"/>
            <a:ext cx="1130944" cy="402821"/>
            <a:chOff x="4134061" y="1738487"/>
            <a:chExt cx="1130944" cy="402821"/>
          </a:xfrm>
        </p:grpSpPr>
        <p:grpSp>
          <p:nvGrpSpPr>
            <p:cNvPr id="125" name="Grupp 124"/>
            <p:cNvGrpSpPr/>
            <p:nvPr/>
          </p:nvGrpSpPr>
          <p:grpSpPr>
            <a:xfrm>
              <a:off x="4409527" y="1738487"/>
              <a:ext cx="855478" cy="402821"/>
              <a:chOff x="4081001" y="1347324"/>
              <a:chExt cx="855478" cy="402821"/>
            </a:xfrm>
          </p:grpSpPr>
          <p:cxnSp>
            <p:nvCxnSpPr>
              <p:cNvPr id="127" name="Rak 126"/>
              <p:cNvCxnSpPr/>
              <p:nvPr/>
            </p:nvCxnSpPr>
            <p:spPr>
              <a:xfrm flipH="1">
                <a:off x="4081001" y="1662475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28" name="Grupp 127"/>
              <p:cNvGrpSpPr/>
              <p:nvPr/>
            </p:nvGrpSpPr>
            <p:grpSpPr>
              <a:xfrm>
                <a:off x="4210507" y="1347324"/>
                <a:ext cx="725972" cy="370993"/>
                <a:chOff x="3691649" y="934866"/>
                <a:chExt cx="725972" cy="370993"/>
              </a:xfrm>
            </p:grpSpPr>
            <p:sp>
              <p:nvSpPr>
                <p:cNvPr id="129" name="textruta 128"/>
                <p:cNvSpPr txBox="1"/>
                <p:nvPr/>
              </p:nvSpPr>
              <p:spPr>
                <a:xfrm>
                  <a:off x="3691649" y="934866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7</a:t>
                  </a:r>
                </a:p>
              </p:txBody>
            </p:sp>
            <p:sp>
              <p:nvSpPr>
                <p:cNvPr id="130" name="textruta 129"/>
                <p:cNvSpPr txBox="1"/>
                <p:nvPr/>
              </p:nvSpPr>
              <p:spPr>
                <a:xfrm>
                  <a:off x="4155239" y="936527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</a:p>
              </p:txBody>
            </p:sp>
          </p:grpSp>
        </p:grpSp>
        <p:sp>
          <p:nvSpPr>
            <p:cNvPr id="126" name="textruta 125"/>
            <p:cNvSpPr txBox="1"/>
            <p:nvPr/>
          </p:nvSpPr>
          <p:spPr>
            <a:xfrm>
              <a:off x="4134061" y="1738487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grpSp>
        <p:nvGrpSpPr>
          <p:cNvPr id="87" name="Grupp 86"/>
          <p:cNvGrpSpPr/>
          <p:nvPr/>
        </p:nvGrpSpPr>
        <p:grpSpPr>
          <a:xfrm>
            <a:off x="5854503" y="3664558"/>
            <a:ext cx="657724" cy="428025"/>
            <a:chOff x="4192867" y="1329814"/>
            <a:chExt cx="657724" cy="428025"/>
          </a:xfrm>
        </p:grpSpPr>
        <p:cxnSp>
          <p:nvCxnSpPr>
            <p:cNvPr id="88" name="Rak 87"/>
            <p:cNvCxnSpPr/>
            <p:nvPr/>
          </p:nvCxnSpPr>
          <p:spPr>
            <a:xfrm flipH="1">
              <a:off x="4461371" y="1678464"/>
              <a:ext cx="58665" cy="79375"/>
            </a:xfrm>
            <a:prstGeom prst="line">
              <a:avLst/>
            </a:prstGeom>
            <a:ln w="28575" cmpd="sng">
              <a:solidFill>
                <a:srgbClr val="C0504D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9" name="Grupp 88"/>
            <p:cNvGrpSpPr/>
            <p:nvPr/>
          </p:nvGrpSpPr>
          <p:grpSpPr>
            <a:xfrm>
              <a:off x="4192867" y="1329814"/>
              <a:ext cx="657724" cy="388338"/>
              <a:chOff x="3674009" y="917356"/>
              <a:chExt cx="657724" cy="388338"/>
            </a:xfrm>
          </p:grpSpPr>
          <p:sp>
            <p:nvSpPr>
              <p:cNvPr id="90" name="textruta 89"/>
              <p:cNvSpPr txBox="1"/>
              <p:nvPr/>
            </p:nvSpPr>
            <p:spPr>
              <a:xfrm>
                <a:off x="3674009" y="936362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91" name="textruta 90"/>
              <p:cNvSpPr txBox="1"/>
              <p:nvPr/>
            </p:nvSpPr>
            <p:spPr>
              <a:xfrm>
                <a:off x="4069351" y="917356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9</a:t>
                </a:r>
              </a:p>
            </p:txBody>
          </p:sp>
        </p:grpSp>
      </p:grpSp>
      <p:sp>
        <p:nvSpPr>
          <p:cNvPr id="132" name="Rektangel 131"/>
          <p:cNvSpPr/>
          <p:nvPr/>
        </p:nvSpPr>
        <p:spPr>
          <a:xfrm>
            <a:off x="444769" y="195728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milliliter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2675742" y="1257157"/>
            <a:ext cx="1052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 liter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5816995" y="1452377"/>
            <a:ext cx="1573003" cy="379663"/>
            <a:chOff x="5770117" y="1450530"/>
            <a:chExt cx="1573003" cy="379663"/>
          </a:xfrm>
        </p:grpSpPr>
        <p:grpSp>
          <p:nvGrpSpPr>
            <p:cNvPr id="50" name="Grupp 49"/>
            <p:cNvGrpSpPr/>
            <p:nvPr/>
          </p:nvGrpSpPr>
          <p:grpSpPr>
            <a:xfrm>
              <a:off x="5770117" y="1455994"/>
              <a:ext cx="690675" cy="371179"/>
              <a:chOff x="3659132" y="965233"/>
              <a:chExt cx="690675" cy="371179"/>
            </a:xfrm>
          </p:grpSpPr>
          <p:sp>
            <p:nvSpPr>
              <p:cNvPr id="52" name="textruta 51"/>
              <p:cNvSpPr txBox="1"/>
              <p:nvPr/>
            </p:nvSpPr>
            <p:spPr>
              <a:xfrm>
                <a:off x="3659132" y="965233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53" name="textruta 52"/>
              <p:cNvSpPr txBox="1"/>
              <p:nvPr/>
            </p:nvSpPr>
            <p:spPr>
              <a:xfrm>
                <a:off x="4087425" y="967080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148" name="textruta 147"/>
            <p:cNvSpPr txBox="1"/>
            <p:nvPr/>
          </p:nvSpPr>
          <p:spPr>
            <a:xfrm>
              <a:off x="6653982" y="146086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54" name="textruta 153"/>
            <p:cNvSpPr txBox="1"/>
            <p:nvPr/>
          </p:nvSpPr>
          <p:spPr>
            <a:xfrm>
              <a:off x="7080738" y="145053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3513835" y="1265864"/>
            <a:ext cx="9943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2 000 ml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2738747" y="2018827"/>
            <a:ext cx="86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7,1 </a:t>
            </a:r>
            <a:r>
              <a:rPr lang="sv-SE" dirty="0"/>
              <a:t>dl =</a:t>
            </a:r>
          </a:p>
        </p:txBody>
      </p:sp>
      <p:grpSp>
        <p:nvGrpSpPr>
          <p:cNvPr id="63" name="Grupp 62"/>
          <p:cNvGrpSpPr/>
          <p:nvPr/>
        </p:nvGrpSpPr>
        <p:grpSpPr>
          <a:xfrm>
            <a:off x="6249845" y="2196565"/>
            <a:ext cx="1140153" cy="376260"/>
            <a:chOff x="4481523" y="1763710"/>
            <a:chExt cx="1140153" cy="376260"/>
          </a:xfrm>
        </p:grpSpPr>
        <p:grpSp>
          <p:nvGrpSpPr>
            <p:cNvPr id="67" name="Grupp 66"/>
            <p:cNvGrpSpPr/>
            <p:nvPr/>
          </p:nvGrpSpPr>
          <p:grpSpPr>
            <a:xfrm>
              <a:off x="4932538" y="1763710"/>
              <a:ext cx="689138" cy="369332"/>
              <a:chOff x="4085154" y="960089"/>
              <a:chExt cx="689138" cy="369332"/>
            </a:xfrm>
          </p:grpSpPr>
          <p:sp>
            <p:nvSpPr>
              <p:cNvPr id="68" name="textruta 67"/>
              <p:cNvSpPr txBox="1"/>
              <p:nvPr/>
            </p:nvSpPr>
            <p:spPr>
              <a:xfrm>
                <a:off x="4085154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</a:p>
            </p:txBody>
          </p:sp>
          <p:sp>
            <p:nvSpPr>
              <p:cNvPr id="69" name="textruta 68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</p:grpSp>
        <p:sp>
          <p:nvSpPr>
            <p:cNvPr id="65" name="textruta 64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7</a:t>
              </a:r>
            </a:p>
          </p:txBody>
        </p:sp>
      </p:grp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3584915" y="2011899"/>
            <a:ext cx="825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710 ml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2738747" y="2756699"/>
            <a:ext cx="846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2,5 cl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6716103" y="2574628"/>
            <a:ext cx="673895" cy="403241"/>
            <a:chOff x="4185050" y="1770638"/>
            <a:chExt cx="673895" cy="403241"/>
          </a:xfrm>
        </p:grpSpPr>
        <p:grpSp>
          <p:nvGrpSpPr>
            <p:cNvPr id="74" name="Grupp 73"/>
            <p:cNvGrpSpPr/>
            <p:nvPr/>
          </p:nvGrpSpPr>
          <p:grpSpPr>
            <a:xfrm>
              <a:off x="4490618" y="1775654"/>
              <a:ext cx="368327" cy="398225"/>
              <a:chOff x="4162092" y="1384491"/>
              <a:chExt cx="368327" cy="398225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68037" y="138449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162092" y="169504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3601186" y="2749771"/>
            <a:ext cx="708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25 ml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2889668" y="3495363"/>
            <a:ext cx="695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9 dl =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6262514" y="3314232"/>
            <a:ext cx="695951" cy="369332"/>
            <a:chOff x="7511378" y="3299988"/>
            <a:chExt cx="695951" cy="369332"/>
          </a:xfrm>
        </p:grpSpPr>
        <p:sp>
          <p:nvSpPr>
            <p:cNvPr id="94" name="textruta 93"/>
            <p:cNvSpPr txBox="1"/>
            <p:nvPr/>
          </p:nvSpPr>
          <p:spPr>
            <a:xfrm>
              <a:off x="7511378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3601186" y="3509239"/>
            <a:ext cx="907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0,9 liter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2439653" y="4231798"/>
            <a:ext cx="1161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1 400 ml =</a:t>
            </a:r>
            <a:endParaRPr lang="sv-SE" dirty="0"/>
          </a:p>
        </p:txBody>
      </p:sp>
      <p:grpSp>
        <p:nvGrpSpPr>
          <p:cNvPr id="112" name="Grupp 111"/>
          <p:cNvGrpSpPr/>
          <p:nvPr/>
        </p:nvGrpSpPr>
        <p:grpSpPr>
          <a:xfrm>
            <a:off x="5848475" y="4421610"/>
            <a:ext cx="670480" cy="405447"/>
            <a:chOff x="4433371" y="1770638"/>
            <a:chExt cx="670480" cy="405447"/>
          </a:xfrm>
        </p:grpSpPr>
        <p:grpSp>
          <p:nvGrpSpPr>
            <p:cNvPr id="113" name="Grupp 112"/>
            <p:cNvGrpSpPr/>
            <p:nvPr/>
          </p:nvGrpSpPr>
          <p:grpSpPr>
            <a:xfrm>
              <a:off x="4706413" y="1770638"/>
              <a:ext cx="397438" cy="405447"/>
              <a:chOff x="4377887" y="1379475"/>
              <a:chExt cx="397438" cy="405447"/>
            </a:xfrm>
          </p:grpSpPr>
          <p:cxnSp>
            <p:nvCxnSpPr>
              <p:cNvPr id="115" name="Rak 114"/>
              <p:cNvCxnSpPr/>
              <p:nvPr/>
            </p:nvCxnSpPr>
            <p:spPr>
              <a:xfrm flipH="1">
                <a:off x="4377887" y="1712691"/>
                <a:ext cx="61741" cy="72231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7" name="textruta 116"/>
              <p:cNvSpPr txBox="1"/>
              <p:nvPr/>
            </p:nvSpPr>
            <p:spPr>
              <a:xfrm>
                <a:off x="4512943" y="137947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</a:p>
            </p:txBody>
          </p:sp>
        </p:grpSp>
        <p:sp>
          <p:nvSpPr>
            <p:cNvPr id="114" name="textruta 113"/>
            <p:cNvSpPr txBox="1"/>
            <p:nvPr/>
          </p:nvSpPr>
          <p:spPr>
            <a:xfrm>
              <a:off x="4433371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3652279" y="4241685"/>
            <a:ext cx="907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1,4 liter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2796343" y="4970993"/>
            <a:ext cx="78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72 cl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3608932" y="4980143"/>
            <a:ext cx="1024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0,72 liter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3576359" y="5725506"/>
            <a:ext cx="114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0,038 liter 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738747" y="5725506"/>
            <a:ext cx="846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3,8 cl = 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780165" y="1081198"/>
            <a:ext cx="727505" cy="371179"/>
            <a:chOff x="5780165" y="1081198"/>
            <a:chExt cx="727505" cy="371179"/>
          </a:xfrm>
        </p:grpSpPr>
        <p:sp>
          <p:nvSpPr>
            <p:cNvPr id="40" name="textruta 39"/>
            <p:cNvSpPr txBox="1"/>
            <p:nvPr/>
          </p:nvSpPr>
          <p:spPr>
            <a:xfrm>
              <a:off x="5780165" y="108119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6716103" y="2934437"/>
            <a:ext cx="1140153" cy="376260"/>
            <a:chOff x="4481523" y="1763710"/>
            <a:chExt cx="1140153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899797" y="1763710"/>
              <a:ext cx="721879" cy="369332"/>
              <a:chOff x="4052413" y="960089"/>
              <a:chExt cx="721879" cy="369332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052413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5854503" y="4052278"/>
            <a:ext cx="1515289" cy="374073"/>
            <a:chOff x="5824039" y="4416149"/>
            <a:chExt cx="1515289" cy="374073"/>
          </a:xfrm>
        </p:grpSpPr>
        <p:grpSp>
          <p:nvGrpSpPr>
            <p:cNvPr id="98" name="Grupp 97"/>
            <p:cNvGrpSpPr/>
            <p:nvPr/>
          </p:nvGrpSpPr>
          <p:grpSpPr>
            <a:xfrm>
              <a:off x="5824039" y="4416149"/>
              <a:ext cx="674913" cy="369395"/>
              <a:chOff x="4185050" y="1770638"/>
              <a:chExt cx="674913" cy="369395"/>
            </a:xfrm>
          </p:grpSpPr>
          <p:sp>
            <p:nvSpPr>
              <p:cNvPr id="103" name="textruta 102"/>
              <p:cNvSpPr txBox="1"/>
              <p:nvPr/>
            </p:nvSpPr>
            <p:spPr>
              <a:xfrm>
                <a:off x="4597581" y="177070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4</a:t>
                </a:r>
              </a:p>
            </p:txBody>
          </p:sp>
          <p:sp>
            <p:nvSpPr>
              <p:cNvPr id="100" name="textruta 99"/>
              <p:cNvSpPr txBox="1"/>
              <p:nvPr/>
            </p:nvSpPr>
            <p:spPr>
              <a:xfrm>
                <a:off x="4185050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</a:p>
            </p:txBody>
          </p:sp>
        </p:grpSp>
        <p:sp>
          <p:nvSpPr>
            <p:cNvPr id="106" name="textruta 105"/>
            <p:cNvSpPr txBox="1"/>
            <p:nvPr/>
          </p:nvSpPr>
          <p:spPr>
            <a:xfrm>
              <a:off x="6670396" y="442089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107" name="textruta 106"/>
            <p:cNvSpPr txBox="1"/>
            <p:nvPr/>
          </p:nvSpPr>
          <p:spPr>
            <a:xfrm>
              <a:off x="7076946" y="4416149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5827461" y="4780776"/>
            <a:ext cx="1578608" cy="384033"/>
            <a:chOff x="5829335" y="5141021"/>
            <a:chExt cx="1578608" cy="384033"/>
          </a:xfrm>
        </p:grpSpPr>
        <p:grpSp>
          <p:nvGrpSpPr>
            <p:cNvPr id="119" name="Grupp 118"/>
            <p:cNvGrpSpPr/>
            <p:nvPr/>
          </p:nvGrpSpPr>
          <p:grpSpPr>
            <a:xfrm>
              <a:off x="5829335" y="5155659"/>
              <a:ext cx="1125698" cy="369395"/>
              <a:chOff x="4087027" y="1770638"/>
              <a:chExt cx="1125698" cy="369395"/>
            </a:xfrm>
          </p:grpSpPr>
          <p:grpSp>
            <p:nvGrpSpPr>
              <p:cNvPr id="120" name="Grupp 119"/>
              <p:cNvGrpSpPr/>
              <p:nvPr/>
            </p:nvGrpSpPr>
            <p:grpSpPr>
              <a:xfrm>
                <a:off x="4522080" y="1770701"/>
                <a:ext cx="690645" cy="369332"/>
                <a:chOff x="3674696" y="967080"/>
                <a:chExt cx="690645" cy="369332"/>
              </a:xfrm>
            </p:grpSpPr>
            <p:sp>
              <p:nvSpPr>
                <p:cNvPr id="122" name="textruta 121"/>
                <p:cNvSpPr txBox="1"/>
                <p:nvPr/>
              </p:nvSpPr>
              <p:spPr>
                <a:xfrm>
                  <a:off x="3674696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7</a:t>
                  </a:r>
                </a:p>
              </p:txBody>
            </p:sp>
            <p:sp>
              <p:nvSpPr>
                <p:cNvPr id="123" name="textruta 122"/>
                <p:cNvSpPr txBox="1"/>
                <p:nvPr/>
              </p:nvSpPr>
              <p:spPr>
                <a:xfrm>
                  <a:off x="4102959" y="967080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2</a:t>
                  </a:r>
                </a:p>
              </p:txBody>
            </p:sp>
          </p:grpSp>
          <p:sp>
            <p:nvSpPr>
              <p:cNvPr id="121" name="textruta 120"/>
              <p:cNvSpPr txBox="1"/>
              <p:nvPr/>
            </p:nvSpPr>
            <p:spPr>
              <a:xfrm>
                <a:off x="4087027" y="17706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108" name="textruta 107"/>
            <p:cNvSpPr txBox="1"/>
            <p:nvPr/>
          </p:nvSpPr>
          <p:spPr>
            <a:xfrm>
              <a:off x="7145561" y="514102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9" name="Rektangel 108"/>
          <p:cNvSpPr/>
          <p:nvPr/>
        </p:nvSpPr>
        <p:spPr>
          <a:xfrm>
            <a:off x="549778" y="4642391"/>
            <a:ext cx="1205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liter</a:t>
            </a:r>
          </a:p>
        </p:txBody>
      </p:sp>
    </p:spTree>
    <p:extLst>
      <p:ext uri="{BB962C8B-B14F-4D97-AF65-F5344CB8AC3E}">
        <p14:creationId xmlns:p14="http://schemas.microsoft.com/office/powerpoint/2010/main" val="10600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82524"/>
              </p:ext>
            </p:extLst>
          </p:nvPr>
        </p:nvGraphicFramePr>
        <p:xfrm>
          <a:off x="5747630" y="718619"/>
          <a:ext cx="1738620" cy="3333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dl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cl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1" dirty="0">
                          <a:latin typeface="Times New Roman"/>
                          <a:cs typeface="Times New Roman"/>
                        </a:rPr>
                        <a:t>ml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 </a:t>
                      </a:r>
                      <a:r>
                        <a:rPr lang="sv-SE" sz="1800" baseline="0" dirty="0"/>
                        <a:t> </a:t>
                      </a:r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2" name="Grupp 11"/>
          <p:cNvGrpSpPr/>
          <p:nvPr/>
        </p:nvGrpSpPr>
        <p:grpSpPr>
          <a:xfrm>
            <a:off x="5817477" y="1830150"/>
            <a:ext cx="690193" cy="399474"/>
            <a:chOff x="4185050" y="1770638"/>
            <a:chExt cx="690193" cy="399474"/>
          </a:xfrm>
        </p:grpSpPr>
        <p:grpSp>
          <p:nvGrpSpPr>
            <p:cNvPr id="56" name="Grupp 55"/>
            <p:cNvGrpSpPr/>
            <p:nvPr/>
          </p:nvGrpSpPr>
          <p:grpSpPr>
            <a:xfrm>
              <a:off x="4499795" y="1770701"/>
              <a:ext cx="375448" cy="399411"/>
              <a:chOff x="4171269" y="1379538"/>
              <a:chExt cx="375448" cy="399411"/>
            </a:xfrm>
          </p:grpSpPr>
          <p:cxnSp>
            <p:nvCxnSpPr>
              <p:cNvPr id="57" name="Rak 56"/>
              <p:cNvCxnSpPr/>
              <p:nvPr/>
            </p:nvCxnSpPr>
            <p:spPr>
              <a:xfrm flipH="1">
                <a:off x="4171269" y="1691279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0" name="textruta 59"/>
              <p:cNvSpPr txBox="1"/>
              <p:nvPr/>
            </p:nvSpPr>
            <p:spPr>
              <a:xfrm>
                <a:off x="4284335" y="1379538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8</a:t>
                </a:r>
              </a:p>
            </p:txBody>
          </p:sp>
        </p:grpSp>
        <p:sp>
          <p:nvSpPr>
            <p:cNvPr id="62" name="textruta 61"/>
            <p:cNvSpPr txBox="1"/>
            <p:nvPr/>
          </p:nvSpPr>
          <p:spPr>
            <a:xfrm>
              <a:off x="418505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747630" y="1827173"/>
            <a:ext cx="1727791" cy="2225263"/>
            <a:chOff x="6310227" y="1827173"/>
            <a:chExt cx="2393348" cy="2219896"/>
          </a:xfrm>
        </p:grpSpPr>
        <p:cxnSp>
          <p:nvCxnSpPr>
            <p:cNvPr id="21505" name="Rak 21504"/>
            <p:cNvCxnSpPr/>
            <p:nvPr/>
          </p:nvCxnSpPr>
          <p:spPr>
            <a:xfrm>
              <a:off x="6310227" y="1827173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Rak 148"/>
            <p:cNvCxnSpPr/>
            <p:nvPr/>
          </p:nvCxnSpPr>
          <p:spPr>
            <a:xfrm>
              <a:off x="6310227" y="2572825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Rak 149"/>
            <p:cNvCxnSpPr/>
            <p:nvPr/>
          </p:nvCxnSpPr>
          <p:spPr>
            <a:xfrm>
              <a:off x="6310227" y="3318308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Rak 150"/>
            <p:cNvCxnSpPr/>
            <p:nvPr/>
          </p:nvCxnSpPr>
          <p:spPr>
            <a:xfrm>
              <a:off x="6312799" y="4047069"/>
              <a:ext cx="23907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Rektangel 131"/>
          <p:cNvSpPr/>
          <p:nvPr/>
        </p:nvSpPr>
        <p:spPr>
          <a:xfrm>
            <a:off x="1895720" y="711866"/>
            <a:ext cx="1738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Skriv i centiliter.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2112529" y="1265864"/>
            <a:ext cx="695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 dl =</a:t>
            </a:r>
            <a:endParaRPr lang="sv-SE" dirty="0"/>
          </a:p>
        </p:txBody>
      </p:sp>
      <p:grpSp>
        <p:nvGrpSpPr>
          <p:cNvPr id="11" name="Grupp 10"/>
          <p:cNvGrpSpPr/>
          <p:nvPr/>
        </p:nvGrpSpPr>
        <p:grpSpPr>
          <a:xfrm>
            <a:off x="6249845" y="1450530"/>
            <a:ext cx="697099" cy="372352"/>
            <a:chOff x="6198410" y="1457841"/>
            <a:chExt cx="697099" cy="372352"/>
          </a:xfrm>
        </p:grpSpPr>
        <p:sp>
          <p:nvSpPr>
            <p:cNvPr id="53" name="textruta 52"/>
            <p:cNvSpPr txBox="1"/>
            <p:nvPr/>
          </p:nvSpPr>
          <p:spPr>
            <a:xfrm>
              <a:off x="6198410" y="145784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  <p:sp>
          <p:nvSpPr>
            <p:cNvPr id="148" name="textruta 147"/>
            <p:cNvSpPr txBox="1"/>
            <p:nvPr/>
          </p:nvSpPr>
          <p:spPr>
            <a:xfrm>
              <a:off x="6633127" y="1460861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155" name="Rektangel 154"/>
          <p:cNvSpPr>
            <a:spLocks noChangeArrowheads="1"/>
          </p:cNvSpPr>
          <p:nvPr/>
        </p:nvSpPr>
        <p:spPr bwMode="auto">
          <a:xfrm>
            <a:off x="2765084" y="1275022"/>
            <a:ext cx="6214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90 cl</a:t>
            </a:r>
            <a:endParaRPr lang="sv-SE" dirty="0"/>
          </a:p>
        </p:txBody>
      </p:sp>
      <p:sp>
        <p:nvSpPr>
          <p:cNvPr id="156" name="Rektangel 155"/>
          <p:cNvSpPr/>
          <p:nvPr/>
        </p:nvSpPr>
        <p:spPr>
          <a:xfrm>
            <a:off x="1733594" y="2014816"/>
            <a:ext cx="1074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1,8 liter</a:t>
            </a:r>
            <a:r>
              <a:rPr lang="sv-SE" dirty="0"/>
              <a:t> =</a:t>
            </a:r>
          </a:p>
        </p:txBody>
      </p:sp>
      <p:sp>
        <p:nvSpPr>
          <p:cNvPr id="158" name="Rektangel 157"/>
          <p:cNvSpPr>
            <a:spLocks noChangeArrowheads="1"/>
          </p:cNvSpPr>
          <p:nvPr/>
        </p:nvSpPr>
        <p:spPr bwMode="auto">
          <a:xfrm>
            <a:off x="2768208" y="2002335"/>
            <a:ext cx="738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180 cl </a:t>
            </a:r>
            <a:endParaRPr lang="sv-SE" dirty="0"/>
          </a:p>
        </p:txBody>
      </p:sp>
      <p:sp>
        <p:nvSpPr>
          <p:cNvPr id="159" name="Rektangel 158"/>
          <p:cNvSpPr/>
          <p:nvPr/>
        </p:nvSpPr>
        <p:spPr>
          <a:xfrm>
            <a:off x="1919931" y="2764310"/>
            <a:ext cx="875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35 ml =</a:t>
            </a:r>
            <a:endParaRPr lang="sv-SE" dirty="0"/>
          </a:p>
        </p:txBody>
      </p:sp>
      <p:grpSp>
        <p:nvGrpSpPr>
          <p:cNvPr id="73" name="Grupp 72"/>
          <p:cNvGrpSpPr/>
          <p:nvPr/>
        </p:nvGrpSpPr>
        <p:grpSpPr>
          <a:xfrm>
            <a:off x="6700829" y="2945512"/>
            <a:ext cx="716015" cy="403241"/>
            <a:chOff x="4142930" y="1770638"/>
            <a:chExt cx="716015" cy="403241"/>
          </a:xfrm>
        </p:grpSpPr>
        <p:grpSp>
          <p:nvGrpSpPr>
            <p:cNvPr id="74" name="Grupp 73"/>
            <p:cNvGrpSpPr/>
            <p:nvPr/>
          </p:nvGrpSpPr>
          <p:grpSpPr>
            <a:xfrm>
              <a:off x="4458688" y="1775654"/>
              <a:ext cx="400257" cy="398225"/>
              <a:chOff x="4130162" y="1384491"/>
              <a:chExt cx="400257" cy="398225"/>
            </a:xfrm>
          </p:grpSpPr>
          <p:sp>
            <p:nvSpPr>
              <p:cNvPr id="78" name="textruta 77"/>
              <p:cNvSpPr txBox="1"/>
              <p:nvPr/>
            </p:nvSpPr>
            <p:spPr>
              <a:xfrm>
                <a:off x="4268037" y="1384491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  <p:cxnSp>
            <p:nvCxnSpPr>
              <p:cNvPr id="76" name="Rak 75"/>
              <p:cNvCxnSpPr/>
              <p:nvPr/>
            </p:nvCxnSpPr>
            <p:spPr>
              <a:xfrm flipH="1">
                <a:off x="4130162" y="1695046"/>
                <a:ext cx="63860" cy="87670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4142930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sp>
        <p:nvSpPr>
          <p:cNvPr id="160" name="Rektangel 159"/>
          <p:cNvSpPr>
            <a:spLocks noChangeArrowheads="1"/>
          </p:cNvSpPr>
          <p:nvPr/>
        </p:nvSpPr>
        <p:spPr bwMode="auto">
          <a:xfrm>
            <a:off x="2807776" y="2760846"/>
            <a:ext cx="679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3,5 cl </a:t>
            </a:r>
            <a:endParaRPr lang="sv-SE" dirty="0"/>
          </a:p>
        </p:txBody>
      </p:sp>
      <p:sp>
        <p:nvSpPr>
          <p:cNvPr id="161" name="Rektangel 160"/>
          <p:cNvSpPr/>
          <p:nvPr/>
        </p:nvSpPr>
        <p:spPr>
          <a:xfrm>
            <a:off x="1662386" y="3484654"/>
            <a:ext cx="1191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0,04 liter =</a:t>
            </a:r>
            <a:endParaRPr lang="sv-SE" dirty="0"/>
          </a:p>
        </p:txBody>
      </p:sp>
      <p:sp>
        <p:nvSpPr>
          <p:cNvPr id="164" name="Rektangel 163"/>
          <p:cNvSpPr>
            <a:spLocks noChangeArrowheads="1"/>
          </p:cNvSpPr>
          <p:nvPr/>
        </p:nvSpPr>
        <p:spPr bwMode="auto">
          <a:xfrm>
            <a:off x="2807776" y="3484654"/>
            <a:ext cx="504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cl </a:t>
            </a:r>
            <a:endParaRPr lang="sv-SE" dirty="0"/>
          </a:p>
        </p:txBody>
      </p:sp>
      <p:sp>
        <p:nvSpPr>
          <p:cNvPr id="165" name="Rektangel 164"/>
          <p:cNvSpPr/>
          <p:nvPr/>
        </p:nvSpPr>
        <p:spPr>
          <a:xfrm>
            <a:off x="1358032" y="4841324"/>
            <a:ext cx="1556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65  </a:t>
            </a:r>
            <a:r>
              <a:rPr lang="sv-SE" dirty="0"/>
              <a:t>centiliter</a:t>
            </a:r>
            <a:r>
              <a:rPr lang="is-IS" dirty="0"/>
              <a:t> =</a:t>
            </a:r>
            <a:endParaRPr lang="sv-SE" dirty="0"/>
          </a:p>
        </p:txBody>
      </p:sp>
      <p:sp>
        <p:nvSpPr>
          <p:cNvPr id="166" name="Rektangel 165"/>
          <p:cNvSpPr>
            <a:spLocks noChangeArrowheads="1"/>
          </p:cNvSpPr>
          <p:nvPr/>
        </p:nvSpPr>
        <p:spPr bwMode="auto">
          <a:xfrm>
            <a:off x="2807776" y="4841324"/>
            <a:ext cx="11908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650  </a:t>
            </a:r>
            <a:r>
              <a:rPr lang="is-IS" b="1" dirty="0">
                <a:solidFill>
                  <a:srgbClr val="800000"/>
                </a:solidFill>
              </a:rPr>
              <a:t>? </a:t>
            </a:r>
            <a:r>
              <a:rPr lang="is-IS" dirty="0"/>
              <a:t>liter </a:t>
            </a:r>
            <a:endParaRPr lang="sv-SE" dirty="0"/>
          </a:p>
        </p:txBody>
      </p:sp>
      <p:sp>
        <p:nvSpPr>
          <p:cNvPr id="167" name="Rektangel 166"/>
          <p:cNvSpPr/>
          <p:nvPr/>
        </p:nvSpPr>
        <p:spPr>
          <a:xfrm>
            <a:off x="1810172" y="5253307"/>
            <a:ext cx="1074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0</a:t>
            </a:r>
            <a:r>
              <a:rPr lang="is-IS" dirty="0"/>
              <a:t>,2 liter =</a:t>
            </a:r>
            <a:endParaRPr lang="sv-SE" dirty="0"/>
          </a:p>
        </p:txBody>
      </p:sp>
      <p:sp>
        <p:nvSpPr>
          <p:cNvPr id="168" name="Rektangel 167"/>
          <p:cNvSpPr>
            <a:spLocks noChangeArrowheads="1"/>
          </p:cNvSpPr>
          <p:nvPr/>
        </p:nvSpPr>
        <p:spPr bwMode="auto">
          <a:xfrm>
            <a:off x="2832169" y="5253307"/>
            <a:ext cx="8915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</a:t>
            </a:r>
            <a:r>
              <a:rPr lang="is-IS" b="1" dirty="0">
                <a:solidFill>
                  <a:srgbClr val="800000"/>
                </a:solidFill>
              </a:rPr>
              <a:t> ? </a:t>
            </a:r>
            <a:r>
              <a:rPr lang="is-IS" dirty="0"/>
              <a:t>liter </a:t>
            </a:r>
            <a:endParaRPr lang="sv-SE" dirty="0"/>
          </a:p>
        </p:txBody>
      </p:sp>
      <p:sp>
        <p:nvSpPr>
          <p:cNvPr id="169" name="Rektangel 168"/>
          <p:cNvSpPr/>
          <p:nvPr/>
        </p:nvSpPr>
        <p:spPr>
          <a:xfrm>
            <a:off x="1323689" y="5643289"/>
            <a:ext cx="152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400 milliliter =</a:t>
            </a:r>
            <a:endParaRPr lang="sv-SE" dirty="0"/>
          </a:p>
        </p:txBody>
      </p:sp>
      <p:sp>
        <p:nvSpPr>
          <p:cNvPr id="170" name="Rektangel 169"/>
          <p:cNvSpPr>
            <a:spLocks noChangeArrowheads="1"/>
          </p:cNvSpPr>
          <p:nvPr/>
        </p:nvSpPr>
        <p:spPr bwMode="auto">
          <a:xfrm>
            <a:off x="2807776" y="5640807"/>
            <a:ext cx="943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 </a:t>
            </a:r>
            <a:r>
              <a:rPr lang="is-IS" b="1" dirty="0">
                <a:solidFill>
                  <a:srgbClr val="800000"/>
                </a:solidFill>
              </a:rPr>
              <a:t>?</a:t>
            </a:r>
            <a:r>
              <a:rPr lang="is-IS" dirty="0"/>
              <a:t> liter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780165" y="1081198"/>
            <a:ext cx="727505" cy="371179"/>
            <a:chOff x="5780165" y="1081198"/>
            <a:chExt cx="727505" cy="371179"/>
          </a:xfrm>
        </p:grpSpPr>
        <p:sp>
          <p:nvSpPr>
            <p:cNvPr id="40" name="textruta 39"/>
            <p:cNvSpPr txBox="1"/>
            <p:nvPr/>
          </p:nvSpPr>
          <p:spPr>
            <a:xfrm>
              <a:off x="5780165" y="108119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6" name="textruta 95"/>
            <p:cNvSpPr txBox="1"/>
            <p:nvPr/>
          </p:nvSpPr>
          <p:spPr>
            <a:xfrm>
              <a:off x="6245288" y="1083045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9</a:t>
              </a:r>
            </a:p>
          </p:txBody>
        </p:sp>
      </p:grpSp>
      <p:grpSp>
        <p:nvGrpSpPr>
          <p:cNvPr id="99" name="Grupp 98"/>
          <p:cNvGrpSpPr/>
          <p:nvPr/>
        </p:nvGrpSpPr>
        <p:grpSpPr>
          <a:xfrm>
            <a:off x="6273049" y="2576180"/>
            <a:ext cx="1140153" cy="376260"/>
            <a:chOff x="4481523" y="1763710"/>
            <a:chExt cx="1140153" cy="376260"/>
          </a:xfrm>
        </p:grpSpPr>
        <p:grpSp>
          <p:nvGrpSpPr>
            <p:cNvPr id="101" name="Grupp 100"/>
            <p:cNvGrpSpPr/>
            <p:nvPr/>
          </p:nvGrpSpPr>
          <p:grpSpPr>
            <a:xfrm>
              <a:off x="4909334" y="1763710"/>
              <a:ext cx="712342" cy="369332"/>
              <a:chOff x="4061950" y="960089"/>
              <a:chExt cx="712342" cy="369332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406195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3</a:t>
                </a:r>
              </a:p>
            </p:txBody>
          </p:sp>
          <p:sp>
            <p:nvSpPr>
              <p:cNvPr id="105" name="textruta 104"/>
              <p:cNvSpPr txBox="1"/>
              <p:nvPr/>
            </p:nvSpPr>
            <p:spPr>
              <a:xfrm>
                <a:off x="4511910" y="960089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5</a:t>
                </a:r>
              </a:p>
            </p:txBody>
          </p:sp>
        </p:grpSp>
        <p:sp>
          <p:nvSpPr>
            <p:cNvPr id="102" name="textruta 101"/>
            <p:cNvSpPr txBox="1"/>
            <p:nvPr/>
          </p:nvSpPr>
          <p:spPr>
            <a:xfrm>
              <a:off x="4481523" y="177063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7" name="textruta 6"/>
          <p:cNvSpPr txBox="1"/>
          <p:nvPr/>
        </p:nvSpPr>
        <p:spPr>
          <a:xfrm>
            <a:off x="1783378" y="4288716"/>
            <a:ext cx="251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Vilket prefix saknas?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422459" y="4853946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milli</a:t>
            </a:r>
          </a:p>
        </p:txBody>
      </p:sp>
      <p:sp>
        <p:nvSpPr>
          <p:cNvPr id="109" name="textruta 108"/>
          <p:cNvSpPr txBox="1"/>
          <p:nvPr/>
        </p:nvSpPr>
        <p:spPr>
          <a:xfrm>
            <a:off x="4420602" y="5253307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deci</a:t>
            </a:r>
          </a:p>
        </p:txBody>
      </p:sp>
      <p:sp>
        <p:nvSpPr>
          <p:cNvPr id="110" name="textruta 109"/>
          <p:cNvSpPr txBox="1"/>
          <p:nvPr/>
        </p:nvSpPr>
        <p:spPr>
          <a:xfrm>
            <a:off x="4397442" y="5706984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deci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5823089" y="2187001"/>
            <a:ext cx="1140153" cy="369332"/>
            <a:chOff x="6249845" y="2179640"/>
            <a:chExt cx="1140153" cy="369332"/>
          </a:xfrm>
        </p:grpSpPr>
        <p:grpSp>
          <p:nvGrpSpPr>
            <p:cNvPr id="63" name="Grupp 62"/>
            <p:cNvGrpSpPr/>
            <p:nvPr/>
          </p:nvGrpSpPr>
          <p:grpSpPr>
            <a:xfrm>
              <a:off x="6249845" y="2179640"/>
              <a:ext cx="1140153" cy="369332"/>
              <a:chOff x="4481523" y="1746785"/>
              <a:chExt cx="1140153" cy="369332"/>
            </a:xfrm>
          </p:grpSpPr>
          <p:sp>
            <p:nvSpPr>
              <p:cNvPr id="69" name="textruta 68"/>
              <p:cNvSpPr txBox="1"/>
              <p:nvPr/>
            </p:nvSpPr>
            <p:spPr>
              <a:xfrm>
                <a:off x="5359294" y="174678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0</a:t>
                </a:r>
              </a:p>
            </p:txBody>
          </p:sp>
          <p:sp>
            <p:nvSpPr>
              <p:cNvPr id="65" name="textruta 64"/>
              <p:cNvSpPr txBox="1"/>
              <p:nvPr/>
            </p:nvSpPr>
            <p:spPr>
              <a:xfrm>
                <a:off x="4481523" y="1746785"/>
                <a:ext cx="26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sv-SE" dirty="0">
                    <a:solidFill>
                      <a:prstClr val="black"/>
                    </a:solidFill>
                    <a:latin typeface="Calibri" charset="0"/>
                    <a:ea typeface="ＭＳ Ｐゴシック" charset="0"/>
                    <a:cs typeface="ＭＳ Ｐゴシック" charset="0"/>
                  </a:rPr>
                  <a:t>1</a:t>
                </a:r>
              </a:p>
            </p:txBody>
          </p:sp>
        </p:grpSp>
        <p:sp>
          <p:nvSpPr>
            <p:cNvPr id="61" name="textruta 60"/>
            <p:cNvSpPr txBox="1"/>
            <p:nvPr/>
          </p:nvSpPr>
          <p:spPr>
            <a:xfrm>
              <a:off x="6700860" y="2179640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8</a:t>
              </a: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5810323" y="3299988"/>
            <a:ext cx="1151492" cy="410262"/>
            <a:chOff x="6245288" y="3299988"/>
            <a:chExt cx="1151492" cy="410262"/>
          </a:xfrm>
        </p:grpSpPr>
        <p:grpSp>
          <p:nvGrpSpPr>
            <p:cNvPr id="87" name="Grupp 86"/>
            <p:cNvGrpSpPr/>
            <p:nvPr/>
          </p:nvGrpSpPr>
          <p:grpSpPr>
            <a:xfrm>
              <a:off x="6245288" y="3299988"/>
              <a:ext cx="697347" cy="410262"/>
              <a:chOff x="4192867" y="1328571"/>
              <a:chExt cx="697347" cy="410262"/>
            </a:xfrm>
          </p:grpSpPr>
          <p:cxnSp>
            <p:nvCxnSpPr>
              <p:cNvPr id="88" name="Rak 87"/>
              <p:cNvCxnSpPr/>
              <p:nvPr/>
            </p:nvCxnSpPr>
            <p:spPr>
              <a:xfrm flipH="1">
                <a:off x="4518142" y="1659458"/>
                <a:ext cx="58665" cy="79375"/>
              </a:xfrm>
              <a:prstGeom prst="line">
                <a:avLst/>
              </a:prstGeom>
              <a:ln w="28575" cmpd="sng">
                <a:solidFill>
                  <a:srgbClr val="C0504D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89" name="Grupp 88"/>
              <p:cNvGrpSpPr/>
              <p:nvPr/>
            </p:nvGrpSpPr>
            <p:grpSpPr>
              <a:xfrm>
                <a:off x="4192867" y="1328571"/>
                <a:ext cx="697347" cy="370575"/>
                <a:chOff x="3674009" y="916113"/>
                <a:chExt cx="697347" cy="370575"/>
              </a:xfrm>
            </p:grpSpPr>
            <p:sp>
              <p:nvSpPr>
                <p:cNvPr id="90" name="textruta 89"/>
                <p:cNvSpPr txBox="1"/>
                <p:nvPr/>
              </p:nvSpPr>
              <p:spPr>
                <a:xfrm>
                  <a:off x="3674009" y="916113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0</a:t>
                  </a:r>
                </a:p>
              </p:txBody>
            </p:sp>
            <p:sp>
              <p:nvSpPr>
                <p:cNvPr id="91" name="textruta 90"/>
                <p:cNvSpPr txBox="1"/>
                <p:nvPr/>
              </p:nvSpPr>
              <p:spPr>
                <a:xfrm>
                  <a:off x="4108974" y="917356"/>
                  <a:ext cx="2623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sv-SE" dirty="0">
                      <a:solidFill>
                        <a:prstClr val="black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rPr>
                    <a:t>0</a:t>
                  </a:r>
                </a:p>
              </p:txBody>
            </p:sp>
          </p:grpSp>
        </p:grpSp>
        <p:sp>
          <p:nvSpPr>
            <p:cNvPr id="64" name="textruta 63"/>
            <p:cNvSpPr txBox="1"/>
            <p:nvPr/>
          </p:nvSpPr>
          <p:spPr>
            <a:xfrm>
              <a:off x="7134398" y="3314844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6700829" y="3669320"/>
            <a:ext cx="695951" cy="369332"/>
            <a:chOff x="7511378" y="3299988"/>
            <a:chExt cx="695951" cy="369332"/>
          </a:xfrm>
        </p:grpSpPr>
        <p:sp>
          <p:nvSpPr>
            <p:cNvPr id="94" name="textruta 93"/>
            <p:cNvSpPr txBox="1"/>
            <p:nvPr/>
          </p:nvSpPr>
          <p:spPr>
            <a:xfrm>
              <a:off x="7511378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dirty="0">
                  <a:solidFill>
                    <a:prstClr val="black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162" name="textruta 161"/>
            <p:cNvSpPr txBox="1"/>
            <p:nvPr/>
          </p:nvSpPr>
          <p:spPr>
            <a:xfrm>
              <a:off x="7944947" y="3299988"/>
              <a:ext cx="262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v-SE" dirty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8" name="Rektangel 67"/>
          <p:cNvSpPr/>
          <p:nvPr/>
        </p:nvSpPr>
        <p:spPr>
          <a:xfrm>
            <a:off x="1662386" y="6086471"/>
            <a:ext cx="1191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/>
              <a:t>0,05 liter =</a:t>
            </a:r>
            <a:endParaRPr lang="sv-SE" dirty="0"/>
          </a:p>
        </p:txBody>
      </p:sp>
      <p:sp>
        <p:nvSpPr>
          <p:cNvPr id="70" name="Rektangel 69"/>
          <p:cNvSpPr>
            <a:spLocks noChangeArrowheads="1"/>
          </p:cNvSpPr>
          <p:nvPr/>
        </p:nvSpPr>
        <p:spPr bwMode="auto">
          <a:xfrm>
            <a:off x="2832169" y="6086471"/>
            <a:ext cx="943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5  </a:t>
            </a:r>
            <a:r>
              <a:rPr lang="is-IS" b="1" dirty="0">
                <a:solidFill>
                  <a:srgbClr val="800000"/>
                </a:solidFill>
              </a:rPr>
              <a:t>?</a:t>
            </a:r>
            <a:r>
              <a:rPr lang="is-IS" dirty="0"/>
              <a:t> liter</a:t>
            </a:r>
            <a:endParaRPr lang="sv-SE" dirty="0"/>
          </a:p>
        </p:txBody>
      </p:sp>
      <p:sp>
        <p:nvSpPr>
          <p:cNvPr id="71" name="textruta 70"/>
          <p:cNvSpPr txBox="1"/>
          <p:nvPr/>
        </p:nvSpPr>
        <p:spPr>
          <a:xfrm>
            <a:off x="4397442" y="6086471"/>
            <a:ext cx="132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Svar: </a:t>
            </a:r>
            <a:r>
              <a:rPr lang="sv-SE" dirty="0" err="1">
                <a:latin typeface="Bradley Hand Bold"/>
                <a:cs typeface="Bradley Hand Bold"/>
              </a:rPr>
              <a:t>centi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297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55" grpId="0"/>
      <p:bldP spid="156" grpId="0"/>
      <p:bldP spid="158" grpId="0"/>
      <p:bldP spid="159" grpId="0"/>
      <p:bldP spid="160" grpId="0"/>
      <p:bldP spid="161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7" grpId="0"/>
      <p:bldP spid="8" grpId="0"/>
      <p:bldP spid="109" grpId="0"/>
      <p:bldP spid="110" grpId="0"/>
      <p:bldP spid="68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</TotalTime>
  <Words>445</Words>
  <Application>Microsoft Macintosh PowerPoint</Application>
  <PresentationFormat>Bildspel på skärmen (4:3)</PresentationFormat>
  <Paragraphs>252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Bradley Hand Bold</vt:lpstr>
      <vt:lpstr>Calibri</vt:lpstr>
      <vt:lpstr>Times New Roman</vt:lpstr>
      <vt:lpstr>Office-tema</vt:lpstr>
      <vt:lpstr>1_Office-tema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31</cp:revision>
  <dcterms:created xsi:type="dcterms:W3CDTF">2017-04-14T14:34:39Z</dcterms:created>
  <dcterms:modified xsi:type="dcterms:W3CDTF">2019-12-07T13:51:08Z</dcterms:modified>
</cp:coreProperties>
</file>