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8" r:id="rId2"/>
    <p:sldId id="333" r:id="rId3"/>
    <p:sldId id="330" r:id="rId4"/>
    <p:sldId id="334" r:id="rId5"/>
    <p:sldId id="331" r:id="rId6"/>
    <p:sldId id="335" r:id="rId7"/>
    <p:sldId id="332" r:id="rId8"/>
    <p:sldId id="327" r:id="rId9"/>
    <p:sldId id="336" r:id="rId10"/>
    <p:sldId id="337" r:id="rId11"/>
    <p:sldId id="325" r:id="rId12"/>
    <p:sldId id="324" r:id="rId1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096" autoAdjust="0"/>
    <p:restoredTop sz="99685" autoAdjust="0"/>
  </p:normalViewPr>
  <p:slideViewPr>
    <p:cSldViewPr snapToGrid="0" snapToObjects="1">
      <p:cViewPr>
        <p:scale>
          <a:sx n="134" d="100"/>
          <a:sy n="134" d="100"/>
        </p:scale>
        <p:origin x="-192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2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microsoft.com/office/2007/relationships/hdphoto" Target="../media/hdphoto3.wdp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ruta 34"/>
          <p:cNvSpPr txBox="1"/>
          <p:nvPr/>
        </p:nvSpPr>
        <p:spPr>
          <a:xfrm>
            <a:off x="2661016" y="3289581"/>
            <a:ext cx="45703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Är det något av påståendena som stämmer?</a:t>
            </a:r>
            <a:endParaRPr lang="sv-SE" dirty="0"/>
          </a:p>
        </p:txBody>
      </p:sp>
      <p:grpSp>
        <p:nvGrpSpPr>
          <p:cNvPr id="42" name="Grupp 41"/>
          <p:cNvGrpSpPr/>
          <p:nvPr/>
        </p:nvGrpSpPr>
        <p:grpSpPr>
          <a:xfrm>
            <a:off x="71280" y="4199231"/>
            <a:ext cx="2750695" cy="2054253"/>
            <a:chOff x="71280" y="3611113"/>
            <a:chExt cx="2750695" cy="2054253"/>
          </a:xfrm>
        </p:grpSpPr>
        <p:sp>
          <p:nvSpPr>
            <p:cNvPr id="17" name="Ellips 16"/>
            <p:cNvSpPr/>
            <p:nvPr/>
          </p:nvSpPr>
          <p:spPr>
            <a:xfrm>
              <a:off x="71280" y="3611113"/>
              <a:ext cx="2750695" cy="1309740"/>
            </a:xfrm>
            <a:prstGeom prst="wedgeEllipseCallout">
              <a:avLst>
                <a:gd name="adj1" fmla="val -31158"/>
                <a:gd name="adj2" fmla="val 5622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i="1" dirty="0" smtClean="0"/>
                <a:t>A och B är rektanglar, D och E är parallellogram och C är en triangel.</a:t>
              </a:r>
              <a:endParaRPr lang="sv-SE" sz="1600" i="1" dirty="0"/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325371" y="5142146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2434456" y="4344956"/>
            <a:ext cx="2429135" cy="1979145"/>
            <a:chOff x="2434456" y="3797859"/>
            <a:chExt cx="2429135" cy="1979145"/>
          </a:xfrm>
        </p:grpSpPr>
        <p:sp>
          <p:nvSpPr>
            <p:cNvPr id="18" name="Ellips 17"/>
            <p:cNvSpPr/>
            <p:nvPr/>
          </p:nvSpPr>
          <p:spPr>
            <a:xfrm>
              <a:off x="2434456" y="3797859"/>
              <a:ext cx="2429135" cy="1219042"/>
            </a:xfrm>
            <a:prstGeom prst="wedgeEllipseCallout">
              <a:avLst>
                <a:gd name="adj1" fmla="val -36622"/>
                <a:gd name="adj2" fmla="val 6484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i="1" dirty="0" smtClean="0"/>
                <a:t>Men A är väl ingen rektangel. Alla sidor är ju lika långa.</a:t>
              </a:r>
              <a:endParaRPr lang="sv-SE" sz="1600" i="1" dirty="0"/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2441758" y="5253784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p 43"/>
          <p:cNvGrpSpPr/>
          <p:nvPr/>
        </p:nvGrpSpPr>
        <p:grpSpPr>
          <a:xfrm>
            <a:off x="4739968" y="4297241"/>
            <a:ext cx="2485507" cy="1999226"/>
            <a:chOff x="5136844" y="3765108"/>
            <a:chExt cx="2303495" cy="1884484"/>
          </a:xfrm>
        </p:grpSpPr>
        <p:sp>
          <p:nvSpPr>
            <p:cNvPr id="19" name="Ellips 18"/>
            <p:cNvSpPr/>
            <p:nvPr/>
          </p:nvSpPr>
          <p:spPr>
            <a:xfrm>
              <a:off x="5136844" y="3765108"/>
              <a:ext cx="2303495" cy="1234570"/>
            </a:xfrm>
            <a:prstGeom prst="wedgeEllipseCallout">
              <a:avLst>
                <a:gd name="adj1" fmla="val 37115"/>
                <a:gd name="adj2" fmla="val 5256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i="1" dirty="0"/>
                <a:t>Jag har för </a:t>
              </a:r>
              <a:r>
                <a:rPr lang="sv-SE" sz="1600" i="1" dirty="0" smtClean="0"/>
                <a:t>mig att </a:t>
              </a:r>
              <a:r>
                <a:rPr lang="sv-SE" sz="1600" i="1" dirty="0"/>
                <a:t>alla figurer </a:t>
              </a:r>
              <a:r>
                <a:rPr lang="sv-SE" sz="1600" i="1" dirty="0" smtClean="0"/>
                <a:t>är parallellogrammer utom C. </a:t>
              </a:r>
              <a:endParaRPr lang="sv-SE" sz="1600" i="1" dirty="0"/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6888758" y="5126372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7103476" y="4175842"/>
            <a:ext cx="1832881" cy="2045784"/>
            <a:chOff x="7103476" y="3974506"/>
            <a:chExt cx="1832881" cy="2045784"/>
          </a:xfrm>
        </p:grpSpPr>
        <p:sp>
          <p:nvSpPr>
            <p:cNvPr id="20" name="Ellips 19"/>
            <p:cNvSpPr/>
            <p:nvPr/>
          </p:nvSpPr>
          <p:spPr>
            <a:xfrm>
              <a:off x="7103476" y="3974506"/>
              <a:ext cx="1832881" cy="1103000"/>
            </a:xfrm>
            <a:prstGeom prst="wedgeEllipseCallout">
              <a:avLst>
                <a:gd name="adj1" fmla="val 20555"/>
                <a:gd name="adj2" fmla="val 7896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v-SE" sz="1600" i="1" dirty="0"/>
                <a:t>Jag tror </a:t>
              </a:r>
              <a:r>
                <a:rPr lang="sv-SE" sz="1600" i="1" dirty="0" smtClean="0"/>
                <a:t>i alla </a:t>
              </a:r>
              <a:r>
                <a:rPr lang="sv-SE" sz="1600" i="1" dirty="0"/>
                <a:t>fall att </a:t>
              </a:r>
              <a:r>
                <a:rPr lang="sv-SE" sz="1600" i="1" dirty="0" smtClean="0"/>
                <a:t>alla är polygoner.</a:t>
              </a:r>
              <a:endParaRPr lang="sv-SE" sz="1600" i="1" dirty="0"/>
            </a:p>
          </p:txBody>
        </p:sp>
        <p:sp>
          <p:nvSpPr>
            <p:cNvPr id="39" name="textruta 38"/>
            <p:cNvSpPr txBox="1"/>
            <p:nvPr/>
          </p:nvSpPr>
          <p:spPr>
            <a:xfrm>
              <a:off x="8135444" y="5497070"/>
              <a:ext cx="4385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</a:t>
              </a:r>
              <a:endParaRPr lang="sv-S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2492268" y="767630"/>
            <a:ext cx="4611208" cy="830997"/>
            <a:chOff x="557860" y="850704"/>
            <a:chExt cx="4611208" cy="830997"/>
          </a:xfrm>
        </p:grpSpPr>
        <p:sp>
          <p:nvSpPr>
            <p:cNvPr id="21" name="textruta 20"/>
            <p:cNvSpPr txBox="1"/>
            <p:nvPr/>
          </p:nvSpPr>
          <p:spPr>
            <a:xfrm>
              <a:off x="714231" y="1002538"/>
              <a:ext cx="345294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</p:txBody>
        </p:sp>
        <p:sp>
          <p:nvSpPr>
            <p:cNvPr id="52" name="Rektangel 51"/>
            <p:cNvSpPr/>
            <p:nvPr/>
          </p:nvSpPr>
          <p:spPr>
            <a:xfrm>
              <a:off x="557860" y="850704"/>
              <a:ext cx="461120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2400" dirty="0"/>
                <a:t>Här </a:t>
              </a:r>
              <a:r>
                <a:rPr lang="sv-SE" sz="2400" dirty="0" smtClean="0"/>
                <a:t>finns </a:t>
              </a:r>
              <a:r>
                <a:rPr lang="sv-SE" sz="2400" dirty="0"/>
                <a:t>fem geometriska </a:t>
              </a:r>
              <a:r>
                <a:rPr lang="sv-SE" sz="2400" dirty="0" smtClean="0"/>
                <a:t>figurer</a:t>
              </a:r>
              <a:r>
                <a:rPr lang="sv-SE" sz="2400" dirty="0"/>
                <a:t>.</a:t>
              </a:r>
            </a:p>
            <a:p>
              <a:r>
                <a:rPr lang="sv-SE" sz="2400" dirty="0" smtClean="0"/>
                <a:t> Några </a:t>
              </a:r>
              <a:r>
                <a:rPr lang="sv-SE" sz="2400" dirty="0"/>
                <a:t>av dem har </a:t>
              </a:r>
              <a:r>
                <a:rPr lang="sv-SE" sz="2400" dirty="0" smtClean="0"/>
                <a:t>flera </a:t>
              </a:r>
              <a:r>
                <a:rPr lang="sv-SE" sz="2400" dirty="0"/>
                <a:t>namn.</a:t>
              </a:r>
            </a:p>
          </p:txBody>
        </p:sp>
      </p:grpSp>
      <p:sp>
        <p:nvSpPr>
          <p:cNvPr id="55" name="textruta 54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påstående stämmer?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1018967" y="1868948"/>
            <a:ext cx="7810073" cy="754788"/>
            <a:chOff x="763887" y="1868948"/>
            <a:chExt cx="7810073" cy="754788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887" y="1919018"/>
              <a:ext cx="718742" cy="704718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9844" y="1927054"/>
              <a:ext cx="1406571" cy="696682"/>
            </a:xfrm>
            <a:prstGeom prst="rect">
              <a:avLst/>
            </a:prstGeom>
          </p:spPr>
        </p:pic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0811" y="1868948"/>
              <a:ext cx="1282151" cy="754788"/>
            </a:xfrm>
            <a:prstGeom prst="rect">
              <a:avLst/>
            </a:prstGeom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0079" y="1927054"/>
              <a:ext cx="970786" cy="696682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1000" y="1972244"/>
              <a:ext cx="2412960" cy="643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3522889" y="43150"/>
            <a:ext cx="1915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rgbClr val="800000"/>
                </a:solidFill>
                <a:latin typeface="+mj-lt"/>
                <a:cs typeface="Comic Sans MS"/>
              </a:rPr>
              <a:t>Lösningar</a:t>
            </a:r>
            <a:endParaRPr lang="sv-SE" sz="3200" b="1" i="1" dirty="0">
              <a:solidFill>
                <a:srgbClr val="800000"/>
              </a:solidFill>
              <a:latin typeface="+mj-lt"/>
              <a:cs typeface="Comic Sans MS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72766" y="900681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1497998" y="86276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(</a:t>
            </a:r>
            <a:r>
              <a:rPr lang="is-IS" i="1" dirty="0" smtClean="0"/>
              <a:t>n</a:t>
            </a:r>
            <a:r>
              <a:rPr lang="is-IS" dirty="0" smtClean="0"/>
              <a:t> </a:t>
            </a:r>
            <a:r>
              <a:rPr lang="is-IS" dirty="0"/>
              <a:t>– 3) </a:t>
            </a:r>
            <a:r>
              <a:rPr lang="is-IS" dirty="0" smtClean="0"/>
              <a:t>st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572963" y="1735060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497998" y="1704282"/>
            <a:ext cx="6455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I en </a:t>
            </a:r>
            <a:r>
              <a:rPr lang="sv-SE" i="1" dirty="0" smtClean="0"/>
              <a:t>n</a:t>
            </a:r>
            <a:r>
              <a:rPr lang="sv-SE" dirty="0" smtClean="0"/>
              <a:t>-hörning kan man från varje hörn dra (</a:t>
            </a:r>
            <a:r>
              <a:rPr lang="sv-SE" i="1" dirty="0" smtClean="0"/>
              <a:t>n</a:t>
            </a:r>
            <a:r>
              <a:rPr lang="sv-SE" dirty="0" smtClean="0"/>
              <a:t> – 3) diagonaler.</a:t>
            </a:r>
            <a:endParaRPr lang="sv-SE" dirty="0"/>
          </a:p>
        </p:txBody>
      </p:sp>
      <p:grpSp>
        <p:nvGrpSpPr>
          <p:cNvPr id="5" name="Grupp 4"/>
          <p:cNvGrpSpPr/>
          <p:nvPr/>
        </p:nvGrpSpPr>
        <p:grpSpPr>
          <a:xfrm>
            <a:off x="1497998" y="2107137"/>
            <a:ext cx="6455627" cy="627165"/>
            <a:chOff x="1587447" y="2107137"/>
            <a:chExt cx="6455627" cy="627165"/>
          </a:xfrm>
        </p:grpSpPr>
        <p:sp>
          <p:nvSpPr>
            <p:cNvPr id="13" name="Rektangel 12"/>
            <p:cNvSpPr/>
            <p:nvPr/>
          </p:nvSpPr>
          <p:spPr>
            <a:xfrm>
              <a:off x="1587447" y="2180305"/>
              <a:ext cx="64556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Eftersom det </a:t>
              </a:r>
              <a:r>
                <a:rPr lang="sv-SE" dirty="0" smtClean="0"/>
                <a:t>är </a:t>
              </a:r>
              <a:r>
                <a:rPr lang="sv-SE" i="1" dirty="0"/>
                <a:t>n</a:t>
              </a:r>
              <a:r>
                <a:rPr lang="sv-SE" dirty="0"/>
                <a:t> </a:t>
              </a:r>
              <a:r>
                <a:rPr lang="sv-SE" dirty="0" smtClean="0"/>
                <a:t>hörn s</a:t>
              </a:r>
              <a:r>
                <a:rPr lang="sv-SE" dirty="0"/>
                <a:t>å</a:t>
              </a:r>
              <a:r>
                <a:rPr lang="sv-SE" dirty="0" smtClean="0"/>
                <a:t> </a:t>
              </a:r>
              <a:r>
                <a:rPr lang="sv-SE" dirty="0"/>
                <a:t>blir antalet </a:t>
              </a:r>
              <a:r>
                <a:rPr lang="sv-SE" dirty="0" smtClean="0"/>
                <a:t>diagonaler</a:t>
              </a:r>
              <a:endParaRPr lang="sv-SE" dirty="0"/>
            </a:p>
          </p:txBody>
        </p:sp>
        <p:grpSp>
          <p:nvGrpSpPr>
            <p:cNvPr id="18" name="Grupp 17"/>
            <p:cNvGrpSpPr>
              <a:grpSpLocks/>
            </p:cNvGrpSpPr>
            <p:nvPr/>
          </p:nvGrpSpPr>
          <p:grpSpPr bwMode="auto">
            <a:xfrm>
              <a:off x="6267531" y="2107137"/>
              <a:ext cx="911189" cy="627165"/>
              <a:chOff x="3864458" y="1846460"/>
              <a:chExt cx="912314" cy="627341"/>
            </a:xfrm>
          </p:grpSpPr>
          <p:sp>
            <p:nvSpPr>
              <p:cNvPr id="20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846460"/>
                <a:ext cx="91231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/>
                  <a:t>n</a:t>
                </a:r>
                <a:r>
                  <a:rPr lang="sv-SE" sz="1800" dirty="0" smtClean="0"/>
                  <a:t>(</a:t>
                </a:r>
                <a:r>
                  <a:rPr lang="sv-SE" sz="1800" i="1" dirty="0" smtClean="0"/>
                  <a:t>n – </a:t>
                </a:r>
                <a:r>
                  <a:rPr lang="sv-SE" sz="1800" dirty="0" smtClean="0"/>
                  <a:t>3)</a:t>
                </a:r>
                <a:endParaRPr lang="sv-SE" sz="1800" dirty="0"/>
              </a:p>
            </p:txBody>
          </p:sp>
          <p:sp>
            <p:nvSpPr>
              <p:cNvPr id="22" name="textruta 5"/>
              <p:cNvSpPr txBox="1">
                <a:spLocks noChangeArrowheads="1"/>
              </p:cNvSpPr>
              <p:nvPr/>
            </p:nvSpPr>
            <p:spPr bwMode="auto">
              <a:xfrm>
                <a:off x="4149651" y="2104366"/>
                <a:ext cx="302033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/>
                  <a:t>2</a:t>
                </a:r>
                <a:endParaRPr lang="sv-SE" sz="1800" dirty="0"/>
              </a:p>
            </p:txBody>
          </p:sp>
          <p:cxnSp>
            <p:nvCxnSpPr>
              <p:cNvPr id="23" name="Rak 22"/>
              <p:cNvCxnSpPr/>
              <p:nvPr/>
            </p:nvCxnSpPr>
            <p:spPr>
              <a:xfrm>
                <a:off x="3915321" y="2203748"/>
                <a:ext cx="72471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ktangel 26"/>
          <p:cNvSpPr/>
          <p:nvPr/>
        </p:nvSpPr>
        <p:spPr>
          <a:xfrm>
            <a:off x="1550229" y="2731374"/>
            <a:ext cx="7213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</a:t>
            </a:r>
            <a:r>
              <a:rPr lang="sv-SE" dirty="0" smtClean="0"/>
              <a:t>måste dividera </a:t>
            </a:r>
            <a:r>
              <a:rPr lang="sv-SE" dirty="0"/>
              <a:t>med 2 eftersom vi annars </a:t>
            </a:r>
            <a:r>
              <a:rPr lang="sv-SE" dirty="0" smtClean="0"/>
              <a:t>får </a:t>
            </a:r>
            <a:r>
              <a:rPr lang="sv-SE" dirty="0"/>
              <a:t>med </a:t>
            </a:r>
            <a:r>
              <a:rPr lang="sv-SE" dirty="0" smtClean="0"/>
              <a:t>alla diagonaler två gånger</a:t>
            </a:r>
            <a:r>
              <a:rPr lang="sv-SE" dirty="0"/>
              <a:t>.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572963" y="4154674"/>
            <a:ext cx="366003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8" name="Grupp 37"/>
          <p:cNvGrpSpPr/>
          <p:nvPr/>
        </p:nvGrpSpPr>
        <p:grpSpPr>
          <a:xfrm>
            <a:off x="1637270" y="3994799"/>
            <a:ext cx="3771238" cy="666303"/>
            <a:chOff x="1666934" y="4048888"/>
            <a:chExt cx="3771238" cy="666303"/>
          </a:xfrm>
        </p:grpSpPr>
        <p:grpSp>
          <p:nvGrpSpPr>
            <p:cNvPr id="28" name="Grupp 27"/>
            <p:cNvGrpSpPr/>
            <p:nvPr/>
          </p:nvGrpSpPr>
          <p:grpSpPr>
            <a:xfrm>
              <a:off x="1666934" y="4048888"/>
              <a:ext cx="1933803" cy="666303"/>
              <a:chOff x="1103304" y="1150801"/>
              <a:chExt cx="1933803" cy="666303"/>
            </a:xfrm>
          </p:grpSpPr>
          <p:grpSp>
            <p:nvGrpSpPr>
              <p:cNvPr id="29" name="Grupp 28"/>
              <p:cNvGrpSpPr>
                <a:grpSpLocks/>
              </p:cNvGrpSpPr>
              <p:nvPr/>
            </p:nvGrpSpPr>
            <p:grpSpPr bwMode="auto">
              <a:xfrm>
                <a:off x="1103304" y="1150801"/>
                <a:ext cx="1362948" cy="666303"/>
                <a:chOff x="3864458" y="1846460"/>
                <a:chExt cx="1364635" cy="666490"/>
              </a:xfrm>
            </p:grpSpPr>
            <p:sp>
              <p:nvSpPr>
                <p:cNvPr id="31" name="textruta 4"/>
                <p:cNvSpPr txBox="1">
                  <a:spLocks noChangeArrowheads="1"/>
                </p:cNvSpPr>
                <p:nvPr/>
              </p:nvSpPr>
              <p:spPr bwMode="auto">
                <a:xfrm>
                  <a:off x="3864458" y="1846460"/>
                  <a:ext cx="1364635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/>
                    <a:t>100(100 – 3)</a:t>
                  </a:r>
                  <a:endParaRPr lang="sv-SE" sz="1800" dirty="0"/>
                </a:p>
              </p:txBody>
            </p:sp>
            <p:sp>
              <p:nvSpPr>
                <p:cNvPr id="32" name="textruta 5"/>
                <p:cNvSpPr txBox="1">
                  <a:spLocks noChangeArrowheads="1"/>
                </p:cNvSpPr>
                <p:nvPr/>
              </p:nvSpPr>
              <p:spPr bwMode="auto">
                <a:xfrm>
                  <a:off x="4368138" y="2143515"/>
                  <a:ext cx="302033" cy="369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/>
                    <a:t>2</a:t>
                  </a:r>
                  <a:endParaRPr lang="sv-SE" sz="1800" dirty="0"/>
                </a:p>
              </p:txBody>
            </p:sp>
            <p:cxnSp>
              <p:nvCxnSpPr>
                <p:cNvPr id="33" name="Rak 32"/>
                <p:cNvCxnSpPr/>
                <p:nvPr/>
              </p:nvCxnSpPr>
              <p:spPr>
                <a:xfrm flipV="1">
                  <a:off x="3864458" y="2200681"/>
                  <a:ext cx="1287408" cy="306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ruta 29"/>
              <p:cNvSpPr txBox="1"/>
              <p:nvPr/>
            </p:nvSpPr>
            <p:spPr>
              <a:xfrm>
                <a:off x="2405170" y="1304690"/>
                <a:ext cx="631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/>
                  <a:t>s</a:t>
                </a:r>
                <a:r>
                  <a:rPr lang="sv-SE" dirty="0" err="1" smtClean="0"/>
                  <a:t>t</a:t>
                </a:r>
                <a:r>
                  <a:rPr lang="sv-SE" dirty="0" smtClean="0"/>
                  <a:t>  =</a:t>
                </a:r>
                <a:endParaRPr lang="sv-SE" dirty="0"/>
              </a:p>
            </p:txBody>
          </p:sp>
        </p:grpSp>
        <p:sp>
          <p:nvSpPr>
            <p:cNvPr id="37" name="Rektangel 36"/>
            <p:cNvSpPr>
              <a:spLocks noChangeArrowheads="1"/>
            </p:cNvSpPr>
            <p:nvPr/>
          </p:nvSpPr>
          <p:spPr bwMode="auto">
            <a:xfrm>
              <a:off x="3443816" y="4202777"/>
              <a:ext cx="1994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sv-SE" dirty="0" smtClean="0"/>
                <a:t>50 </a:t>
              </a:r>
              <a:r>
                <a:rPr lang="is-IS" dirty="0"/>
                <a:t>∙</a:t>
              </a:r>
              <a:r>
                <a:rPr lang="sv-SE" dirty="0"/>
                <a:t> </a:t>
              </a:r>
              <a:r>
                <a:rPr lang="sv-SE" dirty="0" smtClean="0"/>
                <a:t>97 </a:t>
              </a:r>
              <a:r>
                <a:rPr lang="sv-SE" dirty="0" err="1" smtClean="0"/>
                <a:t>st</a:t>
              </a:r>
              <a:r>
                <a:rPr lang="sv-SE" dirty="0" smtClean="0"/>
                <a:t> = 4 850 </a:t>
              </a:r>
              <a:r>
                <a:rPr lang="sv-SE" dirty="0" err="1" smtClean="0"/>
                <a:t>st</a:t>
              </a:r>
              <a:r>
                <a:rPr lang="sv-SE" dirty="0" smtClean="0"/>
                <a:t> 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23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1" grpId="0" animBg="1"/>
      <p:bldP spid="12" grpId="0"/>
      <p:bldP spid="27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3762" y="1205295"/>
            <a:ext cx="622888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Ett år deltog 14 820 skidåkare </a:t>
            </a:r>
            <a:r>
              <a:rPr lang="sv-SE" dirty="0" smtClean="0"/>
              <a:t>i Vasaloppet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Under </a:t>
            </a:r>
            <a:r>
              <a:rPr lang="sv-SE" dirty="0"/>
              <a:t>loppet drack </a:t>
            </a:r>
            <a:r>
              <a:rPr lang="sv-SE" dirty="0" smtClean="0"/>
              <a:t>de sammanlagt </a:t>
            </a:r>
            <a:r>
              <a:rPr lang="sv-SE" dirty="0"/>
              <a:t>16 900 </a:t>
            </a:r>
            <a:r>
              <a:rPr lang="sv-SE" dirty="0" smtClean="0"/>
              <a:t>liter blåbärssoppa.</a:t>
            </a:r>
          </a:p>
          <a:p>
            <a:endParaRPr lang="sv-SE" dirty="0"/>
          </a:p>
          <a:p>
            <a:r>
              <a:rPr lang="sv-SE" dirty="0"/>
              <a:t>Hur mycket drack var och en </a:t>
            </a:r>
            <a:r>
              <a:rPr lang="sv-SE" dirty="0" smtClean="0"/>
              <a:t>i genomsnitt</a:t>
            </a:r>
            <a:r>
              <a:rPr lang="sv-SE" dirty="0"/>
              <a:t>? </a:t>
            </a:r>
            <a:endParaRPr lang="sv-SE" dirty="0" smtClean="0"/>
          </a:p>
          <a:p>
            <a:r>
              <a:rPr lang="sv-SE" dirty="0" smtClean="0"/>
              <a:t>Avrunda </a:t>
            </a:r>
            <a:r>
              <a:rPr lang="sv-SE" dirty="0"/>
              <a:t>till hela deciliter.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615673" y="177907"/>
            <a:ext cx="628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Värdera och redovisa – vasaloppet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22" y="1205295"/>
            <a:ext cx="384225" cy="42081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32" y="2896236"/>
            <a:ext cx="4942636" cy="32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441941" y="142240"/>
            <a:ext cx="46090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– Vilken lösning är bäst?</a:t>
            </a:r>
          </a:p>
          <a:p>
            <a:r>
              <a:rPr lang="sv-SE" dirty="0" smtClean="0"/>
              <a:t>– Vilka brister ser du i de andra lösningarna?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4" y="1071827"/>
            <a:ext cx="2517832" cy="224875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4" y="3866730"/>
            <a:ext cx="3303165" cy="2861903"/>
          </a:xfrm>
          <a:prstGeom prst="rect">
            <a:avLst/>
          </a:prstGeom>
          <a:ln>
            <a:solidFill>
              <a:srgbClr val="4F81BD"/>
            </a:solidFill>
          </a:ln>
        </p:spPr>
      </p:pic>
      <p:grpSp>
        <p:nvGrpSpPr>
          <p:cNvPr id="11" name="Grupp 10"/>
          <p:cNvGrpSpPr/>
          <p:nvPr/>
        </p:nvGrpSpPr>
        <p:grpSpPr>
          <a:xfrm>
            <a:off x="4659369" y="1071827"/>
            <a:ext cx="4140618" cy="2553235"/>
            <a:chOff x="4659368" y="1176246"/>
            <a:chExt cx="4139705" cy="2687177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4482" y1="4914" x2="74482" y2="4914"/>
                          <a14:foregroundMark x1="89633" y1="27273" x2="89952" y2="20147"/>
                          <a14:foregroundMark x1="97927" y1="95577" x2="97927" y2="95577"/>
                          <a14:foregroundMark x1="98405" y1="97543" x2="98405" y2="97543"/>
                          <a14:backgroundMark x1="74322" y1="2211" x2="74322" y2="2211"/>
                          <a14:backgroundMark x1="78788" y1="2703" x2="78788" y2="2703"/>
                          <a14:backgroundMark x1="85167" y1="2211" x2="85167" y2="2211"/>
                          <a14:backgroundMark x1="81659" y1="2948" x2="81659" y2="2948"/>
                          <a14:backgroundMark x1="58533" y1="2211" x2="58533" y2="2211"/>
                          <a14:backgroundMark x1="54067" y1="2211" x2="54067" y2="2211"/>
                          <a14:backgroundMark x1="59968" y1="3686" x2="59968" y2="3686"/>
                          <a14:backgroundMark x1="62201" y1="4423" x2="62201" y2="4423"/>
                          <a14:backgroundMark x1="68900" y1="4914" x2="68900" y2="4914"/>
                          <a14:backgroundMark x1="71292" y1="4914" x2="71292" y2="4914"/>
                          <a14:backgroundMark x1="75758" y1="5160" x2="75758" y2="5160"/>
                          <a14:backgroundMark x1="77671" y1="4423" x2="77671" y2="4423"/>
                          <a14:backgroundMark x1="75917" y1="2703" x2="75917" y2="2703"/>
                          <a14:backgroundMark x1="83254" y1="3440" x2="83254" y2="3440"/>
                          <a14:backgroundMark x1="66826" y1="4423" x2="66826" y2="4423"/>
                          <a14:backgroundMark x1="72887" y1="5897" x2="72887" y2="5897"/>
                          <a14:backgroundMark x1="64115" y1="5651" x2="64115" y2="5651"/>
                          <a14:backgroundMark x1="57576" y1="4914" x2="57576" y2="4914"/>
                          <a14:backgroundMark x1="55183" y1="2948" x2="55183" y2="2948"/>
                          <a14:backgroundMark x1="52153" y1="2211" x2="52153" y2="2211"/>
                          <a14:backgroundMark x1="80383" y1="4423" x2="80383" y2="4423"/>
                          <a14:backgroundMark x1="74322" y1="7617" x2="74322" y2="7617"/>
                          <a14:backgroundMark x1="69856" y1="6388" x2="69856" y2="6388"/>
                          <a14:backgroundMark x1="76236" y1="6880" x2="76236" y2="68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59368" y="1176246"/>
              <a:ext cx="4139705" cy="2687177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8626" y="1176246"/>
              <a:ext cx="1641644" cy="271344"/>
            </a:xfrm>
            <a:prstGeom prst="rect">
              <a:avLst/>
            </a:prstGeom>
          </p:spPr>
        </p:pic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273" y="3866730"/>
            <a:ext cx="4201714" cy="267756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916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295880" y="3048951"/>
            <a:ext cx="332626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– Vem har löst uppgiften korrekt?</a:t>
            </a:r>
          </a:p>
          <a:p>
            <a:r>
              <a:rPr lang="sv-SE" dirty="0" smtClean="0"/>
              <a:t>– Vilka fel har de andra gjort? 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063" y="601853"/>
            <a:ext cx="1264920" cy="129577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661016" y="140188"/>
            <a:ext cx="444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Vems metod är korrekt?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grpSp>
        <p:nvGrpSpPr>
          <p:cNvPr id="13" name="Grupp 12"/>
          <p:cNvGrpSpPr/>
          <p:nvPr/>
        </p:nvGrpSpPr>
        <p:grpSpPr>
          <a:xfrm>
            <a:off x="1515807" y="688497"/>
            <a:ext cx="4320206" cy="2168202"/>
            <a:chOff x="1515807" y="688497"/>
            <a:chExt cx="4320206" cy="2168202"/>
          </a:xfrm>
        </p:grpSpPr>
        <p:sp>
          <p:nvSpPr>
            <p:cNvPr id="7" name="textruta 6"/>
            <p:cNvSpPr txBox="1"/>
            <p:nvPr/>
          </p:nvSpPr>
          <p:spPr>
            <a:xfrm>
              <a:off x="1515807" y="1308914"/>
              <a:ext cx="1780073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Beräkna det blåa </a:t>
              </a:r>
              <a:endParaRPr lang="sv-SE" dirty="0" smtClean="0"/>
            </a:p>
            <a:p>
              <a:r>
                <a:rPr lang="sv-SE" dirty="0" smtClean="0"/>
                <a:t>områdets </a:t>
              </a:r>
              <a:r>
                <a:rPr lang="sv-SE" dirty="0"/>
                <a:t>area.</a:t>
              </a:r>
              <a:endPara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11977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3626601" y="688497"/>
              <a:ext cx="2209412" cy="2168202"/>
              <a:chOff x="4643448" y="887181"/>
              <a:chExt cx="2209412" cy="2168202"/>
            </a:xfrm>
          </p:grpSpPr>
          <p:pic>
            <p:nvPicPr>
              <p:cNvPr id="2" name="Bildobjekt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8848" l="13238" r="84258">
                            <a14:foregroundMark x1="15206" y1="35130" x2="14848" y2="5019"/>
                            <a14:foregroundMark x1="15206" y1="4275" x2="15206" y2="4275"/>
                            <a14:backgroundMark x1="14311" y1="36989" x2="14311" y2="3698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3448" y="887181"/>
                <a:ext cx="2209412" cy="2126411"/>
              </a:xfrm>
              <a:prstGeom prst="rect">
                <a:avLst/>
              </a:prstGeom>
            </p:spPr>
          </p:pic>
          <p:sp>
            <p:nvSpPr>
              <p:cNvPr id="3" name="textruta 2"/>
              <p:cNvSpPr txBox="1"/>
              <p:nvPr/>
            </p:nvSpPr>
            <p:spPr>
              <a:xfrm>
                <a:off x="5637620" y="2686051"/>
                <a:ext cx="3496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4710951" y="1138266"/>
                <a:ext cx="3496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3</a:t>
                </a:r>
                <a:endParaRPr lang="sv-SE" dirty="0"/>
              </a:p>
            </p:txBody>
          </p:sp>
          <p:sp>
            <p:nvSpPr>
              <p:cNvPr id="4" name="textruta 3"/>
              <p:cNvSpPr txBox="1"/>
              <p:nvPr/>
            </p:nvSpPr>
            <p:spPr>
              <a:xfrm>
                <a:off x="6440075" y="200174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4</a:t>
                </a:r>
                <a:endParaRPr lang="sv-SE" dirty="0"/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6016116" y="923701"/>
                <a:ext cx="659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/>
                  <a:t>(cm)</a:t>
                </a:r>
                <a:endParaRPr lang="sv-SE" dirty="0"/>
              </a:p>
            </p:txBody>
          </p:sp>
        </p:grpSp>
      </p:grpSp>
      <p:pic>
        <p:nvPicPr>
          <p:cNvPr id="5" name="Bildobjek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14" y="3899682"/>
            <a:ext cx="3345875" cy="960832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14" y="4860514"/>
            <a:ext cx="7521980" cy="965084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714" y="5825598"/>
            <a:ext cx="6788356" cy="886313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05685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286066" y="154250"/>
            <a:ext cx="473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Fyrfältsproblem – HAGEN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1753133" y="993995"/>
            <a:ext cx="6531622" cy="1754327"/>
            <a:chOff x="1753133" y="993995"/>
            <a:chExt cx="6531622" cy="1754327"/>
          </a:xfrm>
        </p:grpSpPr>
        <p:sp>
          <p:nvSpPr>
            <p:cNvPr id="3" name="textruta 2"/>
            <p:cNvSpPr txBox="1"/>
            <p:nvPr/>
          </p:nvSpPr>
          <p:spPr>
            <a:xfrm>
              <a:off x="1753133" y="993995"/>
              <a:ext cx="3950706" cy="175432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Till sina kaniner ska Emelie göra </a:t>
              </a:r>
              <a:r>
                <a:rPr lang="sv-SE" dirty="0" smtClean="0"/>
                <a:t>en hage </a:t>
              </a:r>
              <a:r>
                <a:rPr lang="sv-SE" dirty="0"/>
                <a:t>som har formen av en </a:t>
              </a:r>
              <a:r>
                <a:rPr lang="sv-SE" dirty="0" smtClean="0"/>
                <a:t>rektangel. Hon </a:t>
              </a:r>
              <a:r>
                <a:rPr lang="sv-SE" dirty="0"/>
                <a:t>har ett 20 m långt stängsel</a:t>
              </a:r>
              <a:r>
                <a:rPr lang="sv-SE" dirty="0" smtClean="0"/>
                <a:t>.</a:t>
              </a:r>
            </a:p>
            <a:p>
              <a:endParaRPr lang="sv-SE" dirty="0"/>
            </a:p>
            <a:p>
              <a:r>
                <a:rPr lang="sv-SE" dirty="0"/>
                <a:t>Hur ska hagen se ut för att </a:t>
              </a:r>
              <a:r>
                <a:rPr lang="sv-SE" dirty="0" smtClean="0"/>
                <a:t>arean ska </a:t>
              </a:r>
              <a:r>
                <a:rPr lang="sv-SE" dirty="0"/>
                <a:t>bli så stor som möjligt?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8304" y="999065"/>
              <a:ext cx="2526451" cy="1680090"/>
            </a:xfrm>
            <a:prstGeom prst="ellipse">
              <a:avLst/>
            </a:prstGeom>
          </p:spPr>
        </p:pic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26" y="2818622"/>
            <a:ext cx="6724404" cy="39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892"/>
            <a:ext cx="9156697" cy="5322432"/>
          </a:xfrm>
          <a:prstGeom prst="rect">
            <a:avLst/>
          </a:prstGeom>
          <a:ln w="19050" cmpd="sng">
            <a:solidFill>
              <a:srgbClr val="660066"/>
            </a:solidFill>
          </a:ln>
        </p:spPr>
      </p:pic>
      <p:sp>
        <p:nvSpPr>
          <p:cNvPr id="9" name="Rektangel 8"/>
          <p:cNvSpPr/>
          <p:nvPr/>
        </p:nvSpPr>
        <p:spPr>
          <a:xfrm>
            <a:off x="4673600" y="3474720"/>
            <a:ext cx="410169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400" i="1" dirty="0" smtClean="0"/>
          </a:p>
          <a:p>
            <a:endParaRPr lang="sv-SE" sz="1050" i="1" dirty="0" smtClean="0"/>
          </a:p>
          <a:p>
            <a:endParaRPr lang="sv-SE" sz="1400" dirty="0"/>
          </a:p>
        </p:txBody>
      </p:sp>
      <p:sp>
        <p:nvSpPr>
          <p:cNvPr id="6" name="Rektangel 5"/>
          <p:cNvSpPr/>
          <p:nvPr/>
        </p:nvSpPr>
        <p:spPr>
          <a:xfrm>
            <a:off x="589280" y="1296066"/>
            <a:ext cx="397256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sp>
        <p:nvSpPr>
          <p:cNvPr id="3" name="Rektangel 2"/>
          <p:cNvSpPr/>
          <p:nvPr/>
        </p:nvSpPr>
        <p:spPr>
          <a:xfrm>
            <a:off x="4690970" y="1296066"/>
            <a:ext cx="408432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 smtClean="0"/>
          </a:p>
        </p:txBody>
      </p:sp>
      <p:sp>
        <p:nvSpPr>
          <p:cNvPr id="22" name="Rektangel 21"/>
          <p:cNvSpPr/>
          <p:nvPr/>
        </p:nvSpPr>
        <p:spPr>
          <a:xfrm>
            <a:off x="578862" y="3474720"/>
            <a:ext cx="3972560" cy="20523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6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25" y="1344050"/>
            <a:ext cx="1532400" cy="18860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50" y="1347505"/>
            <a:ext cx="831115" cy="156814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432" y="3602761"/>
            <a:ext cx="1314721" cy="18134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32277" y="2849868"/>
            <a:ext cx="3470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>
                <a:solidFill>
                  <a:srgbClr val="800000"/>
                </a:solidFill>
              </a:rPr>
              <a:t>Alltså är arean </a:t>
            </a:r>
            <a:r>
              <a:rPr lang="sv-SE" sz="1400" b="1" dirty="0">
                <a:solidFill>
                  <a:srgbClr val="800000"/>
                </a:solidFill>
              </a:rPr>
              <a:t>vara </a:t>
            </a:r>
            <a:r>
              <a:rPr lang="sv-SE" sz="1400" b="1" dirty="0" smtClean="0">
                <a:solidFill>
                  <a:srgbClr val="800000"/>
                </a:solidFill>
              </a:rPr>
              <a:t>störst när </a:t>
            </a:r>
            <a:r>
              <a:rPr lang="sv-SE" sz="1400" b="1" dirty="0">
                <a:solidFill>
                  <a:srgbClr val="800000"/>
                </a:solidFill>
              </a:rPr>
              <a:t>hagen </a:t>
            </a:r>
            <a:r>
              <a:rPr lang="sv-SE" sz="1400" b="1" dirty="0" smtClean="0">
                <a:solidFill>
                  <a:srgbClr val="800000"/>
                </a:solidFill>
              </a:rPr>
              <a:t>är </a:t>
            </a:r>
            <a:r>
              <a:rPr lang="sv-SE" sz="1400" b="1" dirty="0">
                <a:solidFill>
                  <a:srgbClr val="800000"/>
                </a:solidFill>
              </a:rPr>
              <a:t>en </a:t>
            </a:r>
            <a:r>
              <a:rPr lang="sv-SE" sz="1400" b="1" dirty="0" smtClean="0">
                <a:solidFill>
                  <a:srgbClr val="800000"/>
                </a:solidFill>
              </a:rPr>
              <a:t>kvadrat med </a:t>
            </a:r>
            <a:r>
              <a:rPr lang="sv-SE" sz="1400" b="1" dirty="0">
                <a:solidFill>
                  <a:srgbClr val="800000"/>
                </a:solidFill>
              </a:rPr>
              <a:t>sidan 5 m.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999" y="3538193"/>
            <a:ext cx="1230105" cy="22365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01592" y="5162481"/>
            <a:ext cx="384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Alltså </a:t>
            </a:r>
            <a:r>
              <a:rPr lang="sv-SE" sz="1200" dirty="0"/>
              <a:t>kommer arean minska </a:t>
            </a:r>
            <a:r>
              <a:rPr lang="sv-SE" sz="1200" dirty="0" smtClean="0"/>
              <a:t>när </a:t>
            </a:r>
            <a:r>
              <a:rPr lang="sv-SE" sz="1200" dirty="0"/>
              <a:t>du ö</a:t>
            </a:r>
            <a:r>
              <a:rPr lang="sv-SE" sz="1200" dirty="0" smtClean="0"/>
              <a:t>kar ena </a:t>
            </a:r>
            <a:r>
              <a:rPr lang="sv-SE" sz="1200" dirty="0"/>
              <a:t>sidans </a:t>
            </a:r>
            <a:r>
              <a:rPr lang="sv-SE" sz="1200" dirty="0" smtClean="0"/>
              <a:t>längd</a:t>
            </a:r>
            <a:r>
              <a:rPr lang="sv-SE" sz="1200" dirty="0"/>
              <a:t>.</a:t>
            </a:r>
          </a:p>
        </p:txBody>
      </p:sp>
      <p:sp>
        <p:nvSpPr>
          <p:cNvPr id="10" name="Rektangel 9"/>
          <p:cNvSpPr/>
          <p:nvPr/>
        </p:nvSpPr>
        <p:spPr>
          <a:xfrm>
            <a:off x="1829000" y="1532654"/>
            <a:ext cx="1748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Ta några mått och pröva;</a:t>
            </a:r>
          </a:p>
        </p:txBody>
      </p:sp>
      <p:sp>
        <p:nvSpPr>
          <p:cNvPr id="12" name="Rektangel 11"/>
          <p:cNvSpPr/>
          <p:nvPr/>
        </p:nvSpPr>
        <p:spPr>
          <a:xfrm>
            <a:off x="927264" y="1808177"/>
            <a:ext cx="2713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7 m och 3 m   -&gt; O = 20 m och A = 21 m</a:t>
            </a:r>
            <a:r>
              <a:rPr lang="sv-SE" sz="1200" baseline="30000" dirty="0"/>
              <a:t>2</a:t>
            </a:r>
            <a:r>
              <a:rPr lang="sv-SE" sz="1200" dirty="0"/>
              <a:t>.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927264" y="1987498"/>
            <a:ext cx="362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8 m och 2 m   -&gt; O = 20 m och A = 16 m</a:t>
            </a:r>
            <a:r>
              <a:rPr lang="sv-SE" sz="1200" baseline="30000" dirty="0"/>
              <a:t>2</a:t>
            </a:r>
            <a:r>
              <a:rPr lang="sv-SE" sz="1200" dirty="0"/>
              <a:t>. (A minskar) </a:t>
            </a:r>
          </a:p>
        </p:txBody>
      </p:sp>
      <p:sp>
        <p:nvSpPr>
          <p:cNvPr id="14" name="Rektangel 13"/>
          <p:cNvSpPr/>
          <p:nvPr/>
        </p:nvSpPr>
        <p:spPr>
          <a:xfrm>
            <a:off x="927264" y="2188866"/>
            <a:ext cx="3375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6 m och 4 m   -&gt; O = 20 m och A = 24 m</a:t>
            </a:r>
            <a:r>
              <a:rPr lang="sv-SE" sz="1200" baseline="30000" dirty="0"/>
              <a:t>2</a:t>
            </a:r>
            <a:r>
              <a:rPr lang="sv-SE" sz="1200" dirty="0"/>
              <a:t>. (A ökar)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927264" y="2385147"/>
            <a:ext cx="3502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5 m och 5 m   -&gt; O = 20 m och A = 25 m</a:t>
            </a:r>
            <a:r>
              <a:rPr lang="sv-SE" sz="1200" baseline="30000" dirty="0"/>
              <a:t>2</a:t>
            </a:r>
            <a:r>
              <a:rPr lang="sv-SE" sz="1200" dirty="0"/>
              <a:t>. (A ökar) </a:t>
            </a:r>
          </a:p>
        </p:txBody>
      </p:sp>
      <p:sp>
        <p:nvSpPr>
          <p:cNvPr id="20" name="Rektangel 19"/>
          <p:cNvSpPr/>
          <p:nvPr/>
        </p:nvSpPr>
        <p:spPr>
          <a:xfrm>
            <a:off x="927264" y="2572869"/>
            <a:ext cx="3424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4 m och 6 m   -&gt; O = 20 m och A = 24 m</a:t>
            </a:r>
            <a:r>
              <a:rPr lang="sv-SE" sz="1200" baseline="30000" dirty="0"/>
              <a:t>2</a:t>
            </a:r>
            <a:r>
              <a:rPr lang="sv-SE" sz="1200" dirty="0"/>
              <a:t>. (A minskar)</a:t>
            </a:r>
          </a:p>
        </p:txBody>
      </p:sp>
      <p:sp>
        <p:nvSpPr>
          <p:cNvPr id="24" name="Rektangel 23"/>
          <p:cNvSpPr/>
          <p:nvPr/>
        </p:nvSpPr>
        <p:spPr>
          <a:xfrm>
            <a:off x="601592" y="3787532"/>
            <a:ext cx="352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rgbClr val="800000"/>
                </a:solidFill>
              </a:rPr>
              <a:t>Det måste vara en kvadrat med sidan 5 m</a:t>
            </a:r>
            <a:r>
              <a:rPr lang="sv-SE" sz="1200" b="1" dirty="0" smtClean="0">
                <a:solidFill>
                  <a:srgbClr val="800000"/>
                </a:solidFill>
              </a:rPr>
              <a:t>. </a:t>
            </a:r>
            <a:endParaRPr lang="sv-SE" sz="1200" b="1" dirty="0">
              <a:solidFill>
                <a:srgbClr val="800000"/>
              </a:solidFill>
            </a:endParaRPr>
          </a:p>
          <a:p>
            <a:r>
              <a:rPr lang="sv-SE" sz="1200" dirty="0"/>
              <a:t>Om du ökar sidans längd, så kan den max bli 10 m om</a:t>
            </a:r>
          </a:p>
          <a:p>
            <a:r>
              <a:rPr lang="sv-SE" sz="1200" dirty="0"/>
              <a:t>omkretsen ska vara 20 m. </a:t>
            </a:r>
          </a:p>
        </p:txBody>
      </p:sp>
      <p:sp>
        <p:nvSpPr>
          <p:cNvPr id="29" name="Rektangel 28"/>
          <p:cNvSpPr/>
          <p:nvPr/>
        </p:nvSpPr>
        <p:spPr>
          <a:xfrm>
            <a:off x="601592" y="4314090"/>
            <a:ext cx="4259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200" dirty="0"/>
          </a:p>
          <a:p>
            <a:r>
              <a:rPr lang="sv-SE" sz="1200" dirty="0"/>
              <a:t>När du ökar sidans längd måste den andra sidans längd minska om omkretsen fortfarande ska vara 20 m. </a:t>
            </a:r>
          </a:p>
          <a:p>
            <a:r>
              <a:rPr lang="sv-SE" sz="1200" dirty="0"/>
              <a:t>Till sist kommer den vara 0 m, vilket ger arean 0 m</a:t>
            </a:r>
            <a:r>
              <a:rPr lang="sv-SE" sz="1200" baseline="30000" dirty="0"/>
              <a:t>2</a:t>
            </a:r>
            <a:r>
              <a:rPr lang="sv-SE" sz="1200" dirty="0"/>
              <a:t>. </a:t>
            </a:r>
          </a:p>
        </p:txBody>
      </p:sp>
      <p:sp>
        <p:nvSpPr>
          <p:cNvPr id="30" name="Rektangel 29"/>
          <p:cNvSpPr/>
          <p:nvPr/>
        </p:nvSpPr>
        <p:spPr>
          <a:xfrm>
            <a:off x="5562339" y="3787532"/>
            <a:ext cx="2672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Kan till exempel vara att </a:t>
            </a:r>
            <a:r>
              <a:rPr lang="sv-SE" sz="1200" i="1" dirty="0"/>
              <a:t>Använda tabell</a:t>
            </a:r>
            <a:endParaRPr lang="sv-SE" sz="1200" dirty="0"/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391" y="4064531"/>
            <a:ext cx="1713677" cy="144414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719" y="1677464"/>
            <a:ext cx="3677302" cy="14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9" grpId="0"/>
      <p:bldP spid="20" grpId="0"/>
      <p:bldP spid="24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632132" y="1027036"/>
            <a:ext cx="56748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Talet π kan inte uttryckas exakt med </a:t>
            </a:r>
            <a:r>
              <a:rPr lang="sv-SE" dirty="0" smtClean="0"/>
              <a:t>siffror </a:t>
            </a:r>
            <a:r>
              <a:rPr lang="sv-SE" dirty="0"/>
              <a:t>utan är ett tal i decimalform </a:t>
            </a:r>
            <a:r>
              <a:rPr lang="sv-SE" dirty="0" smtClean="0"/>
              <a:t>med ett </a:t>
            </a:r>
            <a:r>
              <a:rPr lang="sv-SE" dirty="0"/>
              <a:t>oändligt antal decimaler</a:t>
            </a:r>
            <a:r>
              <a:rPr lang="sv-SE" dirty="0" smtClean="0"/>
              <a:t>.</a:t>
            </a:r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1773238" y="4947370"/>
            <a:ext cx="6166610" cy="400110"/>
            <a:chOff x="1773238" y="3714820"/>
            <a:chExt cx="6166610" cy="400110"/>
          </a:xfrm>
        </p:grpSpPr>
        <p:sp>
          <p:nvSpPr>
            <p:cNvPr id="4" name="textruta 3"/>
            <p:cNvSpPr txBox="1"/>
            <p:nvPr/>
          </p:nvSpPr>
          <p:spPr>
            <a:xfrm>
              <a:off x="1773238" y="3714820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2349988" y="3714820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Gissa hur många decimaler i π han kunde utantill.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773238" y="5521357"/>
            <a:ext cx="6166610" cy="400110"/>
            <a:chOff x="1773238" y="3725673"/>
            <a:chExt cx="6166610" cy="400110"/>
          </a:xfrm>
        </p:grpSpPr>
        <p:sp>
          <p:nvSpPr>
            <p:cNvPr id="11" name="textruta 10"/>
            <p:cNvSpPr txBox="1"/>
            <p:nvPr/>
          </p:nvSpPr>
          <p:spPr>
            <a:xfrm>
              <a:off x="1773238" y="3725673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2349988" y="3725673"/>
              <a:ext cx="5589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Räkna fram ett svar.</a:t>
              </a:r>
              <a:endParaRPr lang="sv-SE" dirty="0"/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773238" y="6025562"/>
            <a:ext cx="6166610" cy="646331"/>
            <a:chOff x="1773238" y="3627042"/>
            <a:chExt cx="6166610" cy="646331"/>
          </a:xfrm>
        </p:grpSpPr>
        <p:sp>
          <p:nvSpPr>
            <p:cNvPr id="14" name="textruta 13"/>
            <p:cNvSpPr txBox="1"/>
            <p:nvPr/>
          </p:nvSpPr>
          <p:spPr>
            <a:xfrm>
              <a:off x="1773238" y="3702556"/>
              <a:ext cx="429875" cy="40011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3.</a:t>
              </a:r>
              <a:endPara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349988" y="3627042"/>
              <a:ext cx="5589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Testa hur många du kan lära dig utantill.</a:t>
              </a:r>
            </a:p>
            <a:p>
              <a:r>
                <a:rPr lang="sv-SE" dirty="0"/>
                <a:t>Testa hur många av dem du kommer ihåg i morgon.</a:t>
              </a: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1903413" y="138136"/>
            <a:ext cx="626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Räkna och häpna – talet </a:t>
            </a:r>
            <a:r>
              <a:rPr lang="sv-SE" sz="3600" b="1" dirty="0" smtClean="0">
                <a:solidFill>
                  <a:schemeClr val="accent4">
                    <a:lumMod val="75000"/>
                  </a:schemeClr>
                </a:solidFill>
              </a:rPr>
              <a:t>π</a:t>
            </a:r>
            <a:endParaRPr lang="sv-SE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23924" y="3458515"/>
            <a:ext cx="9020076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Det är vanligt att man kan komma ihåg 7–9 </a:t>
            </a:r>
            <a:r>
              <a:rPr lang="sv-SE" dirty="0" smtClean="0"/>
              <a:t>siffror efter </a:t>
            </a:r>
            <a:r>
              <a:rPr lang="sv-SE" dirty="0"/>
              <a:t>att ha läst en lång rad </a:t>
            </a:r>
            <a:r>
              <a:rPr lang="sv-SE" dirty="0" smtClean="0"/>
              <a:t>med siffror</a:t>
            </a:r>
            <a:r>
              <a:rPr lang="sv-SE" dirty="0"/>
              <a:t>. Den 60-åriga japanen Akira </a:t>
            </a:r>
            <a:r>
              <a:rPr lang="sv-SE" dirty="0" err="1"/>
              <a:t>Haraguchi</a:t>
            </a:r>
            <a:r>
              <a:rPr lang="sv-SE" dirty="0"/>
              <a:t> har rekordet att läsa upp decimaler från π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sz="2000" b="1" dirty="0">
                <a:solidFill>
                  <a:srgbClr val="660066"/>
                </a:solidFill>
              </a:rPr>
              <a:t>Vid ett tillfälle lyckades han rabbla korrekta decimaler under </a:t>
            </a:r>
            <a:r>
              <a:rPr lang="sv-SE" sz="2000" b="1" dirty="0" smtClean="0">
                <a:solidFill>
                  <a:srgbClr val="660066"/>
                </a:solidFill>
              </a:rPr>
              <a:t>ofattbara </a:t>
            </a:r>
            <a:r>
              <a:rPr lang="sv-SE" sz="2000" b="1" dirty="0">
                <a:solidFill>
                  <a:srgbClr val="660066"/>
                </a:solidFill>
              </a:rPr>
              <a:t>28 timmar.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9" y="1812751"/>
            <a:ext cx="8138160" cy="1463748"/>
          </a:xfrm>
          <a:prstGeom prst="rect">
            <a:avLst/>
          </a:prstGeom>
          <a:ln w="28575" cmpd="sng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924864" y="3115206"/>
            <a:ext cx="5985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/>
              <a:t>Haraguchi</a:t>
            </a:r>
            <a:r>
              <a:rPr lang="sv-SE" dirty="0" smtClean="0"/>
              <a:t> kunde ungefär  </a:t>
            </a:r>
            <a:r>
              <a:rPr lang="sv-SE" sz="2400" b="1" dirty="0" smtClean="0">
                <a:solidFill>
                  <a:srgbClr val="660066"/>
                </a:solidFill>
              </a:rPr>
              <a:t>100 000 decimaler av </a:t>
            </a:r>
            <a:r>
              <a:rPr lang="sv-SE" sz="2400" b="1" dirty="0">
                <a:solidFill>
                  <a:srgbClr val="660066"/>
                </a:solidFill>
              </a:rPr>
              <a:t>π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cs typeface="Chalkboard"/>
            </a:endParaRPr>
          </a:p>
          <a:p>
            <a:r>
              <a:rPr lang="sv-SE" sz="2400" b="1" dirty="0" smtClean="0">
                <a:solidFill>
                  <a:srgbClr val="660066"/>
                </a:solidFill>
              </a:rPr>
              <a:t> 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956751" y="1812939"/>
            <a:ext cx="5953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Vi </a:t>
            </a:r>
            <a:r>
              <a:rPr lang="sv-SE" dirty="0"/>
              <a:t>utgår från att </a:t>
            </a:r>
            <a:r>
              <a:rPr lang="sv-SE" dirty="0" err="1"/>
              <a:t>Haraguchi</a:t>
            </a:r>
            <a:r>
              <a:rPr lang="sv-SE" dirty="0"/>
              <a:t> sa en </a:t>
            </a:r>
            <a:r>
              <a:rPr lang="sv-SE" dirty="0" smtClean="0"/>
              <a:t>decimal i </a:t>
            </a:r>
            <a:r>
              <a:rPr lang="sv-SE" dirty="0"/>
              <a:t>sekunden </a:t>
            </a:r>
          </a:p>
        </p:txBody>
      </p:sp>
      <p:sp>
        <p:nvSpPr>
          <p:cNvPr id="8" name="Rektangel 7"/>
          <p:cNvSpPr/>
          <p:nvPr/>
        </p:nvSpPr>
        <p:spPr>
          <a:xfrm>
            <a:off x="1956751" y="2427463"/>
            <a:ext cx="6051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Antalet </a:t>
            </a:r>
            <a:r>
              <a:rPr lang="sv-SE" dirty="0"/>
              <a:t>decimaler </a:t>
            </a:r>
            <a:r>
              <a:rPr lang="sv-SE" dirty="0" smtClean="0"/>
              <a:t> blir 28 </a:t>
            </a:r>
            <a:r>
              <a:rPr lang="is-IS" dirty="0"/>
              <a:t>∙</a:t>
            </a:r>
            <a:r>
              <a:rPr lang="sv-SE" dirty="0" smtClean="0"/>
              <a:t> </a:t>
            </a:r>
            <a:r>
              <a:rPr lang="sv-SE" dirty="0"/>
              <a:t>3 600 </a:t>
            </a:r>
            <a:r>
              <a:rPr lang="sv-SE" dirty="0" smtClean="0"/>
              <a:t>≈ </a:t>
            </a:r>
            <a:r>
              <a:rPr lang="sv-SE" dirty="0"/>
              <a:t>100 000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28425" y="1780863"/>
            <a:ext cx="42987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endParaRPr lang="sv-S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041683" y="416818"/>
            <a:ext cx="29730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rgbClr val="800000"/>
                </a:solidFill>
                <a:latin typeface="+mj-lt"/>
                <a:cs typeface="Comic Sans MS"/>
              </a:rPr>
              <a:t>Lösningsförslag</a:t>
            </a:r>
            <a:endParaRPr lang="sv-SE" sz="3200" b="1" i="1" dirty="0">
              <a:solidFill>
                <a:srgbClr val="800000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612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375" y="1840378"/>
            <a:ext cx="1306552" cy="115194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97602" y="3285258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129709" y="1067421"/>
            <a:ext cx="2280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I en fyrhörning kan </a:t>
            </a:r>
            <a:endParaRPr lang="sv-SE" sz="1600" dirty="0" smtClean="0"/>
          </a:p>
          <a:p>
            <a:r>
              <a:rPr lang="sv-SE" sz="1600" dirty="0" smtClean="0"/>
              <a:t>man </a:t>
            </a:r>
            <a:r>
              <a:rPr lang="sv-SE" sz="1600" dirty="0"/>
              <a:t>dra två diagonaler</a:t>
            </a:r>
            <a:r>
              <a:rPr lang="sv-SE" sz="1600" dirty="0" smtClean="0"/>
              <a:t>.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5178279" y="1067421"/>
            <a:ext cx="30191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I en femhörning kan man dra två </a:t>
            </a:r>
            <a:r>
              <a:rPr lang="sv-SE" sz="1600" dirty="0" smtClean="0"/>
              <a:t>diagonaler från </a:t>
            </a:r>
            <a:r>
              <a:rPr lang="sv-SE" sz="1600" dirty="0"/>
              <a:t>varje hörn.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954648" y="3210442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a) </a:t>
            </a:r>
            <a:r>
              <a:rPr lang="sv-SE" sz="1600" dirty="0"/>
              <a:t>Rita en femhörning och dra alla diagonaler som </a:t>
            </a:r>
            <a:r>
              <a:rPr lang="sv-SE" sz="1600" dirty="0" smtClean="0"/>
              <a:t>går.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939155" y="3548996"/>
            <a:ext cx="3363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b) </a:t>
            </a:r>
            <a:r>
              <a:rPr lang="sv-SE" sz="1600" dirty="0"/>
              <a:t>Hur många diagonaler blir det?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39155" y="3907403"/>
            <a:ext cx="7830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c) </a:t>
            </a:r>
            <a:r>
              <a:rPr lang="sv-SE" sz="1600" dirty="0"/>
              <a:t>Varför blir det inte tio stycken? Det går ju två diagonaler från varje </a:t>
            </a:r>
            <a:r>
              <a:rPr lang="sv-SE" sz="1600" dirty="0" smtClean="0"/>
              <a:t>hörn och </a:t>
            </a:r>
            <a:r>
              <a:rPr lang="sv-SE" sz="1600" dirty="0"/>
              <a:t>5 · 2 = 10. </a:t>
            </a:r>
            <a:endParaRPr lang="sv-SE" sz="1600" dirty="0" smtClean="0"/>
          </a:p>
          <a:p>
            <a:r>
              <a:rPr lang="sv-SE" sz="1600" dirty="0"/>
              <a:t> </a:t>
            </a:r>
            <a:r>
              <a:rPr lang="sv-SE" sz="1600" dirty="0" smtClean="0"/>
              <a:t>   Diskutera </a:t>
            </a:r>
            <a:r>
              <a:rPr lang="sv-SE" sz="1600" dirty="0"/>
              <a:t>med en kompis.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97602" y="4991037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939155" y="4989711"/>
            <a:ext cx="216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a) Rita en sexhörning.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356462" y="312841"/>
            <a:ext cx="867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Chalkboard"/>
              </a:rPr>
              <a:t>Resonerna och utveckla – Diagonaler i Månghörningar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Chalkboard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12" y="1713841"/>
            <a:ext cx="1131209" cy="1278485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939155" y="5329591"/>
            <a:ext cx="474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b) Hur många diagonaler kan du dra från varje hörn</a:t>
            </a:r>
            <a:r>
              <a:rPr lang="sv-SE" sz="1600" dirty="0" smtClean="0"/>
              <a:t>?</a:t>
            </a:r>
            <a:endParaRPr lang="sv-SE" sz="1600" dirty="0"/>
          </a:p>
        </p:txBody>
      </p:sp>
      <p:sp>
        <p:nvSpPr>
          <p:cNvPr id="23" name="textruta 22"/>
          <p:cNvSpPr txBox="1"/>
          <p:nvPr/>
        </p:nvSpPr>
        <p:spPr>
          <a:xfrm>
            <a:off x="939155" y="5720723"/>
            <a:ext cx="7427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c) Hur många diagonaler kan du dra sammanlagt? Jämför med en kompis.</a:t>
            </a:r>
          </a:p>
        </p:txBody>
      </p:sp>
    </p:spTree>
    <p:extLst>
      <p:ext uri="{BB962C8B-B14F-4D97-AF65-F5344CB8AC3E}">
        <p14:creationId xmlns:p14="http://schemas.microsoft.com/office/powerpoint/2010/main" val="3126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75707" y="367075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253704" y="290130"/>
            <a:ext cx="755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Ser du något samband mellan antalet hörn och hur många diagonaler </a:t>
            </a:r>
            <a:r>
              <a:rPr lang="sv-SE" sz="1600" dirty="0" smtClean="0"/>
              <a:t>du kan </a:t>
            </a:r>
            <a:r>
              <a:rPr lang="sv-SE" sz="1600" dirty="0"/>
              <a:t>rita?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4406" y="4197321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253704" y="4166566"/>
            <a:ext cx="7405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Teckna ett uttryck för hur många diagonaler </a:t>
            </a:r>
            <a:r>
              <a:rPr lang="sv-SE" sz="1600" b="1" dirty="0">
                <a:solidFill>
                  <a:srgbClr val="660066"/>
                </a:solidFill>
              </a:rPr>
              <a:t>du kan dra från varje hörn </a:t>
            </a:r>
            <a:r>
              <a:rPr lang="sv-SE" sz="1600" dirty="0" smtClean="0"/>
              <a:t>i en </a:t>
            </a:r>
            <a:r>
              <a:rPr lang="sv-SE" sz="1600" i="1" dirty="0"/>
              <a:t>n</a:t>
            </a:r>
            <a:r>
              <a:rPr lang="sv-SE" sz="1600" dirty="0"/>
              <a:t>-hörning. Jämför ditt uttryck med en kompis.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0509" y="5022989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253704" y="4988673"/>
            <a:ext cx="748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Teckna ett uttryck som du kan använda för att räkna ut det </a:t>
            </a:r>
            <a:r>
              <a:rPr lang="sv-SE" sz="1600" b="1" dirty="0" smtClean="0">
                <a:solidFill>
                  <a:srgbClr val="660066"/>
                </a:solidFill>
              </a:rPr>
              <a:t>sammanlagda antalet </a:t>
            </a:r>
            <a:r>
              <a:rPr lang="sv-SE" sz="1600" b="1" dirty="0">
                <a:solidFill>
                  <a:srgbClr val="660066"/>
                </a:solidFill>
              </a:rPr>
              <a:t>diagonaler</a:t>
            </a:r>
            <a:r>
              <a:rPr lang="sv-SE" sz="1600" dirty="0"/>
              <a:t> i en månghörning med vilket antal hörn som helst</a:t>
            </a:r>
            <a:r>
              <a:rPr lang="sv-SE" sz="1600" dirty="0" smtClean="0"/>
              <a:t>, en </a:t>
            </a:r>
            <a:r>
              <a:rPr lang="sv-SE" sz="1600" i="1" dirty="0"/>
              <a:t>n</a:t>
            </a:r>
            <a:r>
              <a:rPr lang="sv-SE" sz="1600" dirty="0"/>
              <a:t>-hörning</a:t>
            </a:r>
            <a:r>
              <a:rPr lang="sv-SE" sz="1600" dirty="0" smtClean="0"/>
              <a:t>.</a:t>
            </a:r>
          </a:p>
          <a:p>
            <a:r>
              <a:rPr lang="sv-SE" sz="1600" dirty="0" smtClean="0"/>
              <a:t> </a:t>
            </a:r>
            <a:r>
              <a:rPr lang="sv-SE" sz="1600" dirty="0"/>
              <a:t>Jämför ditt uttryck med en kompis.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20509" y="6033544"/>
            <a:ext cx="256621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1253704" y="6033544"/>
            <a:ext cx="66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Använd uttrycket och räkna ut antalet diagonaler i en </a:t>
            </a:r>
            <a:r>
              <a:rPr lang="sv-SE" sz="1600" dirty="0" err="1"/>
              <a:t>hundrahörning</a:t>
            </a:r>
            <a:r>
              <a:rPr lang="sv-SE" sz="1600" dirty="0"/>
              <a:t>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1253704" y="628684"/>
            <a:ext cx="7155104" cy="3340025"/>
            <a:chOff x="1032328" y="610664"/>
            <a:chExt cx="7155104" cy="3340025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328" y="1195440"/>
              <a:ext cx="7155104" cy="2755249"/>
            </a:xfrm>
            <a:prstGeom prst="rect">
              <a:avLst/>
            </a:prstGeom>
          </p:spPr>
        </p:pic>
        <p:sp>
          <p:nvSpPr>
            <p:cNvPr id="5" name="Rektangel 4"/>
            <p:cNvSpPr/>
            <p:nvPr/>
          </p:nvSpPr>
          <p:spPr>
            <a:xfrm>
              <a:off x="1032328" y="610664"/>
              <a:ext cx="68952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Rita av tabellen och räkna ut hur många diagonaler som kan </a:t>
              </a:r>
              <a:r>
                <a:rPr lang="sv-SE" sz="1600" dirty="0" smtClean="0"/>
                <a:t>dras i </a:t>
              </a:r>
              <a:r>
                <a:rPr lang="sv-SE" sz="1600" dirty="0"/>
                <a:t>de olika månghörningarna. Jämför din tabell med en kompis.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  <p:bldP spid="13" grpId="0" animBg="1"/>
      <p:bldP spid="14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054504" y="604258"/>
            <a:ext cx="794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is-IS" dirty="0" smtClean="0"/>
              <a:t>– </a:t>
            </a:r>
          </a:p>
          <a:p>
            <a:pPr marL="342900" indent="-342900">
              <a:buAutoNum type="alphaLcParenR"/>
            </a:pPr>
            <a:r>
              <a:rPr lang="is-IS" dirty="0" smtClean="0"/>
              <a:t>5</a:t>
            </a:r>
            <a:endParaRPr lang="is-IS" dirty="0"/>
          </a:p>
          <a:p>
            <a:r>
              <a:rPr lang="sv-SE" dirty="0"/>
              <a:t>c) Till exempel </a:t>
            </a:r>
            <a:r>
              <a:rPr lang="sv-SE" dirty="0" smtClean="0"/>
              <a:t>därför </a:t>
            </a:r>
            <a:r>
              <a:rPr lang="sv-SE" dirty="0"/>
              <a:t>att diagonalen </a:t>
            </a:r>
            <a:r>
              <a:rPr lang="sv-SE" dirty="0" smtClean="0"/>
              <a:t>från hörn </a:t>
            </a:r>
            <a:r>
              <a:rPr lang="sv-SE" dirty="0"/>
              <a:t>A till B </a:t>
            </a:r>
            <a:r>
              <a:rPr lang="sv-SE" dirty="0" smtClean="0"/>
              <a:t>är </a:t>
            </a:r>
            <a:r>
              <a:rPr lang="sv-SE" dirty="0"/>
              <a:t>samma diagonal som </a:t>
            </a:r>
            <a:r>
              <a:rPr lang="sv-SE" dirty="0" smtClean="0"/>
              <a:t>från hörn </a:t>
            </a:r>
            <a:r>
              <a:rPr lang="sv-SE" dirty="0"/>
              <a:t>B till A. </a:t>
            </a:r>
            <a:r>
              <a:rPr lang="sv-SE" dirty="0" smtClean="0"/>
              <a:t>Alltså </a:t>
            </a:r>
            <a:r>
              <a:rPr lang="sv-SE" dirty="0"/>
              <a:t>blir det bara </a:t>
            </a:r>
            <a:r>
              <a:rPr lang="sv-SE" dirty="0" smtClean="0"/>
              <a:t>hälften så många </a:t>
            </a:r>
            <a:r>
              <a:rPr lang="sv-SE" dirty="0"/>
              <a:t>diagonaler.</a:t>
            </a:r>
          </a:p>
        </p:txBody>
      </p:sp>
      <p:sp>
        <p:nvSpPr>
          <p:cNvPr id="7" name="Rektangel 6"/>
          <p:cNvSpPr/>
          <p:nvPr/>
        </p:nvSpPr>
        <p:spPr>
          <a:xfrm>
            <a:off x="1065044" y="1941582"/>
            <a:ext cx="545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b) </a:t>
            </a:r>
            <a:r>
              <a:rPr lang="is-IS" dirty="0" smtClean="0"/>
              <a:t>3</a:t>
            </a:r>
          </a:p>
          <a:p>
            <a:r>
              <a:rPr lang="is-IS" dirty="0" smtClean="0"/>
              <a:t>c</a:t>
            </a:r>
            <a:r>
              <a:rPr lang="is-IS" dirty="0"/>
              <a:t>) 9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3522889" y="43150"/>
            <a:ext cx="1915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i="1" dirty="0" smtClean="0">
                <a:solidFill>
                  <a:srgbClr val="800000"/>
                </a:solidFill>
                <a:latin typeface="+mj-lt"/>
                <a:cs typeface="Comic Sans MS"/>
              </a:rPr>
              <a:t>Lösningar</a:t>
            </a:r>
            <a:endParaRPr lang="sv-SE" sz="3200" b="1" i="1" dirty="0">
              <a:solidFill>
                <a:srgbClr val="800000"/>
              </a:solidFill>
              <a:latin typeface="+mj-lt"/>
              <a:cs typeface="Comic Sans MS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72962" y="694217"/>
            <a:ext cx="365807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572963" y="2014673"/>
            <a:ext cx="365806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572963" y="3326238"/>
            <a:ext cx="365806" cy="33855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sv-S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78" y="3326238"/>
            <a:ext cx="4563621" cy="26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24134</TotalTime>
  <Words>914</Words>
  <Application>Microsoft Macintosh PowerPoint</Application>
  <PresentationFormat>Bildspel på skärmen (4:3)</PresentationFormat>
  <Paragraphs>114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230</cp:revision>
  <dcterms:created xsi:type="dcterms:W3CDTF">2017-04-10T07:17:33Z</dcterms:created>
  <dcterms:modified xsi:type="dcterms:W3CDTF">2017-08-08T09:15:46Z</dcterms:modified>
</cp:coreProperties>
</file>