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85" autoAdjust="0"/>
  </p:normalViewPr>
  <p:slideViewPr>
    <p:cSldViewPr snapToGrid="0" snapToObjects="1">
      <p:cViewPr>
        <p:scale>
          <a:sx n="170" d="100"/>
          <a:sy n="170" d="100"/>
        </p:scale>
        <p:origin x="-2128" y="-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17-08-06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17-08-06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17-08-06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17-08-06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17-08-06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17-08-06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17-08-06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17-08-06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17-08-06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17-08-06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17-08-06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17-08-06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7799" y="164455"/>
            <a:ext cx="8766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X </a:t>
            </a:r>
            <a:r>
              <a:rPr lang="sv-SE" sz="2400" b="1" dirty="0" smtClean="0"/>
              <a:t>2.5				       Problemlösning </a:t>
            </a:r>
            <a:r>
              <a:rPr lang="sv-SE" sz="2400" b="1" dirty="0"/>
              <a:t>med ekvation</a:t>
            </a:r>
          </a:p>
        </p:txBody>
      </p:sp>
      <p:sp>
        <p:nvSpPr>
          <p:cNvPr id="4" name="Rektangel 3"/>
          <p:cNvSpPr/>
          <p:nvPr/>
        </p:nvSpPr>
        <p:spPr>
          <a:xfrm>
            <a:off x="1713169" y="939002"/>
            <a:ext cx="6734861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dirty="0"/>
              <a:t>Ett tal multipliceras med 6. Sedan subtraherar vi med 9 och får då 15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/>
              <a:t>Vilket är talet?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418429" y="2349500"/>
            <a:ext cx="243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Antag att talet är  x.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2945047" y="3038152"/>
            <a:ext cx="165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6x – 9  = 15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549113" y="3452968"/>
            <a:ext cx="299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6x – 9 + 9 = 15 + 9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269082" y="3833248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6x = 24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9" name="Grupp 8"/>
          <p:cNvGrpSpPr/>
          <p:nvPr/>
        </p:nvGrpSpPr>
        <p:grpSpPr>
          <a:xfrm>
            <a:off x="3136565" y="4191632"/>
            <a:ext cx="1186476" cy="647484"/>
            <a:chOff x="5229691" y="3546083"/>
            <a:chExt cx="1186476" cy="647484"/>
          </a:xfrm>
        </p:grpSpPr>
        <p:grpSp>
          <p:nvGrpSpPr>
            <p:cNvPr id="10" name="Grupp 9"/>
            <p:cNvGrpSpPr/>
            <p:nvPr/>
          </p:nvGrpSpPr>
          <p:grpSpPr>
            <a:xfrm>
              <a:off x="5229691" y="3557031"/>
              <a:ext cx="746649" cy="636536"/>
              <a:chOff x="1083257" y="2911469"/>
              <a:chExt cx="746649" cy="636536"/>
            </a:xfrm>
          </p:grpSpPr>
          <p:grpSp>
            <p:nvGrpSpPr>
              <p:cNvPr id="15" name="Grupp 14"/>
              <p:cNvGrpSpPr>
                <a:grpSpLocks/>
              </p:cNvGrpSpPr>
              <p:nvPr/>
            </p:nvGrpSpPr>
            <p:grpSpPr bwMode="auto">
              <a:xfrm>
                <a:off x="1083257" y="2911469"/>
                <a:ext cx="474764" cy="636536"/>
                <a:chOff x="3808794" y="1849764"/>
                <a:chExt cx="474764" cy="636715"/>
              </a:xfrm>
            </p:grpSpPr>
            <p:sp>
              <p:nvSpPr>
                <p:cNvPr id="17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08794" y="1849764"/>
                  <a:ext cx="44250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>
                      <a:latin typeface="Bradley Hand Bold"/>
                      <a:cs typeface="Bradley Hand Bold"/>
                    </a:rPr>
                    <a:t>6x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sp>
              <p:nvSpPr>
                <p:cNvPr id="18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4458" y="2117043"/>
                  <a:ext cx="38985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sz="1800" dirty="0" smtClean="0">
                      <a:latin typeface="Bradley Hand Bold"/>
                      <a:cs typeface="Bradley Hand Bold"/>
                    </a:rPr>
                    <a:t>6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cxnSp>
              <p:nvCxnSpPr>
                <p:cNvPr id="19" name="Rak 18"/>
                <p:cNvCxnSpPr/>
                <p:nvPr/>
              </p:nvCxnSpPr>
              <p:spPr>
                <a:xfrm>
                  <a:off x="3864458" y="2203748"/>
                  <a:ext cx="41910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ruta 15"/>
              <p:cNvSpPr txBox="1"/>
              <p:nvPr/>
            </p:nvSpPr>
            <p:spPr>
              <a:xfrm>
                <a:off x="1542819" y="3059256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latin typeface="Bradley Hand Bold"/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grpSp>
          <p:nvGrpSpPr>
            <p:cNvPr id="11" name="Grupp 10"/>
            <p:cNvGrpSpPr>
              <a:grpSpLocks/>
            </p:cNvGrpSpPr>
            <p:nvPr/>
          </p:nvGrpSpPr>
          <p:grpSpPr bwMode="auto">
            <a:xfrm>
              <a:off x="5942964" y="3546083"/>
              <a:ext cx="473203" cy="647484"/>
              <a:chOff x="3808794" y="1849764"/>
              <a:chExt cx="473203" cy="647666"/>
            </a:xfrm>
          </p:grpSpPr>
          <p:sp>
            <p:nvSpPr>
              <p:cNvPr id="12" name="textruta 8"/>
              <p:cNvSpPr txBox="1">
                <a:spLocks noChangeArrowheads="1"/>
              </p:cNvSpPr>
              <p:nvPr/>
            </p:nvSpPr>
            <p:spPr bwMode="auto">
              <a:xfrm>
                <a:off x="3808794" y="1849764"/>
                <a:ext cx="473203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 smtClean="0">
                    <a:latin typeface="Bradley Hand Bold"/>
                    <a:cs typeface="Bradley Hand Bold"/>
                  </a:rPr>
                  <a:t>24</a:t>
                </a:r>
                <a:endParaRPr lang="sv-SE" sz="1800" dirty="0">
                  <a:latin typeface="Bradley Hand Bold"/>
                  <a:cs typeface="Bradley Hand Bold"/>
                </a:endParaRPr>
              </a:p>
            </p:txBody>
          </p:sp>
          <p:sp>
            <p:nvSpPr>
              <p:cNvPr id="13" name="textruta 9"/>
              <p:cNvSpPr txBox="1">
                <a:spLocks noChangeArrowheads="1"/>
              </p:cNvSpPr>
              <p:nvPr/>
            </p:nvSpPr>
            <p:spPr bwMode="auto">
              <a:xfrm>
                <a:off x="3808794" y="2127994"/>
                <a:ext cx="38985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</a:t>
                </a:r>
                <a:r>
                  <a:rPr lang="sv-SE" sz="1800" dirty="0" smtClean="0">
                    <a:latin typeface="Bradley Hand Bold"/>
                    <a:cs typeface="Bradley Hand Bold"/>
                  </a:rPr>
                  <a:t>6</a:t>
                </a:r>
                <a:endParaRPr lang="sv-SE" sz="1800" dirty="0">
                  <a:latin typeface="Bradley Hand Bold"/>
                  <a:cs typeface="Bradley Hand Bold"/>
                </a:endParaRPr>
              </a:p>
            </p:txBody>
          </p:sp>
          <p:cxnSp>
            <p:nvCxnSpPr>
              <p:cNvPr id="14" name="Rak 13"/>
              <p:cNvCxnSpPr/>
              <p:nvPr/>
            </p:nvCxnSpPr>
            <p:spPr>
              <a:xfrm>
                <a:off x="3864458" y="2203748"/>
                <a:ext cx="34249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ruta 20"/>
          <p:cNvSpPr txBox="1"/>
          <p:nvPr/>
        </p:nvSpPr>
        <p:spPr>
          <a:xfrm>
            <a:off x="3427187" y="4720213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x = 4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5964902" y="3049684"/>
            <a:ext cx="231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V.L. = 6 </a:t>
            </a:r>
            <a:r>
              <a:rPr lang="en-US" dirty="0" smtClean="0"/>
              <a:t>· </a:t>
            </a:r>
            <a:r>
              <a:rPr lang="sv-SE" dirty="0" smtClean="0">
                <a:latin typeface="Bradley Hand Bold"/>
                <a:cs typeface="Bradley Hand Bold"/>
              </a:rPr>
              <a:t>4 – 9 =</a:t>
            </a:r>
          </a:p>
          <a:p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 smtClean="0">
                <a:latin typeface="Bradley Hand Bold"/>
                <a:cs typeface="Bradley Hand Bold"/>
              </a:rPr>
              <a:t>       = 24 – 9 = 15 </a:t>
            </a:r>
          </a:p>
        </p:txBody>
      </p:sp>
      <p:sp>
        <p:nvSpPr>
          <p:cNvPr id="25" name="Rektangel 24"/>
          <p:cNvSpPr/>
          <p:nvPr/>
        </p:nvSpPr>
        <p:spPr>
          <a:xfrm>
            <a:off x="5964902" y="382230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H.L. </a:t>
            </a:r>
            <a:r>
              <a:rPr lang="sv-SE" dirty="0">
                <a:latin typeface="Bradley Hand Bold"/>
                <a:cs typeface="Bradley Hand Bold"/>
              </a:rPr>
              <a:t>= </a:t>
            </a:r>
            <a:r>
              <a:rPr lang="sv-SE" dirty="0" smtClean="0">
                <a:latin typeface="Bradley Hand Bold"/>
                <a:cs typeface="Bradley Hand Bold"/>
              </a:rPr>
              <a:t>15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5964902" y="4262240"/>
            <a:ext cx="160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V.L. = H.L.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1588417" y="5428804"/>
            <a:ext cx="83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>
                <a:latin typeface="Bradley Hand Bold"/>
                <a:cs typeface="Bradley Hand Bold"/>
              </a:rPr>
              <a:t>Svar</a:t>
            </a:r>
            <a:r>
              <a:rPr lang="sv-SE" dirty="0" smtClean="0">
                <a:latin typeface="Bradley Hand Bold"/>
                <a:cs typeface="Bradley Hand Bold"/>
              </a:rPr>
              <a:t>: 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9" name="textruta 28"/>
          <p:cNvSpPr txBox="1"/>
          <p:nvPr/>
        </p:nvSpPr>
        <p:spPr>
          <a:xfrm>
            <a:off x="2280889" y="5428804"/>
            <a:ext cx="197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Talet är 4</a:t>
            </a:r>
            <a:endParaRPr lang="sv-SE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269565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1" grpId="0"/>
      <p:bldP spid="24" grpId="0"/>
      <p:bldP spid="25" grpId="0"/>
      <p:bldP spid="26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69556" y="314217"/>
            <a:ext cx="5570357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dirty="0"/>
              <a:t>Det är dubbelt så många tändstickor i ask B som i ask </a:t>
            </a:r>
            <a:r>
              <a:rPr lang="sv-SE" dirty="0" smtClean="0"/>
              <a:t>A.</a:t>
            </a:r>
          </a:p>
          <a:p>
            <a:r>
              <a:rPr lang="sv-SE" dirty="0" smtClean="0"/>
              <a:t>Sammanlagt med de lösa stickorna är det 63 tändstickor.</a:t>
            </a:r>
          </a:p>
          <a:p>
            <a:r>
              <a:rPr lang="sv-SE" dirty="0" smtClean="0"/>
              <a:t>Hur </a:t>
            </a:r>
            <a:r>
              <a:rPr lang="sv-SE" dirty="0"/>
              <a:t>många är det i vardera asken?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43" y="179117"/>
            <a:ext cx="2882220" cy="1382529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271949" y="1561646"/>
            <a:ext cx="438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Antag i ask A finns det:  x stickor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271949" y="1946314"/>
            <a:ext cx="438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Antag i ask B finns det:  2x stickor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2136982" y="2621825"/>
            <a:ext cx="224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X + 2x + 3 = 63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613026" y="2991157"/>
            <a:ext cx="155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3x + 3 = 63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239231" y="3354368"/>
            <a:ext cx="262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3x + 3 – 3 = 63 – 3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062672" y="3707157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3x = 60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11" name="Grupp 10"/>
          <p:cNvGrpSpPr/>
          <p:nvPr/>
        </p:nvGrpSpPr>
        <p:grpSpPr>
          <a:xfrm>
            <a:off x="2894168" y="3996183"/>
            <a:ext cx="1170548" cy="616716"/>
            <a:chOff x="5229691" y="3557030"/>
            <a:chExt cx="1170548" cy="616716"/>
          </a:xfrm>
        </p:grpSpPr>
        <p:grpSp>
          <p:nvGrpSpPr>
            <p:cNvPr id="12" name="Grupp 11"/>
            <p:cNvGrpSpPr/>
            <p:nvPr/>
          </p:nvGrpSpPr>
          <p:grpSpPr>
            <a:xfrm>
              <a:off x="5229691" y="3557030"/>
              <a:ext cx="746649" cy="616716"/>
              <a:chOff x="1083257" y="2911468"/>
              <a:chExt cx="746649" cy="616716"/>
            </a:xfrm>
          </p:grpSpPr>
          <p:grpSp>
            <p:nvGrpSpPr>
              <p:cNvPr id="17" name="Grupp 16"/>
              <p:cNvGrpSpPr>
                <a:grpSpLocks/>
              </p:cNvGrpSpPr>
              <p:nvPr/>
            </p:nvGrpSpPr>
            <p:grpSpPr bwMode="auto">
              <a:xfrm>
                <a:off x="1083257" y="2911468"/>
                <a:ext cx="474764" cy="616716"/>
                <a:chOff x="3808794" y="1849764"/>
                <a:chExt cx="474764" cy="616890"/>
              </a:xfrm>
            </p:grpSpPr>
            <p:sp>
              <p:nvSpPr>
                <p:cNvPr id="19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08794" y="1849764"/>
                  <a:ext cx="441146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>
                      <a:latin typeface="Bradley Hand Bold"/>
                      <a:cs typeface="Bradley Hand Bold"/>
                    </a:rPr>
                    <a:t>3x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sp>
              <p:nvSpPr>
                <p:cNvPr id="20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0090" y="2097218"/>
                  <a:ext cx="38985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sz="1800" dirty="0" smtClean="0">
                      <a:latin typeface="Bradley Hand Bold"/>
                      <a:cs typeface="Bradley Hand Bold"/>
                    </a:rPr>
                    <a:t>3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cxnSp>
              <p:nvCxnSpPr>
                <p:cNvPr id="21" name="Rak 20"/>
                <p:cNvCxnSpPr/>
                <p:nvPr/>
              </p:nvCxnSpPr>
              <p:spPr>
                <a:xfrm>
                  <a:off x="3864458" y="2203748"/>
                  <a:ext cx="41910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ruta 17"/>
              <p:cNvSpPr txBox="1"/>
              <p:nvPr/>
            </p:nvSpPr>
            <p:spPr>
              <a:xfrm>
                <a:off x="1542819" y="3059256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latin typeface="Bradley Hand Bold"/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grpSp>
          <p:nvGrpSpPr>
            <p:cNvPr id="13" name="Grupp 12"/>
            <p:cNvGrpSpPr>
              <a:grpSpLocks/>
            </p:cNvGrpSpPr>
            <p:nvPr/>
          </p:nvGrpSpPr>
          <p:grpSpPr bwMode="auto">
            <a:xfrm>
              <a:off x="5898896" y="3566623"/>
              <a:ext cx="501343" cy="603153"/>
              <a:chOff x="3764726" y="1870308"/>
              <a:chExt cx="501343" cy="603322"/>
            </a:xfrm>
          </p:grpSpPr>
          <p:sp>
            <p:nvSpPr>
              <p:cNvPr id="14" name="textruta 8"/>
              <p:cNvSpPr txBox="1">
                <a:spLocks noChangeArrowheads="1"/>
              </p:cNvSpPr>
              <p:nvPr/>
            </p:nvSpPr>
            <p:spPr bwMode="auto">
              <a:xfrm>
                <a:off x="3808794" y="1870308"/>
                <a:ext cx="457275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 smtClean="0">
                    <a:latin typeface="Bradley Hand Bold"/>
                    <a:cs typeface="Bradley Hand Bold"/>
                  </a:rPr>
                  <a:t>60</a:t>
                </a:r>
                <a:endParaRPr lang="sv-SE" sz="1800" dirty="0">
                  <a:latin typeface="Bradley Hand Bold"/>
                  <a:cs typeface="Bradley Hand Bold"/>
                </a:endParaRPr>
              </a:p>
            </p:txBody>
          </p:sp>
          <p:sp>
            <p:nvSpPr>
              <p:cNvPr id="15" name="textruta 9"/>
              <p:cNvSpPr txBox="1">
                <a:spLocks noChangeArrowheads="1"/>
              </p:cNvSpPr>
              <p:nvPr/>
            </p:nvSpPr>
            <p:spPr bwMode="auto">
              <a:xfrm>
                <a:off x="3764726" y="2104194"/>
                <a:ext cx="38985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</a:t>
                </a:r>
                <a:r>
                  <a:rPr lang="sv-SE" sz="1800" dirty="0" smtClean="0">
                    <a:latin typeface="Bradley Hand Bold"/>
                    <a:cs typeface="Bradley Hand Bold"/>
                  </a:rPr>
                  <a:t>3</a:t>
                </a:r>
                <a:endParaRPr lang="sv-SE" sz="1800" dirty="0">
                  <a:latin typeface="Bradley Hand Bold"/>
                  <a:cs typeface="Bradley Hand Bold"/>
                </a:endParaRPr>
              </a:p>
            </p:txBody>
          </p:sp>
          <p:cxnSp>
            <p:nvCxnSpPr>
              <p:cNvPr id="16" name="Rak 15"/>
              <p:cNvCxnSpPr/>
              <p:nvPr/>
            </p:nvCxnSpPr>
            <p:spPr>
              <a:xfrm>
                <a:off x="3864458" y="2203748"/>
                <a:ext cx="26333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ruta 21"/>
          <p:cNvSpPr txBox="1"/>
          <p:nvPr/>
        </p:nvSpPr>
        <p:spPr>
          <a:xfrm>
            <a:off x="3202145" y="4513303"/>
            <a:ext cx="95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x = 20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5658479" y="2621825"/>
            <a:ext cx="277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V.L. = 20 + 2 </a:t>
            </a:r>
            <a:r>
              <a:rPr lang="en-US" dirty="0" smtClean="0"/>
              <a:t>· </a:t>
            </a:r>
            <a:r>
              <a:rPr lang="sv-SE" dirty="0" smtClean="0">
                <a:latin typeface="Bradley Hand Bold"/>
                <a:cs typeface="Bradley Hand Bold"/>
              </a:rPr>
              <a:t>20 + 3 =     </a:t>
            </a:r>
          </a:p>
          <a:p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 smtClean="0">
                <a:latin typeface="Bradley Hand Bold"/>
                <a:cs typeface="Bradley Hand Bold"/>
              </a:rPr>
              <a:t>       =  20 + 40 + 3 = </a:t>
            </a:r>
          </a:p>
          <a:p>
            <a:r>
              <a:rPr lang="sv-SE" dirty="0" smtClean="0">
                <a:latin typeface="Bradley Hand Bold"/>
                <a:cs typeface="Bradley Hand Bold"/>
              </a:rPr>
              <a:t>        = 63 </a:t>
            </a:r>
          </a:p>
        </p:txBody>
      </p:sp>
      <p:sp>
        <p:nvSpPr>
          <p:cNvPr id="24" name="Rektangel 23"/>
          <p:cNvSpPr/>
          <p:nvPr/>
        </p:nvSpPr>
        <p:spPr>
          <a:xfrm>
            <a:off x="5609106" y="3545155"/>
            <a:ext cx="1225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H.L. </a:t>
            </a:r>
            <a:r>
              <a:rPr lang="sv-SE" dirty="0">
                <a:latin typeface="Bradley Hand Bold"/>
                <a:cs typeface="Bradley Hand Bold"/>
              </a:rPr>
              <a:t>= </a:t>
            </a:r>
            <a:r>
              <a:rPr lang="sv-SE" dirty="0" smtClean="0">
                <a:latin typeface="Bradley Hand Bold"/>
                <a:cs typeface="Bradley Hand Bold"/>
              </a:rPr>
              <a:t>63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5609106" y="3963875"/>
            <a:ext cx="14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V.L. = H.L.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1425907" y="4945977"/>
            <a:ext cx="63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Antal i ask A:  x stickor = 20 stickor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1425907" y="5315309"/>
            <a:ext cx="63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Antal i ask B:  2x stickor </a:t>
            </a:r>
            <a:r>
              <a:rPr lang="sv-SE" dirty="0">
                <a:latin typeface="Bradley Hand Bold"/>
                <a:cs typeface="Bradley Hand Bold"/>
              </a:rPr>
              <a:t>= 2 </a:t>
            </a:r>
            <a:r>
              <a:rPr lang="en-US" dirty="0"/>
              <a:t>· </a:t>
            </a:r>
            <a:r>
              <a:rPr lang="sv-SE" dirty="0">
                <a:latin typeface="Bradley Hand Bold"/>
                <a:cs typeface="Bradley Hand Bold"/>
              </a:rPr>
              <a:t>20  </a:t>
            </a:r>
            <a:r>
              <a:rPr lang="sv-SE" dirty="0" smtClean="0">
                <a:latin typeface="Bradley Hand Bold"/>
                <a:cs typeface="Bradley Hand Bold"/>
              </a:rPr>
              <a:t>stickor = 40 stickor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1570830" y="6153452"/>
            <a:ext cx="83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>
                <a:latin typeface="Bradley Hand Bold"/>
                <a:cs typeface="Bradley Hand Bold"/>
              </a:rPr>
              <a:t>Svar</a:t>
            </a:r>
            <a:r>
              <a:rPr lang="sv-SE" dirty="0" smtClean="0">
                <a:latin typeface="Bradley Hand Bold"/>
                <a:cs typeface="Bradley Hand Bold"/>
              </a:rPr>
              <a:t>: 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9" name="textruta 28"/>
          <p:cNvSpPr txBox="1"/>
          <p:nvPr/>
        </p:nvSpPr>
        <p:spPr>
          <a:xfrm>
            <a:off x="2263302" y="6153452"/>
            <a:ext cx="645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I ask A finns 20 stickor och i ask B 40 stickor.</a:t>
            </a:r>
            <a:endParaRPr lang="sv-SE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224286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271949" y="1561646"/>
            <a:ext cx="438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Antag att morfar är x år.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3124350" y="3940128"/>
            <a:ext cx="95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x = 64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5447762" y="2788220"/>
            <a:ext cx="107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H.L. </a:t>
            </a:r>
            <a:r>
              <a:rPr lang="sv-SE" dirty="0">
                <a:latin typeface="Bradley Hand Bold"/>
                <a:cs typeface="Bradley Hand Bold"/>
              </a:rPr>
              <a:t>= </a:t>
            </a:r>
            <a:r>
              <a:rPr lang="sv-SE" dirty="0" smtClean="0">
                <a:latin typeface="Bradley Hand Bold"/>
                <a:cs typeface="Bradley Hand Bold"/>
              </a:rPr>
              <a:t>3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5450537" y="3298530"/>
            <a:ext cx="148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V.L. = H.L.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1271949" y="4576645"/>
            <a:ext cx="619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Morfar är:  x år = 64 år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1234377" y="5544668"/>
            <a:ext cx="83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>
                <a:latin typeface="Bradley Hand Bold"/>
                <a:cs typeface="Bradley Hand Bold"/>
              </a:rPr>
              <a:t>Svar</a:t>
            </a:r>
            <a:r>
              <a:rPr lang="sv-SE" dirty="0" smtClean="0">
                <a:latin typeface="Bradley Hand Bold"/>
                <a:cs typeface="Bradley Hand Bold"/>
              </a:rPr>
              <a:t>: 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9" name="textruta 28"/>
          <p:cNvSpPr txBox="1"/>
          <p:nvPr/>
        </p:nvSpPr>
        <p:spPr>
          <a:xfrm>
            <a:off x="1852985" y="5568299"/>
            <a:ext cx="645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Morfar är 64 år gammal.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266670" y="195871"/>
            <a:ext cx="539181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dirty="0" smtClean="0"/>
              <a:t>Om dividerar morfars ålder med </a:t>
            </a:r>
            <a:r>
              <a:rPr lang="sv-SE" dirty="0"/>
              <a:t>8 och sen </a:t>
            </a:r>
            <a:r>
              <a:rPr lang="sv-SE" dirty="0" smtClean="0"/>
              <a:t>subtraherar</a:t>
            </a:r>
          </a:p>
          <a:p>
            <a:r>
              <a:rPr lang="sv-SE" dirty="0" smtClean="0"/>
              <a:t> med 5, så </a:t>
            </a:r>
            <a:r>
              <a:rPr lang="sv-SE" dirty="0"/>
              <a:t>får </a:t>
            </a:r>
            <a:r>
              <a:rPr lang="sv-SE" dirty="0" smtClean="0"/>
              <a:t>man Cajsa ålder.</a:t>
            </a:r>
          </a:p>
          <a:p>
            <a:endParaRPr lang="sv-SE" dirty="0"/>
          </a:p>
          <a:p>
            <a:r>
              <a:rPr lang="sv-SE" dirty="0"/>
              <a:t>Hur gammal </a:t>
            </a:r>
            <a:r>
              <a:rPr lang="sv-SE" dirty="0" smtClean="0"/>
              <a:t>är </a:t>
            </a:r>
            <a:r>
              <a:rPr lang="sv-SE" dirty="0"/>
              <a:t>morfar om </a:t>
            </a:r>
            <a:r>
              <a:rPr lang="sv-SE" dirty="0" smtClean="0"/>
              <a:t>Cajsa är 3 </a:t>
            </a:r>
            <a:r>
              <a:rPr lang="sv-SE" dirty="0"/>
              <a:t>år?</a:t>
            </a:r>
          </a:p>
        </p:txBody>
      </p:sp>
      <p:pic>
        <p:nvPicPr>
          <p:cNvPr id="31" name="Bildobjekt 30" descr="morfar o cajs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" t="10670" r="2974" b="12021"/>
          <a:stretch/>
        </p:blipFill>
        <p:spPr>
          <a:xfrm>
            <a:off x="6071386" y="86172"/>
            <a:ext cx="2783510" cy="1724600"/>
          </a:xfrm>
          <a:prstGeom prst="rect">
            <a:avLst/>
          </a:prstGeom>
        </p:spPr>
      </p:pic>
      <p:grpSp>
        <p:nvGrpSpPr>
          <p:cNvPr id="32" name="Grupp 31"/>
          <p:cNvGrpSpPr/>
          <p:nvPr/>
        </p:nvGrpSpPr>
        <p:grpSpPr>
          <a:xfrm>
            <a:off x="2607657" y="2112044"/>
            <a:ext cx="1327972" cy="616716"/>
            <a:chOff x="5229691" y="3557030"/>
            <a:chExt cx="1327972" cy="616716"/>
          </a:xfrm>
        </p:grpSpPr>
        <p:grpSp>
          <p:nvGrpSpPr>
            <p:cNvPr id="33" name="Grupp 32"/>
            <p:cNvGrpSpPr/>
            <p:nvPr/>
          </p:nvGrpSpPr>
          <p:grpSpPr>
            <a:xfrm>
              <a:off x="5229691" y="3557030"/>
              <a:ext cx="1109985" cy="616716"/>
              <a:chOff x="1083257" y="2911468"/>
              <a:chExt cx="1109985" cy="616716"/>
            </a:xfrm>
          </p:grpSpPr>
          <p:grpSp>
            <p:nvGrpSpPr>
              <p:cNvPr id="38" name="Grupp 37"/>
              <p:cNvGrpSpPr>
                <a:grpSpLocks/>
              </p:cNvGrpSpPr>
              <p:nvPr/>
            </p:nvGrpSpPr>
            <p:grpSpPr bwMode="auto">
              <a:xfrm>
                <a:off x="1083257" y="2911468"/>
                <a:ext cx="366379" cy="616716"/>
                <a:chOff x="3808794" y="1849764"/>
                <a:chExt cx="366379" cy="616890"/>
              </a:xfrm>
            </p:grpSpPr>
            <p:sp>
              <p:nvSpPr>
                <p:cNvPr id="40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08794" y="1849764"/>
                  <a:ext cx="36420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sz="1800" dirty="0" smtClean="0">
                      <a:latin typeface="Bradley Hand Bold"/>
                      <a:cs typeface="Bradley Hand Bold"/>
                    </a:rPr>
                    <a:t>x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sp>
              <p:nvSpPr>
                <p:cNvPr id="41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0090" y="2097218"/>
                  <a:ext cx="31508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>
                      <a:latin typeface="Bradley Hand Bold"/>
                      <a:cs typeface="Bradley Hand Bold"/>
                    </a:rPr>
                    <a:t>8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cxnSp>
              <p:nvCxnSpPr>
                <p:cNvPr id="42" name="Rak 41"/>
                <p:cNvCxnSpPr/>
                <p:nvPr/>
              </p:nvCxnSpPr>
              <p:spPr>
                <a:xfrm>
                  <a:off x="3864458" y="2203748"/>
                  <a:ext cx="310715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ruta 38"/>
              <p:cNvSpPr txBox="1"/>
              <p:nvPr/>
            </p:nvSpPr>
            <p:spPr>
              <a:xfrm>
                <a:off x="1426981" y="3037092"/>
                <a:ext cx="7662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latin typeface="Bradley Hand Bold"/>
                    <a:cs typeface="Bradley Hand Bold"/>
                  </a:rPr>
                  <a:t>– 5 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36" name="textruta 9"/>
            <p:cNvSpPr txBox="1">
              <a:spLocks noChangeArrowheads="1"/>
            </p:cNvSpPr>
            <p:nvPr/>
          </p:nvSpPr>
          <p:spPr bwMode="auto">
            <a:xfrm>
              <a:off x="6167813" y="3672966"/>
              <a:ext cx="389850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 smtClean="0">
                  <a:latin typeface="Bradley Hand Bold"/>
                  <a:cs typeface="Bradley Hand Bold"/>
                </a:rPr>
                <a:t>3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43" name="Grupp 42"/>
          <p:cNvGrpSpPr/>
          <p:nvPr/>
        </p:nvGrpSpPr>
        <p:grpSpPr>
          <a:xfrm>
            <a:off x="2091190" y="2537382"/>
            <a:ext cx="2376159" cy="616716"/>
            <a:chOff x="5229691" y="3557030"/>
            <a:chExt cx="2376159" cy="616716"/>
          </a:xfrm>
        </p:grpSpPr>
        <p:grpSp>
          <p:nvGrpSpPr>
            <p:cNvPr id="44" name="Grupp 43"/>
            <p:cNvGrpSpPr/>
            <p:nvPr/>
          </p:nvGrpSpPr>
          <p:grpSpPr>
            <a:xfrm>
              <a:off x="5229691" y="3557030"/>
              <a:ext cx="1572984" cy="616716"/>
              <a:chOff x="1083257" y="2911468"/>
              <a:chExt cx="1572984" cy="616716"/>
            </a:xfrm>
          </p:grpSpPr>
          <p:grpSp>
            <p:nvGrpSpPr>
              <p:cNvPr id="46" name="Grupp 45"/>
              <p:cNvGrpSpPr>
                <a:grpSpLocks/>
              </p:cNvGrpSpPr>
              <p:nvPr/>
            </p:nvGrpSpPr>
            <p:grpSpPr bwMode="auto">
              <a:xfrm>
                <a:off x="1083257" y="2911468"/>
                <a:ext cx="366379" cy="616716"/>
                <a:chOff x="3808794" y="1849764"/>
                <a:chExt cx="366379" cy="616890"/>
              </a:xfrm>
            </p:grpSpPr>
            <p:sp>
              <p:nvSpPr>
                <p:cNvPr id="48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08794" y="1849764"/>
                  <a:ext cx="36420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sz="1800" dirty="0" smtClean="0">
                      <a:latin typeface="Bradley Hand Bold"/>
                      <a:cs typeface="Bradley Hand Bold"/>
                    </a:rPr>
                    <a:t>x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sp>
              <p:nvSpPr>
                <p:cNvPr id="49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0090" y="2097218"/>
                  <a:ext cx="31508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>
                      <a:latin typeface="Bradley Hand Bold"/>
                      <a:cs typeface="Bradley Hand Bold"/>
                    </a:rPr>
                    <a:t>8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cxnSp>
              <p:nvCxnSpPr>
                <p:cNvPr id="50" name="Rak 49"/>
                <p:cNvCxnSpPr/>
                <p:nvPr/>
              </p:nvCxnSpPr>
              <p:spPr>
                <a:xfrm>
                  <a:off x="3864458" y="2203748"/>
                  <a:ext cx="310715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ruta 46"/>
              <p:cNvSpPr txBox="1"/>
              <p:nvPr/>
            </p:nvSpPr>
            <p:spPr>
              <a:xfrm>
                <a:off x="1411014" y="3037092"/>
                <a:ext cx="12452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latin typeface="Bradley Hand Bold"/>
                    <a:cs typeface="Bradley Hand Bold"/>
                  </a:rPr>
                  <a:t>– 5 + 5  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45" name="textruta 9"/>
            <p:cNvSpPr txBox="1">
              <a:spLocks noChangeArrowheads="1"/>
            </p:cNvSpPr>
            <p:nvPr/>
          </p:nvSpPr>
          <p:spPr bwMode="auto">
            <a:xfrm>
              <a:off x="6741511" y="3682654"/>
              <a:ext cx="864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 smtClean="0">
                  <a:latin typeface="Bradley Hand Bold"/>
                  <a:cs typeface="Bradley Hand Bold"/>
                </a:rPr>
                <a:t>3 </a:t>
              </a:r>
              <a:r>
                <a:rPr lang="en-US" sz="1800" dirty="0" smtClean="0">
                  <a:latin typeface="Bradley Hand Bold"/>
                  <a:cs typeface="Bradley Hand Bold"/>
                </a:rPr>
                <a:t>+ 5</a:t>
              </a:r>
              <a:r>
                <a:rPr lang="en-US" sz="1800" dirty="0" smtClean="0"/>
                <a:t> 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53" name="Grupp 52"/>
          <p:cNvGrpSpPr/>
          <p:nvPr/>
        </p:nvGrpSpPr>
        <p:grpSpPr>
          <a:xfrm>
            <a:off x="2834000" y="3446543"/>
            <a:ext cx="1297582" cy="590653"/>
            <a:chOff x="2545940" y="2537893"/>
            <a:chExt cx="1297582" cy="590653"/>
          </a:xfrm>
        </p:grpSpPr>
        <p:grpSp>
          <p:nvGrpSpPr>
            <p:cNvPr id="54" name="Grupp 53"/>
            <p:cNvGrpSpPr/>
            <p:nvPr/>
          </p:nvGrpSpPr>
          <p:grpSpPr>
            <a:xfrm>
              <a:off x="2627008" y="2636327"/>
              <a:ext cx="1216514" cy="492219"/>
              <a:chOff x="5249042" y="3681529"/>
              <a:chExt cx="1216514" cy="492219"/>
            </a:xfrm>
          </p:grpSpPr>
          <p:grpSp>
            <p:nvGrpSpPr>
              <p:cNvPr id="56" name="Grupp 55"/>
              <p:cNvGrpSpPr/>
              <p:nvPr/>
            </p:nvGrpSpPr>
            <p:grpSpPr>
              <a:xfrm>
                <a:off x="5249042" y="3682654"/>
                <a:ext cx="802574" cy="491094"/>
                <a:chOff x="1102608" y="3037092"/>
                <a:chExt cx="802574" cy="491094"/>
              </a:xfrm>
            </p:grpSpPr>
            <p:grpSp>
              <p:nvGrpSpPr>
                <p:cNvPr id="58" name="Grupp 57"/>
                <p:cNvGrpSpPr>
                  <a:grpSpLocks/>
                </p:cNvGrpSpPr>
                <p:nvPr/>
              </p:nvGrpSpPr>
              <p:grpSpPr bwMode="auto">
                <a:xfrm>
                  <a:off x="1102608" y="3158854"/>
                  <a:ext cx="419100" cy="369332"/>
                  <a:chOff x="3828145" y="2097218"/>
                  <a:chExt cx="419100" cy="369436"/>
                </a:xfrm>
              </p:grpSpPr>
              <p:sp>
                <p:nvSpPr>
                  <p:cNvPr id="61" name="textruta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0285" y="2097218"/>
                    <a:ext cx="315083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 smtClean="0">
                        <a:latin typeface="Bradley Hand Bold"/>
                        <a:cs typeface="Bradley Hand Bold"/>
                      </a:rPr>
                      <a:t>8</a:t>
                    </a:r>
                    <a:endParaRPr lang="sv-SE" sz="1800" dirty="0">
                      <a:latin typeface="Bradley Hand Bold"/>
                      <a:cs typeface="Bradley Hand Bold"/>
                    </a:endParaRPr>
                  </a:p>
                </p:txBody>
              </p:sp>
              <p:cxnSp>
                <p:nvCxnSpPr>
                  <p:cNvPr id="62" name="Rak 61"/>
                  <p:cNvCxnSpPr/>
                  <p:nvPr/>
                </p:nvCxnSpPr>
                <p:spPr>
                  <a:xfrm>
                    <a:off x="3828145" y="2203748"/>
                    <a:ext cx="419100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9" name="textruta 58"/>
                <p:cNvSpPr txBox="1"/>
                <p:nvPr/>
              </p:nvSpPr>
              <p:spPr>
                <a:xfrm>
                  <a:off x="1410257" y="3037092"/>
                  <a:ext cx="4949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 smtClean="0">
                      <a:latin typeface="Bradley Hand Bold"/>
                      <a:cs typeface="Bradley Hand Bold"/>
                    </a:rPr>
                    <a:t> =</a:t>
                  </a:r>
                  <a:endParaRPr lang="sv-SE" dirty="0">
                    <a:latin typeface="Bradley Hand Bold"/>
                    <a:cs typeface="Bradley Hand Bold"/>
                  </a:endParaRPr>
                </a:p>
              </p:txBody>
            </p:sp>
          </p:grpSp>
          <p:sp>
            <p:nvSpPr>
              <p:cNvPr id="57" name="textruta 9"/>
              <p:cNvSpPr txBox="1">
                <a:spLocks noChangeArrowheads="1"/>
              </p:cNvSpPr>
              <p:nvPr/>
            </p:nvSpPr>
            <p:spPr bwMode="auto">
              <a:xfrm>
                <a:off x="5850739" y="3681529"/>
                <a:ext cx="61481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 smtClean="0">
                    <a:latin typeface="Bradley Hand Bold"/>
                    <a:cs typeface="Bradley Hand Bold"/>
                  </a:rPr>
                  <a:t>8 </a:t>
                </a:r>
                <a:r>
                  <a:rPr lang="en-US" sz="1800" dirty="0" smtClean="0"/>
                  <a:t>· </a:t>
                </a:r>
                <a:r>
                  <a:rPr lang="en-US" sz="1800" dirty="0" smtClean="0">
                    <a:latin typeface="Bradley Hand Bold"/>
                    <a:cs typeface="Bradley Hand Bold"/>
                  </a:rPr>
                  <a:t>8</a:t>
                </a:r>
                <a:r>
                  <a:rPr lang="en-US" sz="1800" dirty="0" smtClean="0"/>
                  <a:t> </a:t>
                </a:r>
                <a:endParaRPr lang="sv-SE" sz="1800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55" name="Rektangel 54"/>
            <p:cNvSpPr/>
            <p:nvPr/>
          </p:nvSpPr>
          <p:spPr>
            <a:xfrm>
              <a:off x="2545940" y="2537893"/>
              <a:ext cx="5975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Bradley Hand Bold"/>
                  <a:cs typeface="Bradley Hand Bold"/>
                </a:rPr>
                <a:t>x</a:t>
              </a:r>
              <a:r>
                <a:rPr lang="en-US" dirty="0" smtClean="0"/>
                <a:t> · </a:t>
              </a:r>
              <a:r>
                <a:rPr lang="sv-SE" dirty="0" smtClean="0">
                  <a:latin typeface="Bradley Hand Bold"/>
                  <a:cs typeface="Bradley Hand Bold"/>
                </a:rPr>
                <a:t>8</a:t>
              </a:r>
              <a:r>
                <a:rPr lang="en-US" dirty="0" smtClean="0"/>
                <a:t> </a:t>
              </a:r>
              <a:endParaRPr lang="sv-SE" dirty="0"/>
            </a:p>
          </p:txBody>
        </p:sp>
      </p:grpSp>
      <p:grpSp>
        <p:nvGrpSpPr>
          <p:cNvPr id="63" name="Grupp 62"/>
          <p:cNvGrpSpPr/>
          <p:nvPr/>
        </p:nvGrpSpPr>
        <p:grpSpPr>
          <a:xfrm>
            <a:off x="2915068" y="2915357"/>
            <a:ext cx="944031" cy="608071"/>
            <a:chOff x="5229691" y="3557029"/>
            <a:chExt cx="944031" cy="608071"/>
          </a:xfrm>
        </p:grpSpPr>
        <p:grpSp>
          <p:nvGrpSpPr>
            <p:cNvPr id="64" name="Grupp 63"/>
            <p:cNvGrpSpPr/>
            <p:nvPr/>
          </p:nvGrpSpPr>
          <p:grpSpPr>
            <a:xfrm>
              <a:off x="5229691" y="3557029"/>
              <a:ext cx="744949" cy="608071"/>
              <a:chOff x="1083257" y="2911467"/>
              <a:chExt cx="744949" cy="608071"/>
            </a:xfrm>
          </p:grpSpPr>
          <p:grpSp>
            <p:nvGrpSpPr>
              <p:cNvPr id="66" name="Grupp 65"/>
              <p:cNvGrpSpPr>
                <a:grpSpLocks/>
              </p:cNvGrpSpPr>
              <p:nvPr/>
            </p:nvGrpSpPr>
            <p:grpSpPr bwMode="auto">
              <a:xfrm>
                <a:off x="1083257" y="2911467"/>
                <a:ext cx="366379" cy="608071"/>
                <a:chOff x="3808794" y="1849764"/>
                <a:chExt cx="366379" cy="608243"/>
              </a:xfrm>
            </p:grpSpPr>
            <p:sp>
              <p:nvSpPr>
                <p:cNvPr id="68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08794" y="1849764"/>
                  <a:ext cx="36420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sz="1800" dirty="0" smtClean="0">
                      <a:latin typeface="Bradley Hand Bold"/>
                      <a:cs typeface="Bradley Hand Bold"/>
                    </a:rPr>
                    <a:t>x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sp>
              <p:nvSpPr>
                <p:cNvPr id="69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0090" y="2088571"/>
                  <a:ext cx="31508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>
                      <a:latin typeface="Bradley Hand Bold"/>
                      <a:cs typeface="Bradley Hand Bold"/>
                    </a:rPr>
                    <a:t>8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cxnSp>
              <p:nvCxnSpPr>
                <p:cNvPr id="70" name="Rak 69"/>
                <p:cNvCxnSpPr/>
                <p:nvPr/>
              </p:nvCxnSpPr>
              <p:spPr>
                <a:xfrm>
                  <a:off x="3842930" y="2182658"/>
                  <a:ext cx="330066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textruta 66"/>
              <p:cNvSpPr txBox="1"/>
              <p:nvPr/>
            </p:nvSpPr>
            <p:spPr>
              <a:xfrm>
                <a:off x="1387812" y="3041270"/>
                <a:ext cx="440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latin typeface="Bradley Hand Bold"/>
                    <a:cs typeface="Bradley Hand Bold"/>
                  </a:rPr>
                  <a:t> 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65" name="textruta 9"/>
            <p:cNvSpPr txBox="1">
              <a:spLocks noChangeArrowheads="1"/>
            </p:cNvSpPr>
            <p:nvPr/>
          </p:nvSpPr>
          <p:spPr bwMode="auto">
            <a:xfrm>
              <a:off x="5783872" y="3674010"/>
              <a:ext cx="389850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 smtClean="0">
                  <a:latin typeface="Bradley Hand Bold"/>
                  <a:cs typeface="Bradley Hand Bold"/>
                </a:rPr>
                <a:t>8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79" name="Grupp 78"/>
          <p:cNvGrpSpPr/>
          <p:nvPr/>
        </p:nvGrpSpPr>
        <p:grpSpPr>
          <a:xfrm>
            <a:off x="5383416" y="2130491"/>
            <a:ext cx="3331589" cy="624472"/>
            <a:chOff x="5383416" y="2043315"/>
            <a:chExt cx="3331589" cy="624472"/>
          </a:xfrm>
        </p:grpSpPr>
        <p:sp>
          <p:nvSpPr>
            <p:cNvPr id="23" name="textruta 22"/>
            <p:cNvSpPr txBox="1"/>
            <p:nvPr/>
          </p:nvSpPr>
          <p:spPr>
            <a:xfrm>
              <a:off x="5383416" y="2174762"/>
              <a:ext cx="2779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>
                  <a:latin typeface="Bradley Hand Bold"/>
                  <a:cs typeface="Bradley Hand Bold"/>
                </a:rPr>
                <a:t>V.L. =</a:t>
              </a:r>
            </a:p>
          </p:txBody>
        </p:sp>
        <p:grpSp>
          <p:nvGrpSpPr>
            <p:cNvPr id="71" name="Grupp 70"/>
            <p:cNvGrpSpPr/>
            <p:nvPr/>
          </p:nvGrpSpPr>
          <p:grpSpPr>
            <a:xfrm>
              <a:off x="6029684" y="2043315"/>
              <a:ext cx="2685321" cy="624472"/>
              <a:chOff x="5169163" y="3549275"/>
              <a:chExt cx="2685321" cy="624472"/>
            </a:xfrm>
          </p:grpSpPr>
          <p:grpSp>
            <p:nvGrpSpPr>
              <p:cNvPr id="72" name="Grupp 71"/>
              <p:cNvGrpSpPr/>
              <p:nvPr/>
            </p:nvGrpSpPr>
            <p:grpSpPr>
              <a:xfrm>
                <a:off x="5169163" y="3549275"/>
                <a:ext cx="1231076" cy="624472"/>
                <a:chOff x="1022729" y="2903713"/>
                <a:chExt cx="1231076" cy="624472"/>
              </a:xfrm>
            </p:grpSpPr>
            <p:grpSp>
              <p:nvGrpSpPr>
                <p:cNvPr id="74" name="Grupp 73"/>
                <p:cNvGrpSpPr>
                  <a:grpSpLocks/>
                </p:cNvGrpSpPr>
                <p:nvPr/>
              </p:nvGrpSpPr>
              <p:grpSpPr bwMode="auto">
                <a:xfrm>
                  <a:off x="1022729" y="2903713"/>
                  <a:ext cx="535292" cy="624472"/>
                  <a:chOff x="3748266" y="1842006"/>
                  <a:chExt cx="535292" cy="624648"/>
                </a:xfrm>
              </p:grpSpPr>
              <p:sp>
                <p:nvSpPr>
                  <p:cNvPr id="76" name="textruta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8266" y="1842006"/>
                    <a:ext cx="535292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 </a:t>
                    </a:r>
                    <a:r>
                      <a:rPr lang="sv-SE" sz="1800" dirty="0" smtClean="0">
                        <a:latin typeface="Bradley Hand Bold"/>
                        <a:cs typeface="Bradley Hand Bold"/>
                      </a:rPr>
                      <a:t>64</a:t>
                    </a:r>
                    <a:endParaRPr lang="sv-SE" sz="1800" dirty="0">
                      <a:latin typeface="Bradley Hand Bold"/>
                      <a:cs typeface="Bradley Hand Bold"/>
                    </a:endParaRPr>
                  </a:p>
                </p:txBody>
              </p:sp>
              <p:sp>
                <p:nvSpPr>
                  <p:cNvPr id="77" name="textruta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0090" y="2097218"/>
                    <a:ext cx="315083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 smtClean="0">
                        <a:latin typeface="Bradley Hand Bold"/>
                        <a:cs typeface="Bradley Hand Bold"/>
                      </a:rPr>
                      <a:t>8</a:t>
                    </a:r>
                    <a:endParaRPr lang="sv-SE" sz="1800" dirty="0">
                      <a:latin typeface="Bradley Hand Bold"/>
                      <a:cs typeface="Bradley Hand Bold"/>
                    </a:endParaRPr>
                  </a:p>
                </p:txBody>
              </p:sp>
              <p:cxnSp>
                <p:nvCxnSpPr>
                  <p:cNvPr id="78" name="Rak 77"/>
                  <p:cNvCxnSpPr/>
                  <p:nvPr/>
                </p:nvCxnSpPr>
                <p:spPr>
                  <a:xfrm>
                    <a:off x="3864458" y="2203748"/>
                    <a:ext cx="419100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5" name="textruta 74"/>
                <p:cNvSpPr txBox="1"/>
                <p:nvPr/>
              </p:nvSpPr>
              <p:spPr>
                <a:xfrm>
                  <a:off x="1487544" y="3037092"/>
                  <a:ext cx="7662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 smtClean="0">
                      <a:latin typeface="Bradley Hand Bold"/>
                      <a:cs typeface="Bradley Hand Bold"/>
                    </a:rPr>
                    <a:t>– 5 =</a:t>
                  </a:r>
                  <a:endParaRPr lang="sv-SE" dirty="0">
                    <a:latin typeface="Bradley Hand Bold"/>
                    <a:cs typeface="Bradley Hand Bold"/>
                  </a:endParaRPr>
                </a:p>
              </p:txBody>
            </p:sp>
          </p:grpSp>
          <p:sp>
            <p:nvSpPr>
              <p:cNvPr id="73" name="textruta 9"/>
              <p:cNvSpPr txBox="1">
                <a:spLocks noChangeArrowheads="1"/>
              </p:cNvSpPr>
              <p:nvPr/>
            </p:nvSpPr>
            <p:spPr bwMode="auto">
              <a:xfrm>
                <a:off x="6205313" y="3672966"/>
                <a:ext cx="164917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</a:t>
                </a:r>
                <a:r>
                  <a:rPr lang="sv-SE" sz="1800" dirty="0" smtClean="0">
                    <a:latin typeface="Bradley Hand Bold"/>
                    <a:cs typeface="Bradley Hand Bold"/>
                  </a:rPr>
                  <a:t>8 – 5 = 3 </a:t>
                </a:r>
                <a:endParaRPr lang="sv-SE" sz="1800" dirty="0">
                  <a:latin typeface="Bradley Hand Bold"/>
                  <a:cs typeface="Bradley Hand 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805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5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objekt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846" y="0"/>
            <a:ext cx="3963160" cy="2410923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142049" y="2093324"/>
            <a:ext cx="438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Antag att en lott kostar x kr.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949999" y="2621825"/>
            <a:ext cx="224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      4x + 39 = 159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798424" y="2999835"/>
            <a:ext cx="272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4x + 39 – 39 = 159 – 39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2870014" y="3369167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4x = 120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11" name="Grupp 10"/>
          <p:cNvGrpSpPr/>
          <p:nvPr/>
        </p:nvGrpSpPr>
        <p:grpSpPr>
          <a:xfrm>
            <a:off x="2743143" y="3649691"/>
            <a:ext cx="1288504" cy="641561"/>
            <a:chOff x="5229691" y="3557030"/>
            <a:chExt cx="1288504" cy="641561"/>
          </a:xfrm>
        </p:grpSpPr>
        <p:grpSp>
          <p:nvGrpSpPr>
            <p:cNvPr id="12" name="Grupp 11"/>
            <p:cNvGrpSpPr/>
            <p:nvPr/>
          </p:nvGrpSpPr>
          <p:grpSpPr>
            <a:xfrm>
              <a:off x="5229691" y="3557030"/>
              <a:ext cx="746649" cy="641561"/>
              <a:chOff x="1083257" y="2911468"/>
              <a:chExt cx="746649" cy="641561"/>
            </a:xfrm>
          </p:grpSpPr>
          <p:grpSp>
            <p:nvGrpSpPr>
              <p:cNvPr id="17" name="Grupp 16"/>
              <p:cNvGrpSpPr>
                <a:grpSpLocks/>
              </p:cNvGrpSpPr>
              <p:nvPr/>
            </p:nvGrpSpPr>
            <p:grpSpPr bwMode="auto">
              <a:xfrm>
                <a:off x="1083257" y="2911468"/>
                <a:ext cx="474764" cy="641561"/>
                <a:chOff x="3808794" y="1849764"/>
                <a:chExt cx="474764" cy="641742"/>
              </a:xfrm>
            </p:grpSpPr>
            <p:sp>
              <p:nvSpPr>
                <p:cNvPr id="19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08794" y="1849764"/>
                  <a:ext cx="441146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>
                      <a:latin typeface="Bradley Hand Bold"/>
                      <a:cs typeface="Bradley Hand Bold"/>
                    </a:rPr>
                    <a:t>4x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sp>
              <p:nvSpPr>
                <p:cNvPr id="20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13682" y="2122070"/>
                  <a:ext cx="38985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sz="1800" dirty="0" smtClean="0">
                      <a:latin typeface="Bradley Hand Bold"/>
                      <a:cs typeface="Bradley Hand Bold"/>
                    </a:rPr>
                    <a:t>4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cxnSp>
              <p:nvCxnSpPr>
                <p:cNvPr id="21" name="Rak 20"/>
                <p:cNvCxnSpPr/>
                <p:nvPr/>
              </p:nvCxnSpPr>
              <p:spPr>
                <a:xfrm>
                  <a:off x="3864458" y="2203748"/>
                  <a:ext cx="41910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ruta 17"/>
              <p:cNvSpPr txBox="1"/>
              <p:nvPr/>
            </p:nvSpPr>
            <p:spPr>
              <a:xfrm>
                <a:off x="1542819" y="3059256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latin typeface="Bradley Hand Bold"/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grpSp>
          <p:nvGrpSpPr>
            <p:cNvPr id="13" name="Grupp 12"/>
            <p:cNvGrpSpPr>
              <a:grpSpLocks/>
            </p:cNvGrpSpPr>
            <p:nvPr/>
          </p:nvGrpSpPr>
          <p:grpSpPr bwMode="auto">
            <a:xfrm>
              <a:off x="5942964" y="3566625"/>
              <a:ext cx="575231" cy="624534"/>
              <a:chOff x="3808794" y="1870308"/>
              <a:chExt cx="575231" cy="624708"/>
            </a:xfrm>
          </p:grpSpPr>
          <p:sp>
            <p:nvSpPr>
              <p:cNvPr id="14" name="textruta 8"/>
              <p:cNvSpPr txBox="1">
                <a:spLocks noChangeArrowheads="1"/>
              </p:cNvSpPr>
              <p:nvPr/>
            </p:nvSpPr>
            <p:spPr bwMode="auto">
              <a:xfrm>
                <a:off x="3808794" y="1870308"/>
                <a:ext cx="575231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 smtClean="0">
                    <a:latin typeface="Bradley Hand Bold"/>
                    <a:cs typeface="Bradley Hand Bold"/>
                  </a:rPr>
                  <a:t>120</a:t>
                </a:r>
                <a:endParaRPr lang="sv-SE" sz="1800" dirty="0">
                  <a:latin typeface="Bradley Hand Bold"/>
                  <a:cs typeface="Bradley Hand Bold"/>
                </a:endParaRPr>
              </a:p>
            </p:txBody>
          </p:sp>
          <p:sp>
            <p:nvSpPr>
              <p:cNvPr id="15" name="textruta 9"/>
              <p:cNvSpPr txBox="1">
                <a:spLocks noChangeArrowheads="1"/>
              </p:cNvSpPr>
              <p:nvPr/>
            </p:nvSpPr>
            <p:spPr bwMode="auto">
              <a:xfrm>
                <a:off x="3845442" y="2125580"/>
                <a:ext cx="38985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</a:t>
                </a:r>
                <a:r>
                  <a:rPr lang="sv-SE" sz="1800" dirty="0" smtClean="0">
                    <a:latin typeface="Bradley Hand Bold"/>
                    <a:cs typeface="Bradley Hand Bold"/>
                  </a:rPr>
                  <a:t>4</a:t>
                </a:r>
                <a:endParaRPr lang="sv-SE" sz="1800" dirty="0">
                  <a:latin typeface="Bradley Hand Bold"/>
                  <a:cs typeface="Bradley Hand Bold"/>
                </a:endParaRPr>
              </a:p>
            </p:txBody>
          </p:sp>
          <p:cxnSp>
            <p:nvCxnSpPr>
              <p:cNvPr id="16" name="Rak 15"/>
              <p:cNvCxnSpPr/>
              <p:nvPr/>
            </p:nvCxnSpPr>
            <p:spPr>
              <a:xfrm>
                <a:off x="3883849" y="2205547"/>
                <a:ext cx="42457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ruta 21"/>
          <p:cNvSpPr txBox="1"/>
          <p:nvPr/>
        </p:nvSpPr>
        <p:spPr>
          <a:xfrm>
            <a:off x="3014404" y="4218907"/>
            <a:ext cx="95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x = 30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5658479" y="2621825"/>
            <a:ext cx="277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V.L. = 4</a:t>
            </a:r>
            <a:r>
              <a:rPr lang="en-US" dirty="0" smtClean="0"/>
              <a:t>· </a:t>
            </a:r>
            <a:r>
              <a:rPr lang="sv-SE" dirty="0" smtClean="0">
                <a:latin typeface="Bradley Hand Bold"/>
                <a:cs typeface="Bradley Hand Bold"/>
              </a:rPr>
              <a:t>30 + 39 =     </a:t>
            </a:r>
          </a:p>
          <a:p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 smtClean="0">
                <a:latin typeface="Bradley Hand Bold"/>
                <a:cs typeface="Bradley Hand Bold"/>
              </a:rPr>
              <a:t>       =  120 + 39 = </a:t>
            </a:r>
          </a:p>
          <a:p>
            <a:r>
              <a:rPr lang="sv-SE" dirty="0" smtClean="0">
                <a:latin typeface="Bradley Hand Bold"/>
                <a:cs typeface="Bradley Hand Bold"/>
              </a:rPr>
              <a:t>        = 159 </a:t>
            </a:r>
          </a:p>
        </p:txBody>
      </p:sp>
      <p:sp>
        <p:nvSpPr>
          <p:cNvPr id="24" name="Rektangel 23"/>
          <p:cNvSpPr/>
          <p:nvPr/>
        </p:nvSpPr>
        <p:spPr>
          <a:xfrm>
            <a:off x="5632624" y="3545155"/>
            <a:ext cx="1326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H.L. </a:t>
            </a:r>
            <a:r>
              <a:rPr lang="sv-SE" dirty="0">
                <a:latin typeface="Bradley Hand Bold"/>
                <a:cs typeface="Bradley Hand Bold"/>
              </a:rPr>
              <a:t>= </a:t>
            </a:r>
            <a:r>
              <a:rPr lang="sv-SE" dirty="0" smtClean="0">
                <a:latin typeface="Bradley Hand Bold"/>
                <a:cs typeface="Bradley Hand Bold"/>
              </a:rPr>
              <a:t>159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5656337" y="3963061"/>
            <a:ext cx="141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V.L. = H.L.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1446498" y="4945977"/>
            <a:ext cx="63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En lott kostar:  x kr = 30 kr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1570830" y="5784120"/>
            <a:ext cx="83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>
                <a:latin typeface="Bradley Hand Bold"/>
                <a:cs typeface="Bradley Hand Bold"/>
              </a:rPr>
              <a:t>Svar</a:t>
            </a:r>
            <a:r>
              <a:rPr lang="sv-SE" dirty="0" smtClean="0">
                <a:latin typeface="Bradley Hand Bold"/>
                <a:cs typeface="Bradley Hand Bold"/>
              </a:rPr>
              <a:t>: 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9" name="textruta 28"/>
          <p:cNvSpPr txBox="1"/>
          <p:nvPr/>
        </p:nvSpPr>
        <p:spPr>
          <a:xfrm>
            <a:off x="2263302" y="5801116"/>
            <a:ext cx="645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En lott kostar 30 kr.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98187" y="205386"/>
            <a:ext cx="399428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dirty="0"/>
              <a:t>Hampus köper sakerna på bilden. </a:t>
            </a:r>
            <a:endParaRPr lang="sv-SE" dirty="0" smtClean="0"/>
          </a:p>
          <a:p>
            <a:r>
              <a:rPr lang="sv-SE" dirty="0" smtClean="0"/>
              <a:t>Sammanlagt </a:t>
            </a:r>
            <a:r>
              <a:rPr lang="sv-SE" dirty="0"/>
              <a:t>kostade det </a:t>
            </a:r>
            <a:r>
              <a:rPr lang="sv-SE" dirty="0" smtClean="0"/>
              <a:t>159 </a:t>
            </a:r>
            <a:r>
              <a:rPr lang="sv-SE" dirty="0"/>
              <a:t>kr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/>
              <a:t>Hur mycket kostade lotterna per styck?</a:t>
            </a:r>
          </a:p>
        </p:txBody>
      </p:sp>
    </p:spTree>
    <p:extLst>
      <p:ext uri="{BB962C8B-B14F-4D97-AF65-F5344CB8AC3E}">
        <p14:creationId xmlns:p14="http://schemas.microsoft.com/office/powerpoint/2010/main" val="139295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22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269566" y="2039500"/>
            <a:ext cx="298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Antag att Arash hade x kr.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3140428" y="4211259"/>
            <a:ext cx="10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x = 180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5440083" y="3718047"/>
            <a:ext cx="107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H.L. </a:t>
            </a:r>
            <a:r>
              <a:rPr lang="sv-SE" dirty="0">
                <a:latin typeface="Bradley Hand Bold"/>
                <a:cs typeface="Bradley Hand Bold"/>
              </a:rPr>
              <a:t>= </a:t>
            </a:r>
            <a:r>
              <a:rPr lang="sv-SE" dirty="0" smtClean="0">
                <a:latin typeface="Bradley Hand Bold"/>
                <a:cs typeface="Bradley Hand Bold"/>
              </a:rPr>
              <a:t>3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5461233" y="4157119"/>
            <a:ext cx="138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V.L. = H.L.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1324728" y="4832355"/>
            <a:ext cx="631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Arash hade:  x kr = 180 kr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1311191" y="5636207"/>
            <a:ext cx="83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>
                <a:latin typeface="Bradley Hand Bold"/>
                <a:cs typeface="Bradley Hand Bold"/>
              </a:rPr>
              <a:t>Svar</a:t>
            </a:r>
            <a:r>
              <a:rPr lang="sv-SE" dirty="0" smtClean="0">
                <a:latin typeface="Bradley Hand Bold"/>
                <a:cs typeface="Bradley Hand Bold"/>
              </a:rPr>
              <a:t>: 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9" name="textruta 28"/>
          <p:cNvSpPr txBox="1"/>
          <p:nvPr/>
        </p:nvSpPr>
        <p:spPr>
          <a:xfrm>
            <a:off x="1953626" y="5652130"/>
            <a:ext cx="645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Bradley Hand Bold"/>
                <a:cs typeface="Bradley Hand Bold"/>
              </a:rPr>
              <a:t>Arash hade 180 kr från början.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32" name="Grupp 31"/>
          <p:cNvGrpSpPr/>
          <p:nvPr/>
        </p:nvGrpSpPr>
        <p:grpSpPr>
          <a:xfrm>
            <a:off x="2384931" y="2456429"/>
            <a:ext cx="1752783" cy="616716"/>
            <a:chOff x="5229691" y="3557030"/>
            <a:chExt cx="1752783" cy="616716"/>
          </a:xfrm>
        </p:grpSpPr>
        <p:grpSp>
          <p:nvGrpSpPr>
            <p:cNvPr id="33" name="Grupp 32"/>
            <p:cNvGrpSpPr/>
            <p:nvPr/>
          </p:nvGrpSpPr>
          <p:grpSpPr>
            <a:xfrm>
              <a:off x="5229691" y="3557030"/>
              <a:ext cx="1373231" cy="616716"/>
              <a:chOff x="1083257" y="2911468"/>
              <a:chExt cx="1373231" cy="616716"/>
            </a:xfrm>
          </p:grpSpPr>
          <p:grpSp>
            <p:nvGrpSpPr>
              <p:cNvPr id="38" name="Grupp 37"/>
              <p:cNvGrpSpPr>
                <a:grpSpLocks/>
              </p:cNvGrpSpPr>
              <p:nvPr/>
            </p:nvGrpSpPr>
            <p:grpSpPr bwMode="auto">
              <a:xfrm>
                <a:off x="1083257" y="2911468"/>
                <a:ext cx="375153" cy="616716"/>
                <a:chOff x="3808794" y="1849764"/>
                <a:chExt cx="375153" cy="616890"/>
              </a:xfrm>
            </p:grpSpPr>
            <p:sp>
              <p:nvSpPr>
                <p:cNvPr id="40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08794" y="1849764"/>
                  <a:ext cx="36420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sz="1800" dirty="0" smtClean="0">
                      <a:latin typeface="Bradley Hand Bold"/>
                      <a:cs typeface="Bradley Hand Bold"/>
                    </a:rPr>
                    <a:t>x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sp>
              <p:nvSpPr>
                <p:cNvPr id="41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0090" y="2097218"/>
                  <a:ext cx="323857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>
                      <a:latin typeface="Bradley Hand Bold"/>
                      <a:cs typeface="Bradley Hand Bold"/>
                    </a:rPr>
                    <a:t>3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cxnSp>
              <p:nvCxnSpPr>
                <p:cNvPr id="42" name="Rak 41"/>
                <p:cNvCxnSpPr/>
                <p:nvPr/>
              </p:nvCxnSpPr>
              <p:spPr>
                <a:xfrm>
                  <a:off x="3864458" y="2203748"/>
                  <a:ext cx="319489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ruta 38"/>
              <p:cNvSpPr txBox="1"/>
              <p:nvPr/>
            </p:nvSpPr>
            <p:spPr>
              <a:xfrm>
                <a:off x="1487544" y="3037092"/>
                <a:ext cx="9689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latin typeface="Bradley Hand Bold"/>
                    <a:cs typeface="Bradley Hand Bold"/>
                  </a:rPr>
                  <a:t>+ 25 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36" name="textruta 9"/>
            <p:cNvSpPr txBox="1">
              <a:spLocks noChangeArrowheads="1"/>
            </p:cNvSpPr>
            <p:nvPr/>
          </p:nvSpPr>
          <p:spPr bwMode="auto">
            <a:xfrm>
              <a:off x="6438735" y="3682654"/>
              <a:ext cx="543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 smtClean="0">
                  <a:latin typeface="Bradley Hand Bold"/>
                  <a:cs typeface="Bradley Hand Bold"/>
                </a:rPr>
                <a:t>85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43" name="Grupp 42"/>
          <p:cNvGrpSpPr/>
          <p:nvPr/>
        </p:nvGrpSpPr>
        <p:grpSpPr>
          <a:xfrm>
            <a:off x="1954709" y="2825761"/>
            <a:ext cx="2668449" cy="616716"/>
            <a:chOff x="5229691" y="3557030"/>
            <a:chExt cx="2668449" cy="616716"/>
          </a:xfrm>
        </p:grpSpPr>
        <p:grpSp>
          <p:nvGrpSpPr>
            <p:cNvPr id="44" name="Grupp 43"/>
            <p:cNvGrpSpPr/>
            <p:nvPr/>
          </p:nvGrpSpPr>
          <p:grpSpPr>
            <a:xfrm>
              <a:off x="5229691" y="3557030"/>
              <a:ext cx="1958105" cy="616716"/>
              <a:chOff x="1083257" y="2911468"/>
              <a:chExt cx="1958105" cy="616716"/>
            </a:xfrm>
          </p:grpSpPr>
          <p:grpSp>
            <p:nvGrpSpPr>
              <p:cNvPr id="46" name="Grupp 45"/>
              <p:cNvGrpSpPr>
                <a:grpSpLocks/>
              </p:cNvGrpSpPr>
              <p:nvPr/>
            </p:nvGrpSpPr>
            <p:grpSpPr bwMode="auto">
              <a:xfrm>
                <a:off x="1083257" y="2911468"/>
                <a:ext cx="375153" cy="616716"/>
                <a:chOff x="3808794" y="1849764"/>
                <a:chExt cx="375153" cy="616890"/>
              </a:xfrm>
            </p:grpSpPr>
            <p:sp>
              <p:nvSpPr>
                <p:cNvPr id="48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08794" y="1849764"/>
                  <a:ext cx="36420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sz="1800" dirty="0" smtClean="0">
                      <a:latin typeface="Bradley Hand Bold"/>
                      <a:cs typeface="Bradley Hand Bold"/>
                    </a:rPr>
                    <a:t>x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sp>
              <p:nvSpPr>
                <p:cNvPr id="49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0090" y="2097218"/>
                  <a:ext cx="323857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>
                      <a:latin typeface="Bradley Hand Bold"/>
                      <a:cs typeface="Bradley Hand Bold"/>
                    </a:rPr>
                    <a:t>3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cxnSp>
              <p:nvCxnSpPr>
                <p:cNvPr id="50" name="Rak 49"/>
                <p:cNvCxnSpPr/>
                <p:nvPr/>
              </p:nvCxnSpPr>
              <p:spPr>
                <a:xfrm>
                  <a:off x="3864458" y="2203748"/>
                  <a:ext cx="308538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ruta 46"/>
              <p:cNvSpPr txBox="1"/>
              <p:nvPr/>
            </p:nvSpPr>
            <p:spPr>
              <a:xfrm>
                <a:off x="1387822" y="3037092"/>
                <a:ext cx="16535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latin typeface="Bradley Hand Bold"/>
                    <a:cs typeface="Bradley Hand Bold"/>
                  </a:rPr>
                  <a:t>+ 25 – 25 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45" name="textruta 9"/>
            <p:cNvSpPr txBox="1">
              <a:spLocks noChangeArrowheads="1"/>
            </p:cNvSpPr>
            <p:nvPr/>
          </p:nvSpPr>
          <p:spPr bwMode="auto">
            <a:xfrm>
              <a:off x="6841440" y="3682654"/>
              <a:ext cx="1056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 smtClean="0">
                  <a:latin typeface="Bradley Hand Bold"/>
                  <a:cs typeface="Bradley Hand Bold"/>
                </a:rPr>
                <a:t>85 – 2</a:t>
              </a:r>
              <a:r>
                <a:rPr lang="en-US" sz="1800" dirty="0" smtClean="0">
                  <a:latin typeface="Bradley Hand Bold"/>
                  <a:cs typeface="Bradley Hand Bold"/>
                </a:rPr>
                <a:t>5</a:t>
              </a:r>
              <a:r>
                <a:rPr lang="en-US" sz="1800" dirty="0" smtClean="0"/>
                <a:t> 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54" name="Grupp 53"/>
          <p:cNvGrpSpPr/>
          <p:nvPr/>
        </p:nvGrpSpPr>
        <p:grpSpPr>
          <a:xfrm>
            <a:off x="2789218" y="3684643"/>
            <a:ext cx="1565404" cy="553998"/>
            <a:chOff x="5159151" y="3586344"/>
            <a:chExt cx="1565404" cy="553998"/>
          </a:xfrm>
        </p:grpSpPr>
        <p:grpSp>
          <p:nvGrpSpPr>
            <p:cNvPr id="56" name="Grupp 55"/>
            <p:cNvGrpSpPr/>
            <p:nvPr/>
          </p:nvGrpSpPr>
          <p:grpSpPr>
            <a:xfrm>
              <a:off x="5159151" y="3586344"/>
              <a:ext cx="982769" cy="553998"/>
              <a:chOff x="1012717" y="2940782"/>
              <a:chExt cx="982769" cy="553998"/>
            </a:xfrm>
          </p:grpSpPr>
          <p:grpSp>
            <p:nvGrpSpPr>
              <p:cNvPr id="58" name="Grupp 57"/>
              <p:cNvGrpSpPr>
                <a:grpSpLocks/>
              </p:cNvGrpSpPr>
              <p:nvPr/>
            </p:nvGrpSpPr>
            <p:grpSpPr bwMode="auto">
              <a:xfrm>
                <a:off x="1012717" y="2940782"/>
                <a:ext cx="663061" cy="553998"/>
                <a:chOff x="3738254" y="1879085"/>
                <a:chExt cx="663061" cy="554154"/>
              </a:xfrm>
            </p:grpSpPr>
            <p:sp>
              <p:nvSpPr>
                <p:cNvPr id="60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738254" y="1879085"/>
                  <a:ext cx="663061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x </a:t>
                  </a:r>
                  <a:r>
                    <a:rPr lang="en-US" sz="1800" dirty="0" smtClean="0"/>
                    <a:t>· </a:t>
                  </a:r>
                  <a:r>
                    <a:rPr lang="sv-SE" sz="1800" dirty="0" smtClean="0">
                      <a:latin typeface="Bradley Hand Bold"/>
                      <a:cs typeface="Bradley Hand Bold"/>
                    </a:rPr>
                    <a:t>3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sp>
              <p:nvSpPr>
                <p:cNvPr id="61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927535" y="2063803"/>
                  <a:ext cx="323857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>
                      <a:latin typeface="Bradley Hand Bold"/>
                      <a:cs typeface="Bradley Hand Bold"/>
                    </a:rPr>
                    <a:t>3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cxnSp>
              <p:nvCxnSpPr>
                <p:cNvPr id="62" name="Rak 61"/>
                <p:cNvCxnSpPr/>
                <p:nvPr/>
              </p:nvCxnSpPr>
              <p:spPr>
                <a:xfrm>
                  <a:off x="3864458" y="2203748"/>
                  <a:ext cx="41910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textruta 58"/>
              <p:cNvSpPr txBox="1"/>
              <p:nvPr/>
            </p:nvSpPr>
            <p:spPr>
              <a:xfrm>
                <a:off x="1500561" y="3037092"/>
                <a:ext cx="4949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latin typeface="Bradley Hand Bold"/>
                    <a:cs typeface="Bradley Hand Bold"/>
                  </a:rPr>
                  <a:t> 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57" name="textruta 9"/>
            <p:cNvSpPr txBox="1">
              <a:spLocks noChangeArrowheads="1"/>
            </p:cNvSpPr>
            <p:nvPr/>
          </p:nvSpPr>
          <p:spPr bwMode="auto">
            <a:xfrm>
              <a:off x="5958772" y="3680633"/>
              <a:ext cx="7657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 smtClean="0">
                  <a:latin typeface="Bradley Hand Bold"/>
                  <a:cs typeface="Bradley Hand Bold"/>
                </a:rPr>
                <a:t>60 </a:t>
              </a:r>
              <a:r>
                <a:rPr lang="en-US" sz="1800" dirty="0" smtClean="0"/>
                <a:t>· </a:t>
              </a:r>
              <a:r>
                <a:rPr lang="en-US" sz="1800" dirty="0" smtClean="0">
                  <a:latin typeface="Bradley Hand Bold"/>
                  <a:cs typeface="Bradley Hand Bold"/>
                </a:rPr>
                <a:t>3</a:t>
              </a:r>
              <a:r>
                <a:rPr lang="en-US" sz="1800" dirty="0" smtClean="0"/>
                <a:t> 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63" name="Grupp 62"/>
          <p:cNvGrpSpPr/>
          <p:nvPr/>
        </p:nvGrpSpPr>
        <p:grpSpPr>
          <a:xfrm>
            <a:off x="2872774" y="3247613"/>
            <a:ext cx="1178740" cy="564196"/>
            <a:chOff x="5229691" y="3557030"/>
            <a:chExt cx="1178740" cy="564196"/>
          </a:xfrm>
        </p:grpSpPr>
        <p:grpSp>
          <p:nvGrpSpPr>
            <p:cNvPr id="64" name="Grupp 63"/>
            <p:cNvGrpSpPr/>
            <p:nvPr/>
          </p:nvGrpSpPr>
          <p:grpSpPr>
            <a:xfrm>
              <a:off x="5229691" y="3557030"/>
              <a:ext cx="844682" cy="564196"/>
              <a:chOff x="1083257" y="2911468"/>
              <a:chExt cx="844682" cy="564196"/>
            </a:xfrm>
          </p:grpSpPr>
          <p:grpSp>
            <p:nvGrpSpPr>
              <p:cNvPr id="66" name="Grupp 65"/>
              <p:cNvGrpSpPr>
                <a:grpSpLocks/>
              </p:cNvGrpSpPr>
              <p:nvPr/>
            </p:nvGrpSpPr>
            <p:grpSpPr bwMode="auto">
              <a:xfrm>
                <a:off x="1083257" y="2911468"/>
                <a:ext cx="375153" cy="564196"/>
                <a:chOff x="3808794" y="1849764"/>
                <a:chExt cx="375153" cy="564355"/>
              </a:xfrm>
            </p:grpSpPr>
            <p:sp>
              <p:nvSpPr>
                <p:cNvPr id="68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08794" y="1849764"/>
                  <a:ext cx="36420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sz="1800" dirty="0" smtClean="0">
                      <a:latin typeface="Bradley Hand Bold"/>
                      <a:cs typeface="Bradley Hand Bold"/>
                    </a:rPr>
                    <a:t>x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sp>
              <p:nvSpPr>
                <p:cNvPr id="69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0090" y="2044683"/>
                  <a:ext cx="323857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>
                      <a:latin typeface="Bradley Hand Bold"/>
                      <a:cs typeface="Bradley Hand Bold"/>
                    </a:rPr>
                    <a:t>3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  <p:cxnSp>
              <p:nvCxnSpPr>
                <p:cNvPr id="70" name="Rak 69"/>
                <p:cNvCxnSpPr/>
                <p:nvPr/>
              </p:nvCxnSpPr>
              <p:spPr>
                <a:xfrm>
                  <a:off x="3851442" y="2178372"/>
                  <a:ext cx="332505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textruta 66"/>
              <p:cNvSpPr txBox="1"/>
              <p:nvPr/>
            </p:nvSpPr>
            <p:spPr>
              <a:xfrm>
                <a:off x="1487545" y="3037092"/>
                <a:ext cx="440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latin typeface="Bradley Hand Bold"/>
                    <a:cs typeface="Bradley Hand Bold"/>
                  </a:rPr>
                  <a:t> 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65" name="textruta 9"/>
            <p:cNvSpPr txBox="1">
              <a:spLocks noChangeArrowheads="1"/>
            </p:cNvSpPr>
            <p:nvPr/>
          </p:nvSpPr>
          <p:spPr bwMode="auto">
            <a:xfrm>
              <a:off x="5892296" y="3672966"/>
              <a:ext cx="5161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 Bold"/>
                  <a:cs typeface="Bradley Hand Bold"/>
                </a:rPr>
                <a:t> </a:t>
              </a:r>
              <a:r>
                <a:rPr lang="sv-SE" sz="1800" dirty="0" smtClean="0">
                  <a:latin typeface="Bradley Hand Bold"/>
                  <a:cs typeface="Bradley Hand Bold"/>
                </a:rPr>
                <a:t>60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80" name="Rektangel 79"/>
          <p:cNvSpPr/>
          <p:nvPr/>
        </p:nvSpPr>
        <p:spPr>
          <a:xfrm>
            <a:off x="606495" y="127140"/>
            <a:ext cx="4643886" cy="1754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v-SE" dirty="0"/>
              <a:t>För en tredjedel av sina pengar köpte Arash en </a:t>
            </a:r>
            <a:endParaRPr lang="sv-SE" dirty="0" smtClean="0"/>
          </a:p>
          <a:p>
            <a:r>
              <a:rPr lang="sv-SE" dirty="0" smtClean="0"/>
              <a:t>biljett </a:t>
            </a:r>
            <a:r>
              <a:rPr lang="sv-SE" dirty="0"/>
              <a:t>till </a:t>
            </a:r>
            <a:r>
              <a:rPr lang="sv-SE" dirty="0" smtClean="0"/>
              <a:t>en fotbollsmatch</a:t>
            </a:r>
            <a:r>
              <a:rPr lang="sv-SE" dirty="0"/>
              <a:t>. </a:t>
            </a:r>
            <a:r>
              <a:rPr lang="sv-SE" dirty="0" smtClean="0"/>
              <a:t>I </a:t>
            </a:r>
            <a:r>
              <a:rPr lang="sv-SE" dirty="0"/>
              <a:t>pausen köpte han </a:t>
            </a:r>
            <a:endParaRPr lang="sv-SE" dirty="0" smtClean="0"/>
          </a:p>
          <a:p>
            <a:r>
              <a:rPr lang="sv-SE" dirty="0" smtClean="0"/>
              <a:t>en korv </a:t>
            </a:r>
            <a:r>
              <a:rPr lang="sv-SE" dirty="0"/>
              <a:t>med </a:t>
            </a:r>
            <a:r>
              <a:rPr lang="sv-SE" dirty="0" smtClean="0"/>
              <a:t>dricka för </a:t>
            </a:r>
            <a:r>
              <a:rPr lang="sv-SE" dirty="0"/>
              <a:t>25 kr. </a:t>
            </a:r>
            <a:endParaRPr lang="sv-SE" dirty="0" smtClean="0"/>
          </a:p>
          <a:p>
            <a:r>
              <a:rPr lang="sv-SE" dirty="0" smtClean="0"/>
              <a:t>Sammanlagt </a:t>
            </a:r>
            <a:r>
              <a:rPr lang="sv-SE" dirty="0"/>
              <a:t>hade Arash då gjort av med 85 kr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/>
              <a:t>Hur mycket hade Arash från början?</a:t>
            </a:r>
          </a:p>
        </p:txBody>
      </p:sp>
      <p:pic>
        <p:nvPicPr>
          <p:cNvPr id="81" name="Bildobjekt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583" y="77130"/>
            <a:ext cx="2845611" cy="1910921"/>
          </a:xfrm>
          <a:prstGeom prst="rect">
            <a:avLst/>
          </a:prstGeom>
        </p:spPr>
      </p:pic>
      <p:grpSp>
        <p:nvGrpSpPr>
          <p:cNvPr id="5" name="Grupp 4"/>
          <p:cNvGrpSpPr/>
          <p:nvPr/>
        </p:nvGrpSpPr>
        <p:grpSpPr>
          <a:xfrm>
            <a:off x="5440083" y="2466395"/>
            <a:ext cx="2779066" cy="1229011"/>
            <a:chOff x="5383416" y="2047192"/>
            <a:chExt cx="2779066" cy="1229011"/>
          </a:xfrm>
        </p:grpSpPr>
        <p:grpSp>
          <p:nvGrpSpPr>
            <p:cNvPr id="79" name="Grupp 78"/>
            <p:cNvGrpSpPr/>
            <p:nvPr/>
          </p:nvGrpSpPr>
          <p:grpSpPr>
            <a:xfrm>
              <a:off x="5383416" y="2047192"/>
              <a:ext cx="2779066" cy="906842"/>
              <a:chOff x="5383416" y="2043315"/>
              <a:chExt cx="2779066" cy="906842"/>
            </a:xfrm>
          </p:grpSpPr>
          <p:sp>
            <p:nvSpPr>
              <p:cNvPr id="23" name="textruta 22"/>
              <p:cNvSpPr txBox="1"/>
              <p:nvPr/>
            </p:nvSpPr>
            <p:spPr>
              <a:xfrm>
                <a:off x="5383416" y="2174762"/>
                <a:ext cx="27790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latin typeface="Bradley Hand Bold"/>
                    <a:cs typeface="Bradley Hand Bold"/>
                  </a:rPr>
                  <a:t>V.L. =</a:t>
                </a:r>
              </a:p>
            </p:txBody>
          </p:sp>
          <p:grpSp>
            <p:nvGrpSpPr>
              <p:cNvPr id="71" name="Grupp 70"/>
              <p:cNvGrpSpPr/>
              <p:nvPr/>
            </p:nvGrpSpPr>
            <p:grpSpPr>
              <a:xfrm>
                <a:off x="5826030" y="2043315"/>
                <a:ext cx="1864832" cy="906842"/>
                <a:chOff x="4965509" y="3549275"/>
                <a:chExt cx="1864832" cy="906842"/>
              </a:xfrm>
            </p:grpSpPr>
            <p:grpSp>
              <p:nvGrpSpPr>
                <p:cNvPr id="72" name="Grupp 71"/>
                <p:cNvGrpSpPr/>
                <p:nvPr/>
              </p:nvGrpSpPr>
              <p:grpSpPr>
                <a:xfrm>
                  <a:off x="5169163" y="3549275"/>
                  <a:ext cx="1661178" cy="624472"/>
                  <a:chOff x="1022729" y="2903713"/>
                  <a:chExt cx="1661178" cy="624472"/>
                </a:xfrm>
              </p:grpSpPr>
              <p:grpSp>
                <p:nvGrpSpPr>
                  <p:cNvPr id="74" name="Grupp 73"/>
                  <p:cNvGrpSpPr>
                    <a:grpSpLocks/>
                  </p:cNvGrpSpPr>
                  <p:nvPr/>
                </p:nvGrpSpPr>
                <p:grpSpPr bwMode="auto">
                  <a:xfrm>
                    <a:off x="1022729" y="2903713"/>
                    <a:ext cx="620932" cy="624472"/>
                    <a:chOff x="3748266" y="1842006"/>
                    <a:chExt cx="620932" cy="624648"/>
                  </a:xfrm>
                </p:grpSpPr>
                <p:sp>
                  <p:nvSpPr>
                    <p:cNvPr id="76" name="textruta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48266" y="1842006"/>
                      <a:ext cx="620932" cy="3694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sv-SE" sz="1800" dirty="0">
                          <a:latin typeface="Bradley Hand Bold"/>
                          <a:cs typeface="Bradley Hand Bold"/>
                        </a:rPr>
                        <a:t> </a:t>
                      </a:r>
                      <a:r>
                        <a:rPr lang="sv-SE" sz="1800" dirty="0" smtClean="0">
                          <a:latin typeface="Bradley Hand Bold"/>
                          <a:cs typeface="Bradley Hand Bold"/>
                        </a:rPr>
                        <a:t>180</a:t>
                      </a:r>
                      <a:endParaRPr lang="sv-SE" sz="1800" dirty="0">
                        <a:latin typeface="Bradley Hand Bold"/>
                        <a:cs typeface="Bradley Hand Bold"/>
                      </a:endParaRPr>
                    </a:p>
                  </p:txBody>
                </p:sp>
                <p:sp>
                  <p:nvSpPr>
                    <p:cNvPr id="77" name="textruta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97606" y="2097218"/>
                      <a:ext cx="323857" cy="3694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0"/>
                        </a:defRPr>
                      </a:lvl9pPr>
                    </a:lstStyle>
                    <a:p>
                      <a:pPr eaLnBrk="1" hangingPunct="1"/>
                      <a:r>
                        <a:rPr lang="sv-SE" sz="1800" dirty="0" smtClean="0">
                          <a:latin typeface="Bradley Hand Bold"/>
                          <a:cs typeface="Bradley Hand Bold"/>
                        </a:rPr>
                        <a:t>3</a:t>
                      </a:r>
                      <a:endParaRPr lang="sv-SE" sz="1800" dirty="0">
                        <a:latin typeface="Bradley Hand Bold"/>
                        <a:cs typeface="Bradley Hand Bold"/>
                      </a:endParaRPr>
                    </a:p>
                  </p:txBody>
                </p:sp>
                <p:cxnSp>
                  <p:nvCxnSpPr>
                    <p:cNvPr id="78" name="Rak 77"/>
                    <p:cNvCxnSpPr/>
                    <p:nvPr/>
                  </p:nvCxnSpPr>
                  <p:spPr>
                    <a:xfrm>
                      <a:off x="3864458" y="2203748"/>
                      <a:ext cx="419100" cy="0"/>
                    </a:xfrm>
                    <a:prstGeom prst="line">
                      <a:avLst/>
                    </a:prstGeom>
                    <a:ln w="952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5" name="textruta 74"/>
                  <p:cNvSpPr txBox="1"/>
                  <p:nvPr/>
                </p:nvSpPr>
                <p:spPr>
                  <a:xfrm>
                    <a:off x="1487544" y="3037092"/>
                    <a:ext cx="119636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smtClean="0">
                        <a:latin typeface="Bradley Hand Bold"/>
                        <a:cs typeface="Bradley Hand Bold"/>
                      </a:rPr>
                      <a:t> + 25 =</a:t>
                    </a:r>
                    <a:endParaRPr lang="sv-SE" dirty="0">
                      <a:latin typeface="Bradley Hand Bold"/>
                      <a:cs typeface="Bradley Hand Bold"/>
                    </a:endParaRPr>
                  </a:p>
                </p:txBody>
              </p:sp>
            </p:grpSp>
            <p:sp>
              <p:nvSpPr>
                <p:cNvPr id="73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4965509" y="4086785"/>
                  <a:ext cx="164917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 smtClean="0">
                      <a:latin typeface="Bradley Hand Bold"/>
                      <a:cs typeface="Bradley Hand Bold"/>
                    </a:rPr>
                    <a:t> = 60 + 25 = </a:t>
                  </a:r>
                  <a:endParaRPr lang="sv-SE" sz="1800" dirty="0">
                    <a:latin typeface="Bradley Hand Bold"/>
                    <a:cs typeface="Bradley Hand Bold"/>
                  </a:endParaRPr>
                </a:p>
              </p:txBody>
            </p:sp>
          </p:grpSp>
        </p:grpSp>
        <p:sp>
          <p:nvSpPr>
            <p:cNvPr id="82" name="textruta 9"/>
            <p:cNvSpPr txBox="1">
              <a:spLocks noChangeArrowheads="1"/>
            </p:cNvSpPr>
            <p:nvPr/>
          </p:nvSpPr>
          <p:spPr bwMode="auto">
            <a:xfrm>
              <a:off x="5826030" y="2906871"/>
              <a:ext cx="16491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 smtClean="0">
                  <a:latin typeface="Bradley Hand Bold"/>
                  <a:cs typeface="Bradley Hand Bold"/>
                </a:rPr>
                <a:t> = 60 + 25 = </a:t>
              </a:r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04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5" grpId="0"/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6705</TotalTime>
  <Words>592</Words>
  <Application>Microsoft Macintosh PowerPoint</Application>
  <PresentationFormat>Bildspel på skärmen (4:3)</PresentationFormat>
  <Paragraphs>133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6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Conny Welén</cp:lastModifiedBy>
  <cp:revision>25</cp:revision>
  <dcterms:created xsi:type="dcterms:W3CDTF">2017-04-14T14:34:08Z</dcterms:created>
  <dcterms:modified xsi:type="dcterms:W3CDTF">2017-08-06T18:24:20Z</dcterms:modified>
</cp:coreProperties>
</file>