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9" r:id="rId4"/>
    <p:sldId id="260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0" d="100"/>
          <a:sy n="400" d="100"/>
        </p:scale>
        <p:origin x="6360" y="5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974" y="746476"/>
            <a:ext cx="5988186" cy="1666523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16186" y="148966"/>
            <a:ext cx="8796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X </a:t>
            </a:r>
            <a:r>
              <a:rPr lang="sv-SE" sz="2400" b="1" dirty="0" smtClean="0"/>
              <a:t>2.2						        Mönster</a:t>
            </a:r>
            <a:endParaRPr lang="sv-SE" sz="2400" b="1" dirty="0"/>
          </a:p>
        </p:txBody>
      </p:sp>
      <p:sp>
        <p:nvSpPr>
          <p:cNvPr id="4" name="Rektangel 3"/>
          <p:cNvSpPr/>
          <p:nvPr/>
        </p:nvSpPr>
        <p:spPr>
          <a:xfrm>
            <a:off x="931333" y="2662452"/>
            <a:ext cx="7605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Antalet tändstickor bildar ett </a:t>
            </a:r>
            <a:r>
              <a:rPr lang="sv-SE" b="1" i="1" dirty="0">
                <a:solidFill>
                  <a:srgbClr val="800000"/>
                </a:solidFill>
              </a:rPr>
              <a:t>mönster</a:t>
            </a:r>
            <a:r>
              <a:rPr lang="sv-SE" dirty="0"/>
              <a:t>, som kan skrivas som </a:t>
            </a:r>
            <a:r>
              <a:rPr lang="sv-SE" dirty="0" smtClean="0"/>
              <a:t>en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3570110" y="3198895"/>
            <a:ext cx="1933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rgbClr val="800000"/>
                </a:solidFill>
              </a:rPr>
              <a:t>3, 5, 7, </a:t>
            </a:r>
            <a:r>
              <a:rPr lang="hr-HR" sz="2800" b="1">
                <a:solidFill>
                  <a:srgbClr val="800000"/>
                </a:solidFill>
              </a:rPr>
              <a:t>9</a:t>
            </a:r>
            <a:r>
              <a:rPr lang="hr-HR" sz="2800" b="1" smtClean="0">
                <a:solidFill>
                  <a:srgbClr val="800000"/>
                </a:solidFill>
              </a:rPr>
              <a:t>...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792839" y="4067664"/>
            <a:ext cx="3934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Antalet ökar med 2 för varje ny triangel.</a:t>
            </a:r>
          </a:p>
        </p:txBody>
      </p:sp>
      <p:sp>
        <p:nvSpPr>
          <p:cNvPr id="7" name="Rektangel 6"/>
          <p:cNvSpPr/>
          <p:nvPr/>
        </p:nvSpPr>
        <p:spPr>
          <a:xfrm>
            <a:off x="4727067" y="4067664"/>
            <a:ext cx="393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säger att </a:t>
            </a:r>
            <a:r>
              <a:rPr lang="sv-SE" b="1" i="1" dirty="0" smtClean="0">
                <a:solidFill>
                  <a:srgbClr val="800000"/>
                </a:solidFill>
              </a:rPr>
              <a:t>differensen</a:t>
            </a:r>
            <a:r>
              <a:rPr lang="sv-SE" dirty="0" smtClean="0"/>
              <a:t> </a:t>
            </a:r>
            <a:r>
              <a:rPr lang="sv-SE" dirty="0"/>
              <a:t>i talföljden är 2.</a:t>
            </a:r>
          </a:p>
        </p:txBody>
      </p:sp>
      <p:sp>
        <p:nvSpPr>
          <p:cNvPr id="8" name="Rektangel 7"/>
          <p:cNvSpPr/>
          <p:nvPr/>
        </p:nvSpPr>
        <p:spPr>
          <a:xfrm>
            <a:off x="2528711" y="3331127"/>
            <a:ext cx="950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talföljd</a:t>
            </a:r>
            <a:r>
              <a:rPr lang="sv-S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428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211689" y="14511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Vilket tal saknas?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222" y="1429455"/>
            <a:ext cx="2794000" cy="10795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689" y="2667000"/>
            <a:ext cx="1663700" cy="508000"/>
          </a:xfrm>
          <a:prstGeom prst="rect">
            <a:avLst/>
          </a:prstGeom>
        </p:spPr>
      </p:pic>
      <p:grpSp>
        <p:nvGrpSpPr>
          <p:cNvPr id="11" name="Grupp 10"/>
          <p:cNvGrpSpPr/>
          <p:nvPr/>
        </p:nvGrpSpPr>
        <p:grpSpPr>
          <a:xfrm>
            <a:off x="2046110" y="851890"/>
            <a:ext cx="5277557" cy="461665"/>
            <a:chOff x="2046110" y="851890"/>
            <a:chExt cx="5277557" cy="461665"/>
          </a:xfrm>
        </p:grpSpPr>
        <p:sp>
          <p:nvSpPr>
            <p:cNvPr id="2" name="Rektangel 1"/>
            <p:cNvSpPr/>
            <p:nvPr/>
          </p:nvSpPr>
          <p:spPr>
            <a:xfrm>
              <a:off x="2829885" y="851890"/>
              <a:ext cx="44937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b="1" dirty="0" smtClean="0">
                  <a:solidFill>
                    <a:srgbClr val="800000"/>
                  </a:solidFill>
                </a:rPr>
                <a:t>1	 </a:t>
              </a:r>
              <a:r>
                <a:rPr lang="fr-FR" sz="2400" b="1" dirty="0">
                  <a:solidFill>
                    <a:srgbClr val="800000"/>
                  </a:solidFill>
                </a:rPr>
                <a:t>3 </a:t>
              </a:r>
              <a:r>
                <a:rPr lang="fr-FR" sz="2400" b="1" dirty="0" smtClean="0">
                  <a:solidFill>
                    <a:srgbClr val="800000"/>
                  </a:solidFill>
                </a:rPr>
                <a:t>	  9 	  27     ?</a:t>
              </a:r>
              <a:endParaRPr lang="sv-SE" sz="2400" b="1" dirty="0">
                <a:solidFill>
                  <a:srgbClr val="800000"/>
                </a:solidFill>
              </a:endParaRP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2046110" y="923667"/>
              <a:ext cx="395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a)</a:t>
              </a:r>
              <a:endParaRPr lang="sv-SE" dirty="0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046110" y="4002329"/>
            <a:ext cx="4611325" cy="461665"/>
            <a:chOff x="2046110" y="4140829"/>
            <a:chExt cx="4611325" cy="461665"/>
          </a:xfrm>
        </p:grpSpPr>
        <p:sp>
          <p:nvSpPr>
            <p:cNvPr id="6" name="Rektangel 5"/>
            <p:cNvSpPr/>
            <p:nvPr/>
          </p:nvSpPr>
          <p:spPr>
            <a:xfrm>
              <a:off x="2695222" y="4140829"/>
              <a:ext cx="39622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b="1" dirty="0">
                  <a:solidFill>
                    <a:srgbClr val="800000"/>
                  </a:solidFill>
                </a:rPr>
                <a:t>20 </a:t>
              </a:r>
              <a:r>
                <a:rPr lang="cs-CZ" sz="2400" b="1" dirty="0" smtClean="0">
                  <a:solidFill>
                    <a:srgbClr val="800000"/>
                  </a:solidFill>
                </a:rPr>
                <a:t>	  19 	17 	  14 	?</a:t>
              </a:r>
              <a:endParaRPr lang="sv-SE" sz="2400" b="1" dirty="0">
                <a:solidFill>
                  <a:srgbClr val="800000"/>
                </a:solidFill>
              </a:endParaRPr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2046110" y="4188387"/>
              <a:ext cx="395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b)</a:t>
              </a:r>
              <a:endParaRPr lang="sv-SE" dirty="0"/>
            </a:p>
          </p:txBody>
        </p:sp>
      </p:grpSp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222" y="4557719"/>
            <a:ext cx="3136900" cy="11176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9882" y="5806382"/>
            <a:ext cx="1892300" cy="495300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2173111" y="48542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54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587374" y="851753"/>
            <a:ext cx="7477125" cy="2042890"/>
            <a:chOff x="587374" y="851753"/>
            <a:chExt cx="7477125" cy="2042890"/>
          </a:xfrm>
        </p:grpSpPr>
        <p:sp>
          <p:nvSpPr>
            <p:cNvPr id="6" name="Rektangel 5"/>
            <p:cNvSpPr/>
            <p:nvPr/>
          </p:nvSpPr>
          <p:spPr>
            <a:xfrm>
              <a:off x="587374" y="851753"/>
              <a:ext cx="74771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Studera bilden. </a:t>
              </a:r>
              <a:r>
                <a:rPr lang="sv-SE" dirty="0" smtClean="0"/>
                <a:t>Tänk </a:t>
              </a:r>
              <a:r>
                <a:rPr lang="sv-SE" dirty="0"/>
                <a:t>dig att figurerna </a:t>
              </a:r>
              <a:r>
                <a:rPr lang="sv-SE" dirty="0" smtClean="0"/>
                <a:t>fortsätter </a:t>
              </a:r>
              <a:r>
                <a:rPr lang="sv-SE" dirty="0"/>
                <a:t>byggas </a:t>
              </a:r>
              <a:r>
                <a:rPr lang="sv-SE" dirty="0" smtClean="0"/>
                <a:t>på </a:t>
              </a:r>
              <a:r>
                <a:rPr lang="sv-SE" dirty="0"/>
                <a:t>samma </a:t>
              </a:r>
              <a:r>
                <a:rPr lang="sv-SE" dirty="0" smtClean="0"/>
                <a:t>sätt.</a:t>
              </a:r>
              <a:endParaRPr lang="sv-SE" dirty="0"/>
            </a:p>
          </p:txBody>
        </p:sp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54250" y="1397000"/>
              <a:ext cx="3912592" cy="1497643"/>
            </a:xfrm>
            <a:prstGeom prst="rect">
              <a:avLst/>
            </a:prstGeom>
          </p:spPr>
        </p:pic>
      </p:grpSp>
      <p:sp>
        <p:nvSpPr>
          <p:cNvPr id="8" name="Rektangel 7"/>
          <p:cNvSpPr/>
          <p:nvPr/>
        </p:nvSpPr>
        <p:spPr>
          <a:xfrm>
            <a:off x="909915" y="3059668"/>
            <a:ext cx="583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a) </a:t>
            </a:r>
            <a:r>
              <a:rPr lang="sv-SE" dirty="0" smtClean="0"/>
              <a:t>Hur många punkter är det i figur 4, 6 och 10?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909915" y="5045265"/>
            <a:ext cx="247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b) Vilken ä</a:t>
            </a:r>
            <a:r>
              <a:rPr lang="sv-SE" dirty="0" smtClean="0"/>
              <a:t>r differensen?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1412493" y="3513183"/>
            <a:ext cx="104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Figur 4: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455333" y="3513183"/>
            <a:ext cx="136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13 punkter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412493" y="3882709"/>
            <a:ext cx="104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Figur 6: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455333" y="3870557"/>
            <a:ext cx="136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19 punkter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1412493" y="4252041"/>
            <a:ext cx="117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Figur 10: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455333" y="4252041"/>
            <a:ext cx="136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31 punkter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1511269" y="5575663"/>
            <a:ext cx="187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Differensen är: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3139721" y="5575663"/>
            <a:ext cx="47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0841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587374" y="1221085"/>
            <a:ext cx="7477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Studera </a:t>
            </a:r>
            <a:r>
              <a:rPr lang="sv-SE" dirty="0" smtClean="0"/>
              <a:t>följden </a:t>
            </a:r>
            <a:r>
              <a:rPr lang="sv-SE" dirty="0"/>
              <a:t>av </a:t>
            </a:r>
            <a:r>
              <a:rPr lang="sv-SE" dirty="0" smtClean="0"/>
              <a:t>tal: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735290" y="2349500"/>
            <a:ext cx="583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a) </a:t>
            </a:r>
            <a:r>
              <a:rPr lang="sv-SE" dirty="0" smtClean="0"/>
              <a:t>Vilka är de två följande talen?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735290" y="3408918"/>
            <a:ext cx="247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b) Vilken ä</a:t>
            </a:r>
            <a:r>
              <a:rPr lang="sv-SE" dirty="0" smtClean="0"/>
              <a:t>r differensen?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3385209" y="1074726"/>
            <a:ext cx="3458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2800" b="1" dirty="0">
                <a:solidFill>
                  <a:srgbClr val="800000"/>
                </a:solidFill>
              </a:rPr>
              <a:t>2 </a:t>
            </a:r>
            <a:r>
              <a:rPr lang="is-IS" sz="2800" b="1" dirty="0" smtClean="0">
                <a:solidFill>
                  <a:srgbClr val="800000"/>
                </a:solidFill>
              </a:rPr>
              <a:t>	     6 		10  	 14</a:t>
            </a:r>
            <a:endParaRPr lang="sv-SE" sz="2800" b="1" dirty="0">
              <a:solidFill>
                <a:srgbClr val="8000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35290" y="4650343"/>
            <a:ext cx="628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c) Vilket av uttrycken visar hur talen i talföljden kan räknas fram?</a:t>
            </a:r>
            <a:endParaRPr lang="sv-SE" dirty="0"/>
          </a:p>
        </p:txBody>
      </p:sp>
      <p:grpSp>
        <p:nvGrpSpPr>
          <p:cNvPr id="3" name="Grupp 2"/>
          <p:cNvGrpSpPr/>
          <p:nvPr/>
        </p:nvGrpSpPr>
        <p:grpSpPr>
          <a:xfrm>
            <a:off x="1094117" y="5427444"/>
            <a:ext cx="5478133" cy="414179"/>
            <a:chOff x="1094117" y="5427444"/>
            <a:chExt cx="5478133" cy="414179"/>
          </a:xfrm>
        </p:grpSpPr>
        <p:sp>
          <p:nvSpPr>
            <p:cNvPr id="11" name="Rektangel 10"/>
            <p:cNvSpPr/>
            <p:nvPr/>
          </p:nvSpPr>
          <p:spPr>
            <a:xfrm>
              <a:off x="1094117" y="5427444"/>
              <a:ext cx="11772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s-IS" sz="2000" b="1" dirty="0" smtClean="0">
                  <a:solidFill>
                    <a:srgbClr val="800000"/>
                  </a:solidFill>
                </a:rPr>
                <a:t>A: 2</a:t>
              </a:r>
              <a:r>
                <a:rPr lang="is-IS" sz="2000" b="1" i="1" dirty="0" smtClean="0">
                  <a:solidFill>
                    <a:srgbClr val="800000"/>
                  </a:solidFill>
                </a:rPr>
                <a:t>n </a:t>
              </a:r>
              <a:r>
                <a:rPr lang="is-IS" sz="2000" b="1" dirty="0" smtClean="0">
                  <a:solidFill>
                    <a:srgbClr val="800000"/>
                  </a:solidFill>
                </a:rPr>
                <a:t>+ 2</a:t>
              </a:r>
              <a:endParaRPr lang="sv-SE" sz="2000" b="1" dirty="0">
                <a:solidFill>
                  <a:srgbClr val="800000"/>
                </a:solidFill>
              </a:endParaRP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526827" y="5441513"/>
              <a:ext cx="11772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s-IS" sz="2000" b="1" dirty="0" smtClean="0">
                  <a:solidFill>
                    <a:srgbClr val="800000"/>
                  </a:solidFill>
                </a:rPr>
                <a:t>B: 5</a:t>
              </a:r>
              <a:r>
                <a:rPr lang="is-IS" sz="2000" b="1" i="1" dirty="0" smtClean="0">
                  <a:solidFill>
                    <a:srgbClr val="800000"/>
                  </a:solidFill>
                </a:rPr>
                <a:t>n </a:t>
              </a:r>
              <a:r>
                <a:rPr lang="is-IS" sz="2000" b="1" dirty="0" smtClean="0">
                  <a:solidFill>
                    <a:srgbClr val="800000"/>
                  </a:solidFill>
                </a:rPr>
                <a:t>- 4</a:t>
              </a:r>
              <a:endParaRPr lang="sv-SE" sz="2000" b="1" dirty="0">
                <a:solidFill>
                  <a:srgbClr val="800000"/>
                </a:solidFill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94985" y="5427444"/>
              <a:ext cx="11772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s-IS" sz="2000" b="1" dirty="0" smtClean="0">
                  <a:solidFill>
                    <a:srgbClr val="800000"/>
                  </a:solidFill>
                </a:rPr>
                <a:t>C: 4</a:t>
              </a:r>
              <a:r>
                <a:rPr lang="is-IS" sz="2000" b="1" i="1" dirty="0" smtClean="0">
                  <a:solidFill>
                    <a:srgbClr val="800000"/>
                  </a:solidFill>
                </a:rPr>
                <a:t>n </a:t>
              </a:r>
              <a:r>
                <a:rPr lang="is-IS" sz="2000" b="1" dirty="0" smtClean="0">
                  <a:solidFill>
                    <a:srgbClr val="800000"/>
                  </a:solidFill>
                </a:rPr>
                <a:t>- 2</a:t>
              </a:r>
              <a:endParaRPr lang="sv-SE" sz="20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14" name="textruta 13"/>
          <p:cNvSpPr txBox="1"/>
          <p:nvPr/>
        </p:nvSpPr>
        <p:spPr>
          <a:xfrm>
            <a:off x="4247444" y="2349500"/>
            <a:ext cx="136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18 och 22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668888" y="3408918"/>
            <a:ext cx="194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Differensen är 4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" name="Ellips 3"/>
          <p:cNvSpPr/>
          <p:nvPr/>
        </p:nvSpPr>
        <p:spPr>
          <a:xfrm>
            <a:off x="5333999" y="5186918"/>
            <a:ext cx="1354667" cy="93947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6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162</Words>
  <Application>Microsoft Macintosh PowerPoint</Application>
  <PresentationFormat>Bildspel på skärmen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13</cp:revision>
  <dcterms:created xsi:type="dcterms:W3CDTF">2017-04-14T14:34:08Z</dcterms:created>
  <dcterms:modified xsi:type="dcterms:W3CDTF">2017-08-05T14:25:06Z</dcterms:modified>
</cp:coreProperties>
</file>