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  <p:sldId id="258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1" d="100"/>
          <a:sy n="121" d="100"/>
        </p:scale>
        <p:origin x="-1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18-02-08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69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18-02-08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90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18-02-08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639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18-02-08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51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18-02-08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81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18-02-08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923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18-02-08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84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18-02-08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82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18-02-08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286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18-02-08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606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18-02-08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10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B8744-C7B2-6044-A791-BC382EDE4099}" type="datetimeFigureOut">
              <a:rPr lang="sv-SE" smtClean="0"/>
              <a:t>18-02-08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023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ildobjekt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737" y="790073"/>
            <a:ext cx="4470400" cy="1828800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127000" y="141782"/>
            <a:ext cx="88852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/>
              <a:t>X 2.1				</a:t>
            </a:r>
            <a:r>
              <a:rPr lang="sv-SE" sz="2400" b="1" dirty="0"/>
              <a:t> </a:t>
            </a:r>
            <a:r>
              <a:rPr lang="sv-SE" sz="2400" b="1" dirty="0" smtClean="0"/>
              <a:t>          Algebraiska uttryck</a:t>
            </a:r>
            <a:endParaRPr lang="sv-SE" sz="2400" b="1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0640" y="2822060"/>
            <a:ext cx="3966411" cy="448530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2566737" y="3317861"/>
            <a:ext cx="4652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Kortets omkrets är:  3</a:t>
            </a:r>
            <a:r>
              <a:rPr lang="sv-SE" i="1" dirty="0" smtClean="0"/>
              <a:t>x </a:t>
            </a:r>
            <a:r>
              <a:rPr lang="sv-SE" dirty="0" smtClean="0"/>
              <a:t>+ </a:t>
            </a:r>
            <a:r>
              <a:rPr lang="sv-SE" i="1" dirty="0" smtClean="0"/>
              <a:t>x </a:t>
            </a:r>
            <a:r>
              <a:rPr lang="sv-SE" dirty="0" smtClean="0"/>
              <a:t>+ 3</a:t>
            </a:r>
            <a:r>
              <a:rPr lang="sv-SE" i="1" dirty="0" smtClean="0"/>
              <a:t>x </a:t>
            </a:r>
            <a:r>
              <a:rPr lang="sv-SE" dirty="0" smtClean="0"/>
              <a:t>+ </a:t>
            </a:r>
            <a:r>
              <a:rPr lang="sv-SE" i="1" dirty="0" smtClean="0"/>
              <a:t>x = </a:t>
            </a:r>
            <a:r>
              <a:rPr lang="sv-SE" dirty="0" smtClean="0"/>
              <a:t>8x 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8959" y="4336368"/>
            <a:ext cx="2803356" cy="433758"/>
          </a:xfrm>
          <a:prstGeom prst="rect">
            <a:avLst/>
          </a:prstGeom>
        </p:spPr>
      </p:pic>
      <p:sp>
        <p:nvSpPr>
          <p:cNvPr id="10" name="textruta 9"/>
          <p:cNvSpPr txBox="1"/>
          <p:nvPr/>
        </p:nvSpPr>
        <p:spPr>
          <a:xfrm>
            <a:off x="3609474" y="3687193"/>
            <a:ext cx="1764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smtClean="0"/>
              <a:t>x </a:t>
            </a:r>
            <a:r>
              <a:rPr lang="sv-SE" dirty="0" smtClean="0"/>
              <a:t>är en </a:t>
            </a:r>
            <a:r>
              <a:rPr lang="sv-SE" b="1" i="1" dirty="0" smtClean="0">
                <a:solidFill>
                  <a:srgbClr val="800000"/>
                </a:solidFill>
              </a:rPr>
              <a:t>variabel</a:t>
            </a:r>
            <a:endParaRPr lang="sv-SE" b="1" i="1" dirty="0">
              <a:solidFill>
                <a:srgbClr val="800000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2771271" y="4816342"/>
            <a:ext cx="3725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Om </a:t>
            </a:r>
            <a:r>
              <a:rPr lang="sv-SE" i="1" dirty="0" smtClean="0"/>
              <a:t>x </a:t>
            </a:r>
            <a:r>
              <a:rPr lang="sv-SE" dirty="0" smtClean="0"/>
              <a:t>är = 6 cm är kortets omkrets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3421435" y="5185674"/>
            <a:ext cx="2245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</a:t>
            </a:r>
            <a:r>
              <a:rPr lang="sv-SE" i="1" dirty="0" smtClean="0"/>
              <a:t>x</a:t>
            </a:r>
            <a:r>
              <a:rPr lang="sv-SE" dirty="0" smtClean="0"/>
              <a:t> = 8 </a:t>
            </a:r>
            <a:r>
              <a:rPr lang="de-DE" dirty="0" smtClean="0"/>
              <a:t>∙ 6 cm = 48 cm</a:t>
            </a:r>
            <a:endParaRPr lang="sv-SE" dirty="0">
              <a:latin typeface="Times New Roman"/>
              <a:cs typeface="Times New Roman"/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2771271" y="5777235"/>
            <a:ext cx="359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Om </a:t>
            </a:r>
            <a:r>
              <a:rPr lang="sv-SE" i="1" dirty="0" smtClean="0"/>
              <a:t>x </a:t>
            </a:r>
            <a:r>
              <a:rPr lang="sv-SE" dirty="0" smtClean="0"/>
              <a:t>är = 10 cm är kortets omkrets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3421435" y="6192646"/>
            <a:ext cx="2245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</a:t>
            </a:r>
            <a:r>
              <a:rPr lang="sv-SE" i="1" dirty="0" smtClean="0"/>
              <a:t>x</a:t>
            </a:r>
            <a:r>
              <a:rPr lang="sv-SE" dirty="0" smtClean="0"/>
              <a:t> = 8 </a:t>
            </a:r>
            <a:r>
              <a:rPr lang="de-DE" dirty="0" smtClean="0"/>
              <a:t>∙ 10 cm = 80 cm</a:t>
            </a:r>
            <a:endParaRPr lang="sv-SE" dirty="0">
              <a:latin typeface="Times New Roman"/>
              <a:cs typeface="Times New Roman"/>
            </a:endParaRPr>
          </a:p>
        </p:txBody>
      </p:sp>
      <p:pic>
        <p:nvPicPr>
          <p:cNvPr id="17" name="Bildobjekt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6945" y="928437"/>
            <a:ext cx="4064001" cy="1344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4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/>
          <p:cNvSpPr txBox="1"/>
          <p:nvPr/>
        </p:nvSpPr>
        <p:spPr>
          <a:xfrm>
            <a:off x="6132744" y="594908"/>
            <a:ext cx="124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Amina är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6138780" y="1869590"/>
            <a:ext cx="115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Julia är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6138780" y="2791606"/>
            <a:ext cx="139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Mamma är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6154153" y="4288572"/>
            <a:ext cx="1141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Sofia har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23" name="Grupp 22"/>
          <p:cNvGrpSpPr/>
          <p:nvPr/>
        </p:nvGrpSpPr>
        <p:grpSpPr>
          <a:xfrm>
            <a:off x="7246924" y="4170302"/>
            <a:ext cx="778338" cy="671616"/>
            <a:chOff x="6707192" y="3938198"/>
            <a:chExt cx="778338" cy="671616"/>
          </a:xfrm>
        </p:grpSpPr>
        <p:grpSp>
          <p:nvGrpSpPr>
            <p:cNvPr id="13" name="Grupp 12"/>
            <p:cNvGrpSpPr>
              <a:grpSpLocks/>
            </p:cNvGrpSpPr>
            <p:nvPr/>
          </p:nvGrpSpPr>
          <p:grpSpPr bwMode="auto">
            <a:xfrm>
              <a:off x="6707192" y="3938198"/>
              <a:ext cx="328242" cy="671616"/>
              <a:chOff x="3864458" y="1846460"/>
              <a:chExt cx="328648" cy="671804"/>
            </a:xfrm>
          </p:grpSpPr>
          <p:sp>
            <p:nvSpPr>
              <p:cNvPr id="15" name="textruta 4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326236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z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16" name="textruta 5"/>
              <p:cNvSpPr txBox="1">
                <a:spLocks noChangeArrowheads="1"/>
              </p:cNvSpPr>
              <p:nvPr/>
            </p:nvSpPr>
            <p:spPr bwMode="auto">
              <a:xfrm>
                <a:off x="3864458" y="2148829"/>
                <a:ext cx="328648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2</a:t>
                </a:r>
              </a:p>
            </p:txBody>
          </p:sp>
          <p:cxnSp>
            <p:nvCxnSpPr>
              <p:cNvPr id="17" name="Rak 16"/>
              <p:cNvCxnSpPr/>
              <p:nvPr/>
            </p:nvCxnSpPr>
            <p:spPr>
              <a:xfrm>
                <a:off x="3864458" y="2203749"/>
                <a:ext cx="32864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ruta 19"/>
            <p:cNvSpPr txBox="1"/>
            <p:nvPr/>
          </p:nvSpPr>
          <p:spPr>
            <a:xfrm>
              <a:off x="7035434" y="4061331"/>
              <a:ext cx="450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kr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21" name="textruta 20"/>
          <p:cNvSpPr txBox="1"/>
          <p:nvPr/>
        </p:nvSpPr>
        <p:spPr>
          <a:xfrm>
            <a:off x="7296092" y="2791606"/>
            <a:ext cx="1551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(</a:t>
            </a:r>
            <a:r>
              <a:rPr lang="sv-SE" dirty="0" smtClean="0">
                <a:latin typeface="Bradley Hand Bold"/>
                <a:cs typeface="Bradley Hand Bold"/>
              </a:rPr>
              <a:t>2</a:t>
            </a:r>
            <a:r>
              <a:rPr lang="de-DE" dirty="0">
                <a:latin typeface="Bradley Hand Bold"/>
                <a:cs typeface="Bradley Hand Bold"/>
              </a:rPr>
              <a:t>y</a:t>
            </a:r>
            <a:r>
              <a:rPr lang="de-DE" dirty="0" smtClean="0"/>
              <a:t> </a:t>
            </a:r>
            <a:r>
              <a:rPr lang="de-DE" dirty="0"/>
              <a:t>+ </a:t>
            </a:r>
            <a:r>
              <a:rPr lang="de-DE" dirty="0">
                <a:latin typeface="Bradley Hand Bold"/>
                <a:cs typeface="Bradley Hand Bold"/>
              </a:rPr>
              <a:t>26</a:t>
            </a:r>
            <a:r>
              <a:rPr lang="sv-SE" dirty="0">
                <a:latin typeface="Bradley Hand Bold"/>
                <a:cs typeface="Bradley Hand Bold"/>
              </a:rPr>
              <a:t>) år</a:t>
            </a:r>
          </a:p>
        </p:txBody>
      </p:sp>
      <p:sp>
        <p:nvSpPr>
          <p:cNvPr id="22" name="Rektangel 21"/>
          <p:cNvSpPr/>
          <p:nvPr/>
        </p:nvSpPr>
        <p:spPr>
          <a:xfrm>
            <a:off x="6969575" y="1869590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 </a:t>
            </a:r>
            <a:r>
              <a:rPr lang="de-DE" dirty="0" smtClean="0">
                <a:latin typeface="Bradley Hand Bold"/>
                <a:cs typeface="Bradley Hand Bold"/>
              </a:rPr>
              <a:t>∙ </a:t>
            </a:r>
            <a:r>
              <a:rPr lang="de-DE" dirty="0" err="1" smtClean="0">
                <a:latin typeface="Bradley Hand Bold"/>
                <a:cs typeface="Bradley Hand Bold"/>
              </a:rPr>
              <a:t>y</a:t>
            </a:r>
            <a:r>
              <a:rPr lang="sv-SE" dirty="0" smtClean="0">
                <a:latin typeface="Bradley Hand Bold"/>
                <a:cs typeface="Bradley Hand Bold"/>
              </a:rPr>
              <a:t> </a:t>
            </a:r>
            <a:r>
              <a:rPr lang="sv-SE" dirty="0">
                <a:latin typeface="Bradley Hand Bold"/>
                <a:cs typeface="Bradley Hand Bold"/>
              </a:rPr>
              <a:t>år = </a:t>
            </a:r>
            <a:r>
              <a:rPr lang="sv-SE" dirty="0" smtClean="0">
                <a:latin typeface="Bradley Hand Bold"/>
                <a:cs typeface="Bradley Hand Bold"/>
              </a:rPr>
              <a:t>2y </a:t>
            </a:r>
            <a:r>
              <a:rPr lang="sv-SE" dirty="0">
                <a:latin typeface="Bradley Hand Bold"/>
                <a:cs typeface="Bradley Hand Bold"/>
              </a:rPr>
              <a:t>år</a:t>
            </a:r>
          </a:p>
        </p:txBody>
      </p:sp>
      <p:sp>
        <p:nvSpPr>
          <p:cNvPr id="45" name="textruta 44"/>
          <p:cNvSpPr txBox="1"/>
          <p:nvPr/>
        </p:nvSpPr>
        <p:spPr>
          <a:xfrm>
            <a:off x="6278215" y="5193700"/>
            <a:ext cx="1141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Johan har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57" name="Grupp 56"/>
          <p:cNvGrpSpPr/>
          <p:nvPr/>
        </p:nvGrpSpPr>
        <p:grpSpPr>
          <a:xfrm>
            <a:off x="7276166" y="5042558"/>
            <a:ext cx="1490812" cy="671616"/>
            <a:chOff x="7400227" y="5042558"/>
            <a:chExt cx="1490812" cy="671616"/>
          </a:xfrm>
        </p:grpSpPr>
        <p:grpSp>
          <p:nvGrpSpPr>
            <p:cNvPr id="53" name="Grupp 52"/>
            <p:cNvGrpSpPr/>
            <p:nvPr/>
          </p:nvGrpSpPr>
          <p:grpSpPr>
            <a:xfrm>
              <a:off x="7601880" y="5042558"/>
              <a:ext cx="1289159" cy="671616"/>
              <a:chOff x="7655131" y="5076082"/>
              <a:chExt cx="1289159" cy="671616"/>
            </a:xfrm>
          </p:grpSpPr>
          <p:grpSp>
            <p:nvGrpSpPr>
              <p:cNvPr id="46" name="Grupp 45"/>
              <p:cNvGrpSpPr/>
              <p:nvPr/>
            </p:nvGrpSpPr>
            <p:grpSpPr>
              <a:xfrm>
                <a:off x="7655131" y="5076082"/>
                <a:ext cx="1018513" cy="671616"/>
                <a:chOff x="6707192" y="3938198"/>
                <a:chExt cx="1018513" cy="671616"/>
              </a:xfrm>
            </p:grpSpPr>
            <p:grpSp>
              <p:nvGrpSpPr>
                <p:cNvPr id="47" name="Grupp 46"/>
                <p:cNvGrpSpPr>
                  <a:grpSpLocks/>
                </p:cNvGrpSpPr>
                <p:nvPr/>
              </p:nvGrpSpPr>
              <p:grpSpPr bwMode="auto">
                <a:xfrm>
                  <a:off x="6707192" y="3938198"/>
                  <a:ext cx="328242" cy="671616"/>
                  <a:chOff x="3864458" y="1846460"/>
                  <a:chExt cx="328648" cy="671804"/>
                </a:xfrm>
              </p:grpSpPr>
              <p:sp>
                <p:nvSpPr>
                  <p:cNvPr id="49" name="textruta 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64458" y="1846460"/>
                    <a:ext cx="326236" cy="36943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 smtClean="0">
                        <a:latin typeface="Bradley Hand Bold"/>
                        <a:cs typeface="Bradley Hand Bold"/>
                      </a:rPr>
                      <a:t>z</a:t>
                    </a:r>
                    <a:endParaRPr lang="sv-SE" sz="1800" dirty="0">
                      <a:latin typeface="Bradley Hand Bold"/>
                      <a:cs typeface="Bradley Hand Bold"/>
                    </a:endParaRPr>
                  </a:p>
                </p:txBody>
              </p:sp>
              <p:sp>
                <p:nvSpPr>
                  <p:cNvPr id="50" name="textruta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64458" y="2148829"/>
                    <a:ext cx="328648" cy="36943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>
                        <a:latin typeface="Bradley Hand Bold"/>
                        <a:cs typeface="Bradley Hand Bold"/>
                      </a:rPr>
                      <a:t>2</a:t>
                    </a:r>
                  </a:p>
                </p:txBody>
              </p:sp>
              <p:cxnSp>
                <p:nvCxnSpPr>
                  <p:cNvPr id="51" name="Rak 50"/>
                  <p:cNvCxnSpPr/>
                  <p:nvPr/>
                </p:nvCxnSpPr>
                <p:spPr>
                  <a:xfrm>
                    <a:off x="3864458" y="2203749"/>
                    <a:ext cx="328648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8" name="textruta 47"/>
                <p:cNvSpPr txBox="1"/>
                <p:nvPr/>
              </p:nvSpPr>
              <p:spPr>
                <a:xfrm>
                  <a:off x="7035432" y="4061331"/>
                  <a:ext cx="6902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 smtClean="0">
                      <a:latin typeface="Bradley Hand Bold"/>
                      <a:cs typeface="Bradley Hand Bold"/>
                    </a:rPr>
                    <a:t>– 10</a:t>
                  </a:r>
                  <a:endParaRPr lang="sv-SE" dirty="0">
                    <a:latin typeface="Bradley Hand Bold"/>
                    <a:cs typeface="Bradley Hand Bold"/>
                  </a:endParaRPr>
                </a:p>
              </p:txBody>
            </p:sp>
          </p:grpSp>
          <p:sp>
            <p:nvSpPr>
              <p:cNvPr id="52" name="textruta 51"/>
              <p:cNvSpPr txBox="1"/>
              <p:nvPr/>
            </p:nvSpPr>
            <p:spPr>
              <a:xfrm>
                <a:off x="8494194" y="5202170"/>
                <a:ext cx="450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kr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</p:grpSp>
        <p:sp>
          <p:nvSpPr>
            <p:cNvPr id="55" name="textruta 54"/>
            <p:cNvSpPr txBox="1"/>
            <p:nvPr/>
          </p:nvSpPr>
          <p:spPr>
            <a:xfrm>
              <a:off x="7400227" y="5165691"/>
              <a:ext cx="1517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(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56" name="textruta 55"/>
            <p:cNvSpPr txBox="1"/>
            <p:nvPr/>
          </p:nvSpPr>
          <p:spPr>
            <a:xfrm>
              <a:off x="8316882" y="5165691"/>
              <a:ext cx="303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)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58" name="Rektangel 57"/>
          <p:cNvSpPr/>
          <p:nvPr/>
        </p:nvSpPr>
        <p:spPr>
          <a:xfrm>
            <a:off x="7170414" y="603987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(</a:t>
            </a:r>
            <a:r>
              <a:rPr lang="sv-SE" i="1" dirty="0">
                <a:latin typeface="Bradley Hand Bold"/>
                <a:cs typeface="Bradley Hand Bold"/>
              </a:rPr>
              <a:t>x</a:t>
            </a:r>
            <a:r>
              <a:rPr lang="sv-SE" dirty="0">
                <a:latin typeface="Bradley Hand Bold"/>
                <a:cs typeface="Bradley Hand Bold"/>
              </a:rPr>
              <a:t> – 2) år</a:t>
            </a:r>
          </a:p>
        </p:txBody>
      </p:sp>
      <p:grpSp>
        <p:nvGrpSpPr>
          <p:cNvPr id="60" name="Grupp 59"/>
          <p:cNvGrpSpPr/>
          <p:nvPr/>
        </p:nvGrpSpPr>
        <p:grpSpPr>
          <a:xfrm>
            <a:off x="82920" y="456408"/>
            <a:ext cx="6049824" cy="646331"/>
            <a:chOff x="82920" y="456408"/>
            <a:chExt cx="6049824" cy="646331"/>
          </a:xfrm>
        </p:grpSpPr>
        <p:sp>
          <p:nvSpPr>
            <p:cNvPr id="3" name="Rektangel 2"/>
            <p:cNvSpPr/>
            <p:nvPr/>
          </p:nvSpPr>
          <p:spPr>
            <a:xfrm>
              <a:off x="671744" y="456408"/>
              <a:ext cx="5461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Andreas är </a:t>
              </a:r>
              <a:r>
                <a:rPr lang="sv-SE" i="1" dirty="0" smtClean="0"/>
                <a:t>x</a:t>
              </a:r>
              <a:r>
                <a:rPr lang="sv-SE" dirty="0" smtClean="0"/>
                <a:t> </a:t>
              </a:r>
              <a:r>
                <a:rPr lang="sv-SE" dirty="0"/>
                <a:t>år. Hans syster Amina är 2 år yngre.</a:t>
              </a:r>
            </a:p>
            <a:p>
              <a:r>
                <a:rPr lang="sv-SE" dirty="0"/>
                <a:t>Teckna ett uttryck för hur gammal Amina är.</a:t>
              </a:r>
            </a:p>
          </p:txBody>
        </p:sp>
        <p:sp>
          <p:nvSpPr>
            <p:cNvPr id="59" name="textruta 58"/>
            <p:cNvSpPr txBox="1"/>
            <p:nvPr/>
          </p:nvSpPr>
          <p:spPr>
            <a:xfrm>
              <a:off x="82920" y="456408"/>
              <a:ext cx="3883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1.</a:t>
              </a:r>
              <a:endParaRPr lang="sv-SE" dirty="0"/>
            </a:p>
          </p:txBody>
        </p:sp>
      </p:grpSp>
      <p:grpSp>
        <p:nvGrpSpPr>
          <p:cNvPr id="65" name="Grupp 64"/>
          <p:cNvGrpSpPr/>
          <p:nvPr/>
        </p:nvGrpSpPr>
        <p:grpSpPr>
          <a:xfrm>
            <a:off x="62509" y="1678203"/>
            <a:ext cx="6096452" cy="646331"/>
            <a:chOff x="62509" y="1678203"/>
            <a:chExt cx="6096452" cy="646331"/>
          </a:xfrm>
        </p:grpSpPr>
        <p:sp>
          <p:nvSpPr>
            <p:cNvPr id="5" name="Rektangel 4"/>
            <p:cNvSpPr/>
            <p:nvPr/>
          </p:nvSpPr>
          <p:spPr>
            <a:xfrm>
              <a:off x="691276" y="1678203"/>
              <a:ext cx="546768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 smtClean="0"/>
                <a:t>Simon </a:t>
              </a:r>
              <a:r>
                <a:rPr lang="sv-SE" dirty="0"/>
                <a:t>är </a:t>
              </a:r>
              <a:r>
                <a:rPr lang="sv-SE" i="1" dirty="0"/>
                <a:t>y</a:t>
              </a:r>
              <a:r>
                <a:rPr lang="sv-SE" dirty="0"/>
                <a:t> år. Hans syster Julia är dubbelt </a:t>
              </a:r>
              <a:r>
                <a:rPr lang="sv-SE" dirty="0" smtClean="0"/>
                <a:t>så gammal</a:t>
              </a:r>
              <a:r>
                <a:rPr lang="sv-SE" dirty="0"/>
                <a:t>. </a:t>
              </a:r>
              <a:endParaRPr lang="sv-SE" dirty="0" smtClean="0"/>
            </a:p>
            <a:p>
              <a:r>
                <a:rPr lang="sv-SE" dirty="0" smtClean="0"/>
                <a:t>Teckna </a:t>
              </a:r>
              <a:r>
                <a:rPr lang="sv-SE" dirty="0"/>
                <a:t>ett uttryck för hur gammal </a:t>
              </a:r>
              <a:r>
                <a:rPr lang="sv-SE" dirty="0" smtClean="0"/>
                <a:t>Julia är. </a:t>
              </a:r>
            </a:p>
          </p:txBody>
        </p:sp>
        <p:sp>
          <p:nvSpPr>
            <p:cNvPr id="61" name="textruta 60"/>
            <p:cNvSpPr txBox="1"/>
            <p:nvPr/>
          </p:nvSpPr>
          <p:spPr>
            <a:xfrm>
              <a:off x="62509" y="1689190"/>
              <a:ext cx="588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2. a)</a:t>
              </a:r>
              <a:endParaRPr lang="sv-SE" dirty="0"/>
            </a:p>
          </p:txBody>
        </p:sp>
      </p:grpSp>
      <p:grpSp>
        <p:nvGrpSpPr>
          <p:cNvPr id="66" name="Grupp 65"/>
          <p:cNvGrpSpPr/>
          <p:nvPr/>
        </p:nvGrpSpPr>
        <p:grpSpPr>
          <a:xfrm>
            <a:off x="310552" y="2606940"/>
            <a:ext cx="4947937" cy="646331"/>
            <a:chOff x="310552" y="2606940"/>
            <a:chExt cx="4947937" cy="646331"/>
          </a:xfrm>
        </p:grpSpPr>
        <p:sp>
          <p:nvSpPr>
            <p:cNvPr id="7" name="Rektangel 6"/>
            <p:cNvSpPr/>
            <p:nvPr/>
          </p:nvSpPr>
          <p:spPr>
            <a:xfrm>
              <a:off x="686489" y="2606940"/>
              <a:ext cx="4572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sv-SE" dirty="0" smtClean="0"/>
                <a:t>Barnens mamma är 26 år äldre än Julia.</a:t>
              </a:r>
            </a:p>
            <a:p>
              <a:r>
                <a:rPr lang="sv-SE" dirty="0" smtClean="0"/>
                <a:t>Teckna ett uttryck för mammas ålder.</a:t>
              </a:r>
              <a:endParaRPr lang="sv-SE" dirty="0"/>
            </a:p>
          </p:txBody>
        </p:sp>
        <p:sp>
          <p:nvSpPr>
            <p:cNvPr id="62" name="Rektangel 61"/>
            <p:cNvSpPr/>
            <p:nvPr/>
          </p:nvSpPr>
          <p:spPr>
            <a:xfrm>
              <a:off x="310552" y="2606940"/>
              <a:ext cx="3759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/>
                <a:t>b)</a:t>
              </a:r>
              <a:endParaRPr lang="sv-SE" dirty="0"/>
            </a:p>
          </p:txBody>
        </p:sp>
      </p:grpSp>
      <p:grpSp>
        <p:nvGrpSpPr>
          <p:cNvPr id="67" name="Grupp 66"/>
          <p:cNvGrpSpPr/>
          <p:nvPr/>
        </p:nvGrpSpPr>
        <p:grpSpPr>
          <a:xfrm>
            <a:off x="103079" y="4123226"/>
            <a:ext cx="5039941" cy="654005"/>
            <a:chOff x="103079" y="4123226"/>
            <a:chExt cx="5039941" cy="654005"/>
          </a:xfrm>
        </p:grpSpPr>
        <p:sp>
          <p:nvSpPr>
            <p:cNvPr id="6" name="Rektangel 5"/>
            <p:cNvSpPr/>
            <p:nvPr/>
          </p:nvSpPr>
          <p:spPr>
            <a:xfrm>
              <a:off x="651598" y="4130900"/>
              <a:ext cx="449142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 smtClean="0"/>
                <a:t> </a:t>
              </a:r>
              <a:r>
                <a:rPr lang="sv-SE" dirty="0" err="1"/>
                <a:t>Fadi</a:t>
              </a:r>
              <a:r>
                <a:rPr lang="sv-SE" dirty="0"/>
                <a:t> har </a:t>
              </a:r>
              <a:r>
                <a:rPr lang="sv-SE" i="1" dirty="0"/>
                <a:t>z</a:t>
              </a:r>
              <a:r>
                <a:rPr lang="sv-SE" dirty="0" smtClean="0"/>
                <a:t> </a:t>
              </a:r>
              <a:r>
                <a:rPr lang="sv-SE" dirty="0"/>
                <a:t>kr. Sofia har hälften så mycket.</a:t>
              </a:r>
            </a:p>
            <a:p>
              <a:r>
                <a:rPr lang="sv-SE" dirty="0" smtClean="0"/>
                <a:t> Teckna ett uttryck för hur mycket Sofia har.</a:t>
              </a:r>
            </a:p>
          </p:txBody>
        </p:sp>
        <p:sp>
          <p:nvSpPr>
            <p:cNvPr id="63" name="textruta 62"/>
            <p:cNvSpPr txBox="1"/>
            <p:nvPr/>
          </p:nvSpPr>
          <p:spPr>
            <a:xfrm>
              <a:off x="103079" y="4123226"/>
              <a:ext cx="588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3. a)</a:t>
              </a:r>
              <a:endParaRPr lang="sv-SE" dirty="0"/>
            </a:p>
          </p:txBody>
        </p:sp>
      </p:grpSp>
      <p:grpSp>
        <p:nvGrpSpPr>
          <p:cNvPr id="68" name="Grupp 67"/>
          <p:cNvGrpSpPr/>
          <p:nvPr/>
        </p:nvGrpSpPr>
        <p:grpSpPr>
          <a:xfrm>
            <a:off x="295807" y="5021676"/>
            <a:ext cx="4847213" cy="646331"/>
            <a:chOff x="295807" y="5021676"/>
            <a:chExt cx="4847213" cy="646331"/>
          </a:xfrm>
        </p:grpSpPr>
        <p:sp>
          <p:nvSpPr>
            <p:cNvPr id="4" name="Rektangel 3"/>
            <p:cNvSpPr/>
            <p:nvPr/>
          </p:nvSpPr>
          <p:spPr>
            <a:xfrm>
              <a:off x="571020" y="5021676"/>
              <a:ext cx="4572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sv-SE" dirty="0"/>
                <a:t> </a:t>
              </a:r>
              <a:r>
                <a:rPr lang="sv-SE" dirty="0" smtClean="0"/>
                <a:t> Johan har 10 kr mindre än Sofia. </a:t>
              </a:r>
            </a:p>
            <a:p>
              <a:r>
                <a:rPr lang="sv-SE" dirty="0" smtClean="0"/>
                <a:t>  Teckna ett uttryck för hur mycket Johan har.</a:t>
              </a:r>
              <a:endParaRPr lang="sv-SE" dirty="0"/>
            </a:p>
          </p:txBody>
        </p:sp>
        <p:sp>
          <p:nvSpPr>
            <p:cNvPr id="64" name="Rektangel 63"/>
            <p:cNvSpPr/>
            <p:nvPr/>
          </p:nvSpPr>
          <p:spPr>
            <a:xfrm>
              <a:off x="295807" y="5042558"/>
              <a:ext cx="3759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/>
                <a:t>b)</a:t>
              </a:r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4290533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21" grpId="0"/>
      <p:bldP spid="22" grpId="0"/>
      <p:bldP spid="45" grpId="0"/>
      <p:bldP spid="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60400" y="1662163"/>
            <a:ext cx="5127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a) Teckna ett uttryck för vad det kostar att köpa</a:t>
            </a:r>
          </a:p>
          <a:p>
            <a:r>
              <a:rPr lang="sv-SE" i="1" dirty="0" smtClean="0"/>
              <a:t>    x</a:t>
            </a:r>
            <a:r>
              <a:rPr lang="sv-SE" dirty="0" smtClean="0"/>
              <a:t> tulpaner och </a:t>
            </a:r>
            <a:r>
              <a:rPr lang="sv-SE" i="1" dirty="0" smtClean="0"/>
              <a:t>y</a:t>
            </a:r>
            <a:r>
              <a:rPr lang="sv-SE" dirty="0" smtClean="0"/>
              <a:t> påskliljor.</a:t>
            </a:r>
          </a:p>
        </p:txBody>
      </p:sp>
      <p:sp>
        <p:nvSpPr>
          <p:cNvPr id="7" name="Rektangel 6"/>
          <p:cNvSpPr/>
          <p:nvPr/>
        </p:nvSpPr>
        <p:spPr>
          <a:xfrm>
            <a:off x="660400" y="3155403"/>
            <a:ext cx="5127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b) Förklara vad som menas med uttrycket 100 − 8</a:t>
            </a:r>
            <a:r>
              <a:rPr lang="sv-SE" i="1" dirty="0" smtClean="0"/>
              <a:t>p</a:t>
            </a:r>
            <a:r>
              <a:rPr lang="sv-SE" dirty="0" smtClean="0"/>
              <a:t>.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1074026" y="2396317"/>
            <a:ext cx="124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Kostnad: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2120466" y="2398636"/>
            <a:ext cx="1551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(10</a:t>
            </a:r>
            <a:r>
              <a:rPr lang="de-DE" i="1" dirty="0" smtClean="0"/>
              <a:t>x</a:t>
            </a:r>
            <a:r>
              <a:rPr lang="de-DE" dirty="0" smtClean="0"/>
              <a:t> </a:t>
            </a:r>
            <a:r>
              <a:rPr lang="de-DE" dirty="0"/>
              <a:t>+ </a:t>
            </a:r>
            <a:r>
              <a:rPr lang="de-DE" dirty="0" smtClean="0">
                <a:latin typeface="Bradley Hand Bold"/>
                <a:cs typeface="Bradley Hand Bold"/>
              </a:rPr>
              <a:t>8</a:t>
            </a:r>
            <a:r>
              <a:rPr lang="de-DE" i="1" dirty="0" smtClean="0">
                <a:latin typeface="Bradley Hand Bold"/>
                <a:cs typeface="Bradley Hand Bold"/>
              </a:rPr>
              <a:t>y</a:t>
            </a:r>
            <a:r>
              <a:rPr lang="sv-SE" dirty="0" smtClean="0">
                <a:latin typeface="Bradley Hand Bold"/>
                <a:cs typeface="Bradley Hand Bold"/>
              </a:rPr>
              <a:t>) kr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1074026" y="3632527"/>
            <a:ext cx="145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1742214" y="3660872"/>
            <a:ext cx="5635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Det betyder hur mycket man får tillbaka om man  köper </a:t>
            </a:r>
            <a:r>
              <a:rPr lang="sv-SE" i="1" dirty="0" smtClean="0">
                <a:latin typeface="Bradley Hand Bold"/>
                <a:cs typeface="Bradley Hand Bold"/>
              </a:rPr>
              <a:t>p</a:t>
            </a:r>
            <a:r>
              <a:rPr lang="sv-SE" dirty="0" smtClean="0">
                <a:latin typeface="Bradley Hand Bold"/>
                <a:cs typeface="Bradley Hand Bold"/>
              </a:rPr>
              <a:t> stycken påskliljor och betalar med en 100-lapp. 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6" name="Grupp 5"/>
          <p:cNvGrpSpPr/>
          <p:nvPr/>
        </p:nvGrpSpPr>
        <p:grpSpPr>
          <a:xfrm>
            <a:off x="373675" y="741989"/>
            <a:ext cx="8540902" cy="2415401"/>
            <a:chOff x="373675" y="741989"/>
            <a:chExt cx="8540902" cy="2415401"/>
          </a:xfrm>
        </p:grpSpPr>
        <p:grpSp>
          <p:nvGrpSpPr>
            <p:cNvPr id="8" name="Grupp 7"/>
            <p:cNvGrpSpPr/>
            <p:nvPr/>
          </p:nvGrpSpPr>
          <p:grpSpPr>
            <a:xfrm>
              <a:off x="660400" y="741989"/>
              <a:ext cx="8254177" cy="2415401"/>
              <a:chOff x="660400" y="741989"/>
              <a:chExt cx="8254177" cy="2415401"/>
            </a:xfrm>
          </p:grpSpPr>
          <p:sp>
            <p:nvSpPr>
              <p:cNvPr id="3" name="Rektangel 2"/>
              <p:cNvSpPr/>
              <p:nvPr/>
            </p:nvSpPr>
            <p:spPr>
              <a:xfrm>
                <a:off x="660400" y="1098372"/>
                <a:ext cx="5791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dirty="0"/>
                  <a:t>En tulpan kostar </a:t>
                </a:r>
                <a:r>
                  <a:rPr lang="sv-SE" dirty="0" smtClean="0"/>
                  <a:t>10  </a:t>
                </a:r>
                <a:r>
                  <a:rPr lang="sv-SE" dirty="0"/>
                  <a:t>kr och en påsklilja kostar </a:t>
                </a:r>
                <a:r>
                  <a:rPr lang="sv-SE" dirty="0" smtClean="0"/>
                  <a:t>8 </a:t>
                </a:r>
                <a:r>
                  <a:rPr lang="sv-SE" dirty="0"/>
                  <a:t>kr</a:t>
                </a:r>
                <a:r>
                  <a:rPr lang="sv-SE" dirty="0" smtClean="0"/>
                  <a:t>.</a:t>
                </a:r>
              </a:p>
            </p:txBody>
          </p:sp>
          <p:pic>
            <p:nvPicPr>
              <p:cNvPr id="5" name="Bildobjekt 4"/>
              <p:cNvPicPr>
                <a:picLocks noChangeAspect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PaintBrush trans="20000" brushSize="5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6853434" y="741989"/>
                <a:ext cx="2061143" cy="2415401"/>
              </a:xfrm>
              <a:prstGeom prst="rect">
                <a:avLst/>
              </a:prstGeom>
            </p:spPr>
          </p:pic>
        </p:grpSp>
        <p:sp>
          <p:nvSpPr>
            <p:cNvPr id="13" name="textruta 12"/>
            <p:cNvSpPr txBox="1"/>
            <p:nvPr/>
          </p:nvSpPr>
          <p:spPr>
            <a:xfrm>
              <a:off x="373675" y="1079171"/>
              <a:ext cx="3883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1.</a:t>
              </a:r>
              <a:endParaRPr lang="sv-SE" dirty="0"/>
            </a:p>
          </p:txBody>
        </p:sp>
      </p:grpSp>
      <p:grpSp>
        <p:nvGrpSpPr>
          <p:cNvPr id="15" name="Grupp 14"/>
          <p:cNvGrpSpPr/>
          <p:nvPr/>
        </p:nvGrpSpPr>
        <p:grpSpPr>
          <a:xfrm>
            <a:off x="334353" y="4667980"/>
            <a:ext cx="6077925" cy="651357"/>
            <a:chOff x="373675" y="4667980"/>
            <a:chExt cx="6077925" cy="651357"/>
          </a:xfrm>
        </p:grpSpPr>
        <p:sp>
          <p:nvSpPr>
            <p:cNvPr id="4" name="Rektangel 3"/>
            <p:cNvSpPr/>
            <p:nvPr/>
          </p:nvSpPr>
          <p:spPr>
            <a:xfrm>
              <a:off x="762000" y="4673006"/>
              <a:ext cx="5689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Summan av två tal är 50. Vi kallar det ena talet för </a:t>
              </a:r>
              <a:r>
                <a:rPr lang="sv-SE" i="1" dirty="0"/>
                <a:t>z</a:t>
              </a:r>
              <a:r>
                <a:rPr lang="sv-SE" dirty="0"/>
                <a:t>.</a:t>
              </a:r>
            </a:p>
            <a:p>
              <a:r>
                <a:rPr lang="sv-SE" dirty="0"/>
                <a:t>Teckna ett uttryck för det andra talet.</a:t>
              </a:r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373675" y="4667980"/>
              <a:ext cx="3883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2.</a:t>
              </a:r>
              <a:endParaRPr lang="sv-SE" dirty="0"/>
            </a:p>
          </p:txBody>
        </p:sp>
      </p:grpSp>
      <p:sp>
        <p:nvSpPr>
          <p:cNvPr id="16" name="textruta 15"/>
          <p:cNvSpPr txBox="1"/>
          <p:nvPr/>
        </p:nvSpPr>
        <p:spPr>
          <a:xfrm>
            <a:off x="1119177" y="5456184"/>
            <a:ext cx="124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Tal 2: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1821992" y="5437683"/>
            <a:ext cx="1551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(50 - </a:t>
            </a:r>
            <a:r>
              <a:rPr lang="de-DE" i="1" dirty="0" err="1" smtClean="0">
                <a:latin typeface="Bradley Hand Bold"/>
                <a:cs typeface="Bradley Hand Bold"/>
              </a:rPr>
              <a:t>z</a:t>
            </a:r>
            <a:r>
              <a:rPr lang="sv-SE" dirty="0" smtClean="0">
                <a:latin typeface="Bradley Hand Bold"/>
                <a:cs typeface="Bradley Hand Bold"/>
              </a:rPr>
              <a:t>) </a:t>
            </a:r>
            <a:endParaRPr lang="sv-SE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3530837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  <p:bldP spid="10" grpId="0"/>
      <p:bldP spid="11" grpId="0"/>
      <p:bldP spid="12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11409</TotalTime>
  <Words>317</Words>
  <Application>Microsoft Macintosh PowerPoint</Application>
  <PresentationFormat>Bildspel på skärmen (4:3)</PresentationFormat>
  <Paragraphs>53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Conny Welén</cp:lastModifiedBy>
  <cp:revision>26</cp:revision>
  <dcterms:created xsi:type="dcterms:W3CDTF">2017-04-14T14:34:08Z</dcterms:created>
  <dcterms:modified xsi:type="dcterms:W3CDTF">2018-02-08T11:55:52Z</dcterms:modified>
</cp:coreProperties>
</file>