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23" r:id="rId2"/>
    <p:sldId id="259" r:id="rId3"/>
    <p:sldId id="258" r:id="rId4"/>
    <p:sldId id="261" r:id="rId5"/>
    <p:sldId id="284" r:id="rId6"/>
    <p:sldId id="285" r:id="rId7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8" autoAdjust="0"/>
    <p:restoredTop sz="94629" autoAdjust="0"/>
  </p:normalViewPr>
  <p:slideViewPr>
    <p:cSldViewPr snapToGrid="0" snapToObjects="1">
      <p:cViewPr>
        <p:scale>
          <a:sx n="276" d="100"/>
          <a:sy n="276" d="100"/>
        </p:scale>
        <p:origin x="536" y="43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9"/>
          <p:cNvSpPr>
            <a:spLocks noChangeArrowheads="1"/>
          </p:cNvSpPr>
          <p:nvPr/>
        </p:nvSpPr>
        <p:spPr bwMode="auto">
          <a:xfrm>
            <a:off x="107950" y="136525"/>
            <a:ext cx="8904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sz="2400" b="1" dirty="0" smtClean="0"/>
              <a:t>X </a:t>
            </a:r>
            <a:r>
              <a:rPr lang="sv-SE" sz="2400" b="1" dirty="0"/>
              <a:t>1.8			 </a:t>
            </a:r>
            <a:r>
              <a:rPr lang="sv-SE" sz="2400" b="1" dirty="0" smtClean="0"/>
              <a:t>       Avrundning och överslagsräkning</a:t>
            </a:r>
            <a:endParaRPr lang="sv-SE" sz="2400" b="1" dirty="0"/>
          </a:p>
        </p:txBody>
      </p:sp>
      <p:grpSp>
        <p:nvGrpSpPr>
          <p:cNvPr id="12" name="Grupp 11"/>
          <p:cNvGrpSpPr/>
          <p:nvPr/>
        </p:nvGrpSpPr>
        <p:grpSpPr>
          <a:xfrm>
            <a:off x="3421456" y="957857"/>
            <a:ext cx="985672" cy="584776"/>
            <a:chOff x="3421456" y="957857"/>
            <a:chExt cx="985672" cy="584776"/>
          </a:xfrm>
        </p:grpSpPr>
        <p:sp>
          <p:nvSpPr>
            <p:cNvPr id="5" name="textruta 4"/>
            <p:cNvSpPr txBox="1"/>
            <p:nvPr/>
          </p:nvSpPr>
          <p:spPr>
            <a:xfrm>
              <a:off x="3421456" y="957857"/>
              <a:ext cx="72417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200" b="1" dirty="0" smtClean="0">
                  <a:solidFill>
                    <a:srgbClr val="FF0000"/>
                  </a:solidFill>
                  <a:latin typeface="+mn-lt"/>
                  <a:cs typeface="Bradley Hand Bold"/>
                </a:rPr>
                <a:t>4,7</a:t>
              </a:r>
              <a:r>
                <a:rPr lang="sv-SE" dirty="0" smtClean="0">
                  <a:solidFill>
                    <a:srgbClr val="FF0000"/>
                  </a:solidFill>
                  <a:latin typeface="+mn-lt"/>
                  <a:cs typeface="Bradley Hand Bold"/>
                </a:rPr>
                <a:t>   </a:t>
              </a:r>
              <a:endParaRPr lang="sv-SE" dirty="0">
                <a:solidFill>
                  <a:srgbClr val="FF0000"/>
                </a:solidFill>
                <a:latin typeface="+mn-lt"/>
                <a:cs typeface="Bradley Hand Bold"/>
              </a:endParaRPr>
            </a:p>
          </p:txBody>
        </p:sp>
        <p:pic>
          <p:nvPicPr>
            <p:cNvPr id="6" name="Bildobjekt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15028" y="1076945"/>
              <a:ext cx="292100" cy="317500"/>
            </a:xfrm>
            <a:prstGeom prst="rect">
              <a:avLst/>
            </a:prstGeom>
          </p:spPr>
        </p:pic>
      </p:grpSp>
      <p:sp>
        <p:nvSpPr>
          <p:cNvPr id="7" name="textruta 6"/>
          <p:cNvSpPr txBox="1"/>
          <p:nvPr/>
        </p:nvSpPr>
        <p:spPr>
          <a:xfrm>
            <a:off x="4407128" y="957857"/>
            <a:ext cx="72417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 smtClean="0">
                <a:solidFill>
                  <a:srgbClr val="FF0000"/>
                </a:solidFill>
                <a:latin typeface="+mn-lt"/>
                <a:cs typeface="Bradley Hand Bold"/>
              </a:rPr>
              <a:t>5</a:t>
            </a:r>
            <a:r>
              <a:rPr lang="sv-SE" sz="2000" dirty="0" smtClean="0">
                <a:solidFill>
                  <a:srgbClr val="FF0000"/>
                </a:solidFill>
                <a:latin typeface="+mn-lt"/>
                <a:cs typeface="Bradley Hand Bold"/>
              </a:rPr>
              <a:t> </a:t>
            </a:r>
            <a:r>
              <a:rPr lang="sv-SE" dirty="0" smtClean="0">
                <a:solidFill>
                  <a:srgbClr val="FF0000"/>
                </a:solidFill>
                <a:latin typeface="+mn-lt"/>
                <a:cs typeface="Bradley Hand Bold"/>
              </a:rPr>
              <a:t>  </a:t>
            </a:r>
            <a:endParaRPr lang="sv-SE" dirty="0">
              <a:solidFill>
                <a:srgbClr val="FF0000"/>
              </a:solidFill>
              <a:latin typeface="+mn-lt"/>
              <a:cs typeface="Bradley Hand Bold"/>
            </a:endParaRP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91" y="2752652"/>
            <a:ext cx="4510134" cy="151932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5302" y="4271981"/>
            <a:ext cx="4034642" cy="2339900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60845" y="1753416"/>
            <a:ext cx="4227618" cy="385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201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ktangel 10"/>
          <p:cNvSpPr>
            <a:spLocks noChangeArrowheads="1"/>
          </p:cNvSpPr>
          <p:nvPr/>
        </p:nvSpPr>
        <p:spPr bwMode="auto">
          <a:xfrm>
            <a:off x="442119" y="657494"/>
            <a:ext cx="8262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b="1" dirty="0"/>
              <a:t>Beräkna med överslagsräkning 		    </a:t>
            </a:r>
            <a:r>
              <a:rPr lang="sv-SE" b="1" dirty="0" smtClean="0"/>
              <a:t>   Avrundas </a:t>
            </a:r>
            <a:r>
              <a:rPr lang="sv-SE" b="1" dirty="0"/>
              <a:t>till 				Svar</a:t>
            </a:r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622300" y="1398588"/>
            <a:ext cx="1325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69 + 13 + 37</a:t>
            </a:r>
            <a:endParaRPr lang="sv-SE" dirty="0"/>
          </a:p>
        </p:txBody>
      </p:sp>
      <p:sp>
        <p:nvSpPr>
          <p:cNvPr id="13" name="Rektangel 12"/>
          <p:cNvSpPr>
            <a:spLocks noChangeArrowheads="1"/>
          </p:cNvSpPr>
          <p:nvPr/>
        </p:nvSpPr>
        <p:spPr bwMode="auto">
          <a:xfrm>
            <a:off x="622300" y="2271712"/>
            <a:ext cx="122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i-FI" dirty="0"/>
              <a:t>78,5 − 29,7</a:t>
            </a:r>
            <a:endParaRPr lang="sv-SE" dirty="0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auto">
          <a:xfrm>
            <a:off x="622300" y="3051310"/>
            <a:ext cx="873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3,8 ∙ 23</a:t>
            </a:r>
            <a:endParaRPr lang="sv-SE" dirty="0"/>
          </a:p>
        </p:txBody>
      </p:sp>
      <p:sp>
        <p:nvSpPr>
          <p:cNvPr id="21" name="Rektangel 20"/>
          <p:cNvSpPr>
            <a:spLocks noChangeArrowheads="1"/>
          </p:cNvSpPr>
          <p:nvPr/>
        </p:nvSpPr>
        <p:spPr bwMode="auto">
          <a:xfrm>
            <a:off x="615950" y="4565650"/>
            <a:ext cx="1676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185 + 378 + 621</a:t>
            </a:r>
            <a:endParaRPr lang="sv-SE" dirty="0"/>
          </a:p>
        </p:txBody>
      </p:sp>
      <p:sp>
        <p:nvSpPr>
          <p:cNvPr id="22" name="Rektangel 21"/>
          <p:cNvSpPr>
            <a:spLocks noChangeArrowheads="1"/>
          </p:cNvSpPr>
          <p:nvPr/>
        </p:nvSpPr>
        <p:spPr bwMode="auto">
          <a:xfrm>
            <a:off x="622300" y="5289588"/>
            <a:ext cx="1160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 dirty="0"/>
              <a:t>4,3 ∙ 2 810</a:t>
            </a:r>
            <a:endParaRPr lang="sv-SE" dirty="0"/>
          </a:p>
        </p:txBody>
      </p:sp>
      <p:grpSp>
        <p:nvGrpSpPr>
          <p:cNvPr id="24" name="Grupp 23"/>
          <p:cNvGrpSpPr>
            <a:grpSpLocks/>
          </p:cNvGrpSpPr>
          <p:nvPr/>
        </p:nvGrpSpPr>
        <p:grpSpPr bwMode="auto">
          <a:xfrm>
            <a:off x="754063" y="3679826"/>
            <a:ext cx="595312" cy="671512"/>
            <a:chOff x="3909513" y="1846460"/>
            <a:chExt cx="595035" cy="671701"/>
          </a:xfrm>
        </p:grpSpPr>
        <p:sp>
          <p:nvSpPr>
            <p:cNvPr id="24609" name="textruta 24"/>
            <p:cNvSpPr txBox="1">
              <a:spLocks noChangeArrowheads="1"/>
            </p:cNvSpPr>
            <p:nvPr/>
          </p:nvSpPr>
          <p:spPr bwMode="auto">
            <a:xfrm>
              <a:off x="3909513" y="1846460"/>
              <a:ext cx="59503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/>
                <a:t>24,8</a:t>
              </a:r>
            </a:p>
          </p:txBody>
        </p:sp>
        <p:sp>
          <p:nvSpPr>
            <p:cNvPr id="24610" name="textruta 25"/>
            <p:cNvSpPr txBox="1">
              <a:spLocks noChangeArrowheads="1"/>
            </p:cNvSpPr>
            <p:nvPr/>
          </p:nvSpPr>
          <p:spPr bwMode="auto">
            <a:xfrm>
              <a:off x="3981452" y="2148829"/>
              <a:ext cx="4762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/>
                <a:t>4,9</a:t>
              </a:r>
            </a:p>
          </p:txBody>
        </p:sp>
        <p:cxnSp>
          <p:nvCxnSpPr>
            <p:cNvPr id="27" name="Rak 26"/>
            <p:cNvCxnSpPr/>
            <p:nvPr/>
          </p:nvCxnSpPr>
          <p:spPr>
            <a:xfrm>
              <a:off x="3980917" y="2203748"/>
              <a:ext cx="523631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upp 28"/>
          <p:cNvGrpSpPr>
            <a:grpSpLocks/>
          </p:cNvGrpSpPr>
          <p:nvPr/>
        </p:nvGrpSpPr>
        <p:grpSpPr bwMode="auto">
          <a:xfrm>
            <a:off x="813480" y="5900738"/>
            <a:ext cx="545422" cy="671512"/>
            <a:chOff x="3959380" y="1846460"/>
            <a:chExt cx="545168" cy="671701"/>
          </a:xfrm>
        </p:grpSpPr>
        <p:sp>
          <p:nvSpPr>
            <p:cNvPr id="24606" name="textruta 29"/>
            <p:cNvSpPr txBox="1">
              <a:spLocks noChangeArrowheads="1"/>
            </p:cNvSpPr>
            <p:nvPr/>
          </p:nvSpPr>
          <p:spPr bwMode="auto">
            <a:xfrm>
              <a:off x="3959380" y="1846460"/>
              <a:ext cx="5356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122</a:t>
              </a:r>
            </a:p>
          </p:txBody>
        </p:sp>
        <p:sp>
          <p:nvSpPr>
            <p:cNvPr id="24607" name="textruta 30"/>
            <p:cNvSpPr txBox="1">
              <a:spLocks noChangeArrowheads="1"/>
            </p:cNvSpPr>
            <p:nvPr/>
          </p:nvSpPr>
          <p:spPr bwMode="auto">
            <a:xfrm>
              <a:off x="3981452" y="2148829"/>
              <a:ext cx="4762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/>
                <a:t>6,1</a:t>
              </a:r>
            </a:p>
          </p:txBody>
        </p:sp>
        <p:cxnSp>
          <p:nvCxnSpPr>
            <p:cNvPr id="32" name="Rak 31"/>
            <p:cNvCxnSpPr/>
            <p:nvPr/>
          </p:nvCxnSpPr>
          <p:spPr>
            <a:xfrm>
              <a:off x="3980917" y="2203748"/>
              <a:ext cx="523631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ktangel 16"/>
          <p:cNvSpPr>
            <a:spLocks noChangeArrowheads="1"/>
          </p:cNvSpPr>
          <p:nvPr/>
        </p:nvSpPr>
        <p:spPr bwMode="auto">
          <a:xfrm>
            <a:off x="4411663" y="1391902"/>
            <a:ext cx="13255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/>
              <a:t>70 + 10 + 40</a:t>
            </a:r>
            <a:endParaRPr lang="sv-SE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auto">
          <a:xfrm>
            <a:off x="7345363" y="1391902"/>
            <a:ext cx="534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120</a:t>
            </a:r>
            <a:endParaRPr lang="sv-SE" dirty="0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auto">
          <a:xfrm>
            <a:off x="4603750" y="2285796"/>
            <a:ext cx="871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80 – 30 </a:t>
            </a:r>
            <a:endParaRPr lang="sv-SE" dirty="0"/>
          </a:p>
        </p:txBody>
      </p:sp>
      <p:sp>
        <p:nvSpPr>
          <p:cNvPr id="23" name="Rektangel 22"/>
          <p:cNvSpPr>
            <a:spLocks noChangeArrowheads="1"/>
          </p:cNvSpPr>
          <p:nvPr/>
        </p:nvSpPr>
        <p:spPr bwMode="auto">
          <a:xfrm>
            <a:off x="4248150" y="4575969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/>
              <a:t>200 + 400 + 600</a:t>
            </a:r>
            <a:endParaRPr lang="sv-SE"/>
          </a:p>
        </p:txBody>
      </p:sp>
      <p:sp>
        <p:nvSpPr>
          <p:cNvPr id="30" name="Rektangel 29"/>
          <p:cNvSpPr>
            <a:spLocks noChangeArrowheads="1"/>
          </p:cNvSpPr>
          <p:nvPr/>
        </p:nvSpPr>
        <p:spPr bwMode="auto">
          <a:xfrm>
            <a:off x="4606925" y="3059080"/>
            <a:ext cx="696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4 ∙ 2</a:t>
            </a:r>
            <a:r>
              <a:rPr lang="sv-SE" dirty="0"/>
              <a:t>0</a:t>
            </a:r>
          </a:p>
        </p:txBody>
      </p:sp>
      <p:sp>
        <p:nvSpPr>
          <p:cNvPr id="31" name="Rektangel 30"/>
          <p:cNvSpPr>
            <a:spLocks noChangeArrowheads="1"/>
          </p:cNvSpPr>
          <p:nvPr/>
        </p:nvSpPr>
        <p:spPr bwMode="auto">
          <a:xfrm>
            <a:off x="4573588" y="5265755"/>
            <a:ext cx="985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4 ∙ 3 000</a:t>
            </a:r>
            <a:endParaRPr lang="sv-SE" dirty="0"/>
          </a:p>
        </p:txBody>
      </p:sp>
      <p:grpSp>
        <p:nvGrpSpPr>
          <p:cNvPr id="33" name="Grupp 32"/>
          <p:cNvGrpSpPr>
            <a:grpSpLocks/>
          </p:cNvGrpSpPr>
          <p:nvPr/>
        </p:nvGrpSpPr>
        <p:grpSpPr bwMode="auto">
          <a:xfrm>
            <a:off x="4827858" y="5934075"/>
            <a:ext cx="536301" cy="671513"/>
            <a:chOff x="3968497" y="1846460"/>
            <a:chExt cx="536051" cy="671805"/>
          </a:xfrm>
        </p:grpSpPr>
        <p:sp>
          <p:nvSpPr>
            <p:cNvPr id="24603" name="textruta 24"/>
            <p:cNvSpPr txBox="1">
              <a:spLocks noChangeArrowheads="1"/>
            </p:cNvSpPr>
            <p:nvPr/>
          </p:nvSpPr>
          <p:spPr bwMode="auto">
            <a:xfrm>
              <a:off x="3968497" y="1846460"/>
              <a:ext cx="535399" cy="369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120</a:t>
              </a:r>
            </a:p>
          </p:txBody>
        </p:sp>
        <p:sp>
          <p:nvSpPr>
            <p:cNvPr id="24604" name="textruta 25"/>
            <p:cNvSpPr txBox="1">
              <a:spLocks noChangeArrowheads="1"/>
            </p:cNvSpPr>
            <p:nvPr/>
          </p:nvSpPr>
          <p:spPr bwMode="auto">
            <a:xfrm>
              <a:off x="4081450" y="2148829"/>
              <a:ext cx="301520" cy="369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/>
                <a:t>6</a:t>
              </a:r>
            </a:p>
          </p:txBody>
        </p:sp>
        <p:cxnSp>
          <p:nvCxnSpPr>
            <p:cNvPr id="36" name="Rak 35"/>
            <p:cNvCxnSpPr/>
            <p:nvPr/>
          </p:nvCxnSpPr>
          <p:spPr>
            <a:xfrm>
              <a:off x="3980918" y="2203803"/>
              <a:ext cx="52363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upp 36"/>
          <p:cNvGrpSpPr>
            <a:grpSpLocks/>
          </p:cNvGrpSpPr>
          <p:nvPr/>
        </p:nvGrpSpPr>
        <p:grpSpPr bwMode="auto">
          <a:xfrm>
            <a:off x="4784725" y="3645560"/>
            <a:ext cx="417513" cy="673100"/>
            <a:chOff x="3909513" y="1846460"/>
            <a:chExt cx="418459" cy="671805"/>
          </a:xfrm>
        </p:grpSpPr>
        <p:sp>
          <p:nvSpPr>
            <p:cNvPr id="24600" name="textruta 24"/>
            <p:cNvSpPr txBox="1">
              <a:spLocks noChangeArrowheads="1"/>
            </p:cNvSpPr>
            <p:nvPr/>
          </p:nvSpPr>
          <p:spPr bwMode="auto">
            <a:xfrm>
              <a:off x="3909513" y="1846460"/>
              <a:ext cx="418459" cy="369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/>
                <a:t>25</a:t>
              </a:r>
            </a:p>
          </p:txBody>
        </p:sp>
        <p:sp>
          <p:nvSpPr>
            <p:cNvPr id="24601" name="textruta 25"/>
            <p:cNvSpPr txBox="1">
              <a:spLocks noChangeArrowheads="1"/>
            </p:cNvSpPr>
            <p:nvPr/>
          </p:nvSpPr>
          <p:spPr bwMode="auto">
            <a:xfrm>
              <a:off x="3981452" y="2148829"/>
              <a:ext cx="301520" cy="369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/>
                <a:t>5</a:t>
              </a:r>
            </a:p>
          </p:txBody>
        </p:sp>
        <p:cxnSp>
          <p:nvCxnSpPr>
            <p:cNvPr id="40" name="Rak 39"/>
            <p:cNvCxnSpPr/>
            <p:nvPr/>
          </p:nvCxnSpPr>
          <p:spPr>
            <a:xfrm>
              <a:off x="3981113" y="2202961"/>
              <a:ext cx="346859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ktangel 40"/>
          <p:cNvSpPr>
            <a:spLocks noChangeArrowheads="1"/>
          </p:cNvSpPr>
          <p:nvPr/>
        </p:nvSpPr>
        <p:spPr bwMode="auto">
          <a:xfrm>
            <a:off x="7461250" y="2238878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50</a:t>
            </a:r>
            <a:endParaRPr lang="sv-SE" dirty="0"/>
          </a:p>
        </p:txBody>
      </p:sp>
      <p:sp>
        <p:nvSpPr>
          <p:cNvPr id="42" name="Rektangel 41"/>
          <p:cNvSpPr>
            <a:spLocks noChangeArrowheads="1"/>
          </p:cNvSpPr>
          <p:nvPr/>
        </p:nvSpPr>
        <p:spPr bwMode="auto">
          <a:xfrm>
            <a:off x="7462838" y="3059080"/>
            <a:ext cx="4175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80</a:t>
            </a:r>
            <a:endParaRPr lang="sv-SE" dirty="0"/>
          </a:p>
        </p:txBody>
      </p:sp>
      <p:sp>
        <p:nvSpPr>
          <p:cNvPr id="43" name="Rektangel 42"/>
          <p:cNvSpPr>
            <a:spLocks noChangeArrowheads="1"/>
          </p:cNvSpPr>
          <p:nvPr/>
        </p:nvSpPr>
        <p:spPr bwMode="auto">
          <a:xfrm>
            <a:off x="7578725" y="3764362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5</a:t>
            </a:r>
            <a:endParaRPr lang="sv-SE" dirty="0"/>
          </a:p>
        </p:txBody>
      </p:sp>
      <p:sp>
        <p:nvSpPr>
          <p:cNvPr id="44" name="Rektangel 43"/>
          <p:cNvSpPr>
            <a:spLocks noChangeArrowheads="1"/>
          </p:cNvSpPr>
          <p:nvPr/>
        </p:nvSpPr>
        <p:spPr bwMode="auto">
          <a:xfrm>
            <a:off x="7527925" y="4564062"/>
            <a:ext cx="704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1 200</a:t>
            </a:r>
            <a:endParaRPr lang="sv-SE" dirty="0"/>
          </a:p>
        </p:txBody>
      </p:sp>
      <p:sp>
        <p:nvSpPr>
          <p:cNvPr id="45" name="Rektangel 44"/>
          <p:cNvSpPr>
            <a:spLocks noChangeArrowheads="1"/>
          </p:cNvSpPr>
          <p:nvPr/>
        </p:nvSpPr>
        <p:spPr bwMode="auto">
          <a:xfrm>
            <a:off x="7527925" y="5267438"/>
            <a:ext cx="820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12 000</a:t>
            </a:r>
            <a:endParaRPr lang="sv-SE" dirty="0"/>
          </a:p>
        </p:txBody>
      </p:sp>
      <p:sp>
        <p:nvSpPr>
          <p:cNvPr id="46" name="Rektangel 45"/>
          <p:cNvSpPr>
            <a:spLocks noChangeArrowheads="1"/>
          </p:cNvSpPr>
          <p:nvPr/>
        </p:nvSpPr>
        <p:spPr bwMode="auto">
          <a:xfrm>
            <a:off x="7670800" y="6018213"/>
            <a:ext cx="4175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/>
              <a:t>20</a:t>
            </a:r>
            <a:endParaRPr lang="sv-S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21" grpId="0"/>
      <p:bldP spid="22" grpId="0"/>
      <p:bldP spid="17" grpId="0"/>
      <p:bldP spid="18" grpId="0"/>
      <p:bldP spid="19" grpId="0"/>
      <p:bldP spid="23" grpId="0"/>
      <p:bldP spid="30" grpId="0"/>
      <p:bldP spid="31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ruta 4"/>
          <p:cNvSpPr txBox="1">
            <a:spLocks noChangeArrowheads="1"/>
          </p:cNvSpPr>
          <p:nvPr/>
        </p:nvSpPr>
        <p:spPr bwMode="auto">
          <a:xfrm>
            <a:off x="503238" y="919163"/>
            <a:ext cx="5859462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/>
              <a:t>Under ett år kom det 685 mm nederbörd i Uddevalla.</a:t>
            </a:r>
          </a:p>
          <a:p>
            <a:pPr eaLnBrk="1" hangingPunct="1"/>
            <a:r>
              <a:rPr lang="sv-SE" sz="1800"/>
              <a:t>Hur många millimeter föll det i genomsnitt per månad?</a:t>
            </a:r>
          </a:p>
          <a:p>
            <a:pPr eaLnBrk="1" hangingPunct="1"/>
            <a:r>
              <a:rPr lang="sv-SE" sz="1800"/>
              <a:t>Avrunda till heltal.</a:t>
            </a:r>
          </a:p>
        </p:txBody>
      </p:sp>
      <p:pic>
        <p:nvPicPr>
          <p:cNvPr id="25603" name="Bildobjekt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275" y="801688"/>
            <a:ext cx="2762250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50" y="919163"/>
            <a:ext cx="419100" cy="520700"/>
          </a:xfrm>
          <a:prstGeom prst="rect">
            <a:avLst/>
          </a:prstGeom>
        </p:spPr>
      </p:pic>
      <p:sp>
        <p:nvSpPr>
          <p:cNvPr id="2" name="textruta 1"/>
          <p:cNvSpPr txBox="1"/>
          <p:nvPr/>
        </p:nvSpPr>
        <p:spPr>
          <a:xfrm>
            <a:off x="1211659" y="2357466"/>
            <a:ext cx="231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Mängd/år: 685 mm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1708001" y="2866626"/>
            <a:ext cx="231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 1 år = 12 månader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693419" y="3473013"/>
            <a:ext cx="182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Mängd/månad: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5" name="Grupp 4"/>
          <p:cNvGrpSpPr/>
          <p:nvPr/>
        </p:nvGrpSpPr>
        <p:grpSpPr>
          <a:xfrm>
            <a:off x="2554701" y="3388919"/>
            <a:ext cx="1310983" cy="671616"/>
            <a:chOff x="2554701" y="3388919"/>
            <a:chExt cx="1310983" cy="671616"/>
          </a:xfrm>
        </p:grpSpPr>
        <p:grpSp>
          <p:nvGrpSpPr>
            <p:cNvPr id="9" name="Grupp 8"/>
            <p:cNvGrpSpPr>
              <a:grpSpLocks/>
            </p:cNvGrpSpPr>
            <p:nvPr/>
          </p:nvGrpSpPr>
          <p:grpSpPr bwMode="auto">
            <a:xfrm>
              <a:off x="2554701" y="3388919"/>
              <a:ext cx="633507" cy="671616"/>
              <a:chOff x="3959380" y="1846460"/>
              <a:chExt cx="633212" cy="671805"/>
            </a:xfrm>
          </p:grpSpPr>
          <p:sp>
            <p:nvSpPr>
              <p:cNvPr id="10" name="textruta 29"/>
              <p:cNvSpPr txBox="1">
                <a:spLocks noChangeArrowheads="1"/>
              </p:cNvSpPr>
              <p:nvPr/>
            </p:nvSpPr>
            <p:spPr bwMode="auto">
              <a:xfrm>
                <a:off x="3959380" y="1846460"/>
                <a:ext cx="633212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685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11" name="textruta 30"/>
              <p:cNvSpPr txBox="1">
                <a:spLocks noChangeArrowheads="1"/>
              </p:cNvSpPr>
              <p:nvPr/>
            </p:nvSpPr>
            <p:spPr bwMode="auto">
              <a:xfrm>
                <a:off x="4028298" y="2148829"/>
                <a:ext cx="449219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12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12" name="Rak 11"/>
              <p:cNvCxnSpPr/>
              <p:nvPr/>
            </p:nvCxnSpPr>
            <p:spPr>
              <a:xfrm>
                <a:off x="3980917" y="2203748"/>
                <a:ext cx="523631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xtruta 3"/>
            <p:cNvSpPr txBox="1"/>
            <p:nvPr/>
          </p:nvSpPr>
          <p:spPr>
            <a:xfrm>
              <a:off x="3073079" y="3527916"/>
              <a:ext cx="792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mm=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13" name="textruta 12"/>
          <p:cNvSpPr txBox="1"/>
          <p:nvPr/>
        </p:nvSpPr>
        <p:spPr>
          <a:xfrm>
            <a:off x="3709896" y="3506537"/>
            <a:ext cx="17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57,08</a:t>
            </a:r>
            <a:r>
              <a:rPr lang="is-IS" dirty="0" smtClean="0">
                <a:latin typeface="Bradley Hand Bold"/>
                <a:cs typeface="Bradley Hand Bold"/>
              </a:rPr>
              <a:t>… mm  ≈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5269440" y="3506537"/>
            <a:ext cx="1058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57</a:t>
            </a:r>
            <a:r>
              <a:rPr lang="is-IS" dirty="0" smtClean="0">
                <a:latin typeface="Bradley Hand Bold"/>
                <a:cs typeface="Bradley Hand Bold"/>
              </a:rPr>
              <a:t> mm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883197" y="4758483"/>
            <a:ext cx="5737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</a:t>
            </a:r>
            <a:r>
              <a:rPr lang="sv-SE" dirty="0" smtClean="0">
                <a:latin typeface="Bradley Hand Bold"/>
                <a:cs typeface="Bradley Hand Bold"/>
              </a:rPr>
              <a:t>:  Det föll 57 mm regn i genomsnitt per månad.</a:t>
            </a:r>
            <a:endParaRPr lang="sv-SE" dirty="0">
              <a:latin typeface="Bradley Hand Bold"/>
              <a:cs typeface="Bradley Hand Bol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3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 2"/>
          <p:cNvGrpSpPr/>
          <p:nvPr/>
        </p:nvGrpSpPr>
        <p:grpSpPr>
          <a:xfrm>
            <a:off x="533400" y="227627"/>
            <a:ext cx="7640638" cy="3416300"/>
            <a:chOff x="533400" y="995363"/>
            <a:chExt cx="7640638" cy="3416300"/>
          </a:xfrm>
        </p:grpSpPr>
        <p:grpSp>
          <p:nvGrpSpPr>
            <p:cNvPr id="8" name="Grupp 7"/>
            <p:cNvGrpSpPr>
              <a:grpSpLocks/>
            </p:cNvGrpSpPr>
            <p:nvPr/>
          </p:nvGrpSpPr>
          <p:grpSpPr bwMode="auto">
            <a:xfrm>
              <a:off x="952500" y="995363"/>
              <a:ext cx="7221538" cy="3416300"/>
              <a:chOff x="952331" y="995943"/>
              <a:chExt cx="7221078" cy="3416320"/>
            </a:xfrm>
          </p:grpSpPr>
          <p:pic>
            <p:nvPicPr>
              <p:cNvPr id="26628" name="Bildobjekt 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12004" y="1729338"/>
                <a:ext cx="2661405" cy="2134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629" name="textruta 2"/>
              <p:cNvSpPr txBox="1">
                <a:spLocks noChangeArrowheads="1"/>
              </p:cNvSpPr>
              <p:nvPr/>
            </p:nvSpPr>
            <p:spPr bwMode="auto">
              <a:xfrm>
                <a:off x="952331" y="995943"/>
                <a:ext cx="5707958" cy="3416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Jesper köper 3,5 kg äpplen. Hur mycket får han tillbaka</a:t>
                </a:r>
              </a:p>
              <a:p>
                <a:pPr eaLnBrk="1" hangingPunct="1"/>
                <a:r>
                  <a:rPr lang="sv-SE" sz="1800" dirty="0"/>
                  <a:t>på en hundralapp när han betalar?</a:t>
                </a:r>
              </a:p>
              <a:p>
                <a:pPr eaLnBrk="1" hangingPunct="1"/>
                <a:endParaRPr lang="sv-SE" sz="1800" dirty="0"/>
              </a:p>
              <a:p>
                <a:pPr eaLnBrk="1" hangingPunct="1"/>
                <a:endParaRPr lang="sv-SE" sz="1800" dirty="0"/>
              </a:p>
              <a:p>
                <a:pPr eaLnBrk="1" hangingPunct="1"/>
                <a:endParaRPr lang="sv-SE" sz="1800" dirty="0"/>
              </a:p>
              <a:p>
                <a:pPr eaLnBrk="1" hangingPunct="1"/>
                <a:endParaRPr lang="sv-SE" sz="1800" dirty="0"/>
              </a:p>
              <a:p>
                <a:pPr eaLnBrk="1" hangingPunct="1"/>
                <a:endParaRPr lang="sv-SE" sz="1800" dirty="0"/>
              </a:p>
              <a:p>
                <a:pPr eaLnBrk="1" hangingPunct="1"/>
                <a:endParaRPr lang="sv-SE" sz="1800" dirty="0"/>
              </a:p>
              <a:p>
                <a:pPr eaLnBrk="1" hangingPunct="1"/>
                <a:endParaRPr lang="sv-SE" sz="1800" dirty="0"/>
              </a:p>
              <a:p>
                <a:pPr eaLnBrk="1" hangingPunct="1"/>
                <a:endParaRPr lang="sv-SE" sz="1800" dirty="0"/>
              </a:p>
              <a:p>
                <a:pPr eaLnBrk="1" hangingPunct="1"/>
                <a:endParaRPr lang="sv-SE" sz="1800" dirty="0"/>
              </a:p>
              <a:p>
                <a:pPr eaLnBrk="1" hangingPunct="1"/>
                <a:endParaRPr lang="sv-SE" sz="1800" dirty="0"/>
              </a:p>
            </p:txBody>
          </p:sp>
        </p:grpSp>
        <p:pic>
          <p:nvPicPr>
            <p:cNvPr id="2" name="Bildobjekt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3400" y="995363"/>
              <a:ext cx="419100" cy="520700"/>
            </a:xfrm>
            <a:prstGeom prst="rect">
              <a:avLst/>
            </a:prstGeom>
          </p:spPr>
        </p:pic>
      </p:grpSp>
      <p:grpSp>
        <p:nvGrpSpPr>
          <p:cNvPr id="6" name="Grupp 5"/>
          <p:cNvGrpSpPr/>
          <p:nvPr/>
        </p:nvGrpSpPr>
        <p:grpSpPr>
          <a:xfrm>
            <a:off x="696913" y="3963195"/>
            <a:ext cx="4991100" cy="646112"/>
            <a:chOff x="696913" y="4421188"/>
            <a:chExt cx="4991100" cy="646112"/>
          </a:xfrm>
        </p:grpSpPr>
        <p:sp>
          <p:nvSpPr>
            <p:cNvPr id="5" name="Rektangel 4"/>
            <p:cNvSpPr>
              <a:spLocks noChangeArrowheads="1"/>
            </p:cNvSpPr>
            <p:nvPr/>
          </p:nvSpPr>
          <p:spPr bwMode="auto">
            <a:xfrm>
              <a:off x="1116013" y="4421188"/>
              <a:ext cx="457200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sv-SE" dirty="0"/>
                <a:t>Hur många kilogram äpplen får man för 50 kr?</a:t>
              </a:r>
            </a:p>
            <a:p>
              <a:r>
                <a:rPr lang="sv-SE" dirty="0"/>
                <a:t>Avrunda till tiondels kilogram.</a:t>
              </a:r>
            </a:p>
          </p:txBody>
        </p:sp>
        <p:pic>
          <p:nvPicPr>
            <p:cNvPr id="4" name="Bildobjekt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6913" y="4421188"/>
              <a:ext cx="419100" cy="520700"/>
            </a:xfrm>
            <a:prstGeom prst="rect">
              <a:avLst/>
            </a:prstGeom>
          </p:spPr>
        </p:pic>
      </p:grpSp>
      <p:sp>
        <p:nvSpPr>
          <p:cNvPr id="11" name="textruta 10"/>
          <p:cNvSpPr txBox="1"/>
          <p:nvPr/>
        </p:nvSpPr>
        <p:spPr>
          <a:xfrm>
            <a:off x="1116013" y="1736053"/>
            <a:ext cx="231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Vikt: 3,5 kg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696913" y="2119982"/>
            <a:ext cx="110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Kostnad: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983561" y="2489314"/>
            <a:ext cx="948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Växel: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810768" y="3074090"/>
            <a:ext cx="5737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</a:t>
            </a:r>
            <a:r>
              <a:rPr lang="sv-SE" dirty="0" smtClean="0">
                <a:latin typeface="Bradley Hand Bold"/>
                <a:cs typeface="Bradley Hand Bold"/>
              </a:rPr>
              <a:t>:  Jesper får 51 kr tillbaka.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895956" y="4705734"/>
            <a:ext cx="231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Pengar: 50 kr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1750594" y="2119982"/>
            <a:ext cx="2043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>
                <a:latin typeface="Bradley Hand Bold"/>
                <a:cs typeface="Bradley Hand Bold"/>
              </a:rPr>
              <a:t>3,5 ∙ </a:t>
            </a:r>
            <a:r>
              <a:rPr lang="sv-SE" dirty="0" smtClean="0">
                <a:latin typeface="Bradley Hand Bold"/>
                <a:cs typeface="Bradley Hand Bold"/>
              </a:rPr>
              <a:t>13,90 </a:t>
            </a:r>
            <a:r>
              <a:rPr lang="is-IS" dirty="0" smtClean="0">
                <a:latin typeface="Bradley Hand Bold"/>
                <a:cs typeface="Bradley Hand Bold"/>
              </a:rPr>
              <a:t>kr </a:t>
            </a:r>
            <a:r>
              <a:rPr lang="is-IS" dirty="0">
                <a:latin typeface="Bradley Hand Bold"/>
                <a:cs typeface="Bradley Hand Bold"/>
              </a:rPr>
              <a:t>= </a:t>
            </a:r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3429841" y="2105385"/>
            <a:ext cx="1313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>
                <a:latin typeface="Bradley Hand Bold"/>
                <a:cs typeface="Bradley Hand Bold"/>
              </a:rPr>
              <a:t>48,65 kr ≈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endParaRPr lang="sv-SE" dirty="0"/>
          </a:p>
        </p:txBody>
      </p:sp>
      <p:sp>
        <p:nvSpPr>
          <p:cNvPr id="22" name="Rektangel 21"/>
          <p:cNvSpPr/>
          <p:nvPr/>
        </p:nvSpPr>
        <p:spPr>
          <a:xfrm>
            <a:off x="4611773" y="2105385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49 kr</a:t>
            </a:r>
          </a:p>
        </p:txBody>
      </p:sp>
      <p:sp>
        <p:nvSpPr>
          <p:cNvPr id="25" name="textruta 24"/>
          <p:cNvSpPr txBox="1"/>
          <p:nvPr/>
        </p:nvSpPr>
        <p:spPr>
          <a:xfrm>
            <a:off x="1116013" y="5192684"/>
            <a:ext cx="712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Vikt: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7" name="textruta 26"/>
          <p:cNvSpPr txBox="1"/>
          <p:nvPr/>
        </p:nvSpPr>
        <p:spPr>
          <a:xfrm>
            <a:off x="3008977" y="5222459"/>
            <a:ext cx="1452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>
                <a:latin typeface="Bradley Hand Bold"/>
                <a:cs typeface="Bradley Hand Bold"/>
              </a:rPr>
              <a:t>3,597...kg </a:t>
            </a:r>
            <a:r>
              <a:rPr lang="is-IS" dirty="0">
                <a:latin typeface="Bradley Hand Bold"/>
                <a:cs typeface="Bradley Hand Bold"/>
              </a:rPr>
              <a:t>≈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endParaRPr lang="sv-SE" dirty="0"/>
          </a:p>
        </p:txBody>
      </p:sp>
      <p:sp>
        <p:nvSpPr>
          <p:cNvPr id="28" name="Rektangel 27"/>
          <p:cNvSpPr/>
          <p:nvPr/>
        </p:nvSpPr>
        <p:spPr>
          <a:xfrm>
            <a:off x="4361147" y="5200903"/>
            <a:ext cx="873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3,6 kg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9" name="textruta 28"/>
          <p:cNvSpPr txBox="1"/>
          <p:nvPr/>
        </p:nvSpPr>
        <p:spPr>
          <a:xfrm>
            <a:off x="895956" y="6058109"/>
            <a:ext cx="5737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</a:t>
            </a:r>
            <a:r>
              <a:rPr lang="sv-SE" dirty="0" smtClean="0">
                <a:latin typeface="Bradley Hand Bold"/>
                <a:cs typeface="Bradley Hand Bold"/>
              </a:rPr>
              <a:t>:  Man kan köpa 3,6 kg äpplen för 50 kr.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4" name="Rektangel 23"/>
          <p:cNvSpPr/>
          <p:nvPr/>
        </p:nvSpPr>
        <p:spPr>
          <a:xfrm>
            <a:off x="1703994" y="2515883"/>
            <a:ext cx="17974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(100 – 49) </a:t>
            </a:r>
            <a:r>
              <a:rPr lang="sv-SE" dirty="0" smtClean="0">
                <a:latin typeface="Bradley Hand Bold"/>
                <a:cs typeface="Bradley Hand Bold"/>
              </a:rPr>
              <a:t>kr</a:t>
            </a:r>
            <a:r>
              <a:rPr lang="is-IS" dirty="0" smtClean="0">
                <a:latin typeface="Bradley Hand Bold"/>
                <a:cs typeface="Bradley Hand Bold"/>
              </a:rPr>
              <a:t> </a:t>
            </a:r>
            <a:r>
              <a:rPr lang="is-IS" dirty="0">
                <a:latin typeface="Bradley Hand Bold"/>
                <a:cs typeface="Bradley Hand Bold"/>
              </a:rPr>
              <a:t>= </a:t>
            </a:r>
            <a:endParaRPr lang="sv-SE" dirty="0"/>
          </a:p>
        </p:txBody>
      </p:sp>
      <p:sp>
        <p:nvSpPr>
          <p:cNvPr id="26" name="Rektangel 25"/>
          <p:cNvSpPr/>
          <p:nvPr/>
        </p:nvSpPr>
        <p:spPr>
          <a:xfrm>
            <a:off x="3419892" y="2519614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>
                <a:latin typeface="Bradley Hand Bold"/>
                <a:cs typeface="Bradley Hand Bold"/>
              </a:rPr>
              <a:t>51 kr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31" name="Grupp 30"/>
          <p:cNvGrpSpPr/>
          <p:nvPr/>
        </p:nvGrpSpPr>
        <p:grpSpPr>
          <a:xfrm>
            <a:off x="1750594" y="5075066"/>
            <a:ext cx="1260221" cy="671616"/>
            <a:chOff x="1750594" y="5075066"/>
            <a:chExt cx="1260221" cy="671616"/>
          </a:xfrm>
        </p:grpSpPr>
        <p:grpSp>
          <p:nvGrpSpPr>
            <p:cNvPr id="16" name="Grupp 15"/>
            <p:cNvGrpSpPr/>
            <p:nvPr/>
          </p:nvGrpSpPr>
          <p:grpSpPr>
            <a:xfrm>
              <a:off x="1750594" y="5075066"/>
              <a:ext cx="1260221" cy="671616"/>
              <a:chOff x="2533833" y="3388919"/>
              <a:chExt cx="1260221" cy="671616"/>
            </a:xfrm>
          </p:grpSpPr>
          <p:grpSp>
            <p:nvGrpSpPr>
              <p:cNvPr id="17" name="Grupp 16"/>
              <p:cNvGrpSpPr>
                <a:grpSpLocks/>
              </p:cNvGrpSpPr>
              <p:nvPr/>
            </p:nvGrpSpPr>
            <p:grpSpPr bwMode="auto">
              <a:xfrm>
                <a:off x="2533833" y="3388919"/>
                <a:ext cx="757820" cy="671616"/>
                <a:chOff x="3938521" y="1846460"/>
                <a:chExt cx="757467" cy="671805"/>
              </a:xfrm>
            </p:grpSpPr>
            <p:sp>
              <p:nvSpPr>
                <p:cNvPr id="19" name="textruta 29"/>
                <p:cNvSpPr txBox="1">
                  <a:spLocks noChangeArrowheads="1"/>
                </p:cNvSpPr>
                <p:nvPr/>
              </p:nvSpPr>
              <p:spPr bwMode="auto">
                <a:xfrm>
                  <a:off x="4119886" y="1846460"/>
                  <a:ext cx="450835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 smtClean="0">
                      <a:latin typeface="Bradley Hand Bold"/>
                      <a:cs typeface="Bradley Hand Bold"/>
                    </a:rPr>
                    <a:t>50</a:t>
                  </a:r>
                  <a:endParaRPr lang="sv-SE" sz="1800" dirty="0">
                    <a:latin typeface="Bradley Hand Bold"/>
                    <a:cs typeface="Bradley Hand Bold"/>
                  </a:endParaRPr>
                </a:p>
              </p:txBody>
            </p:sp>
            <p:sp>
              <p:nvSpPr>
                <p:cNvPr id="20" name="textruta 30"/>
                <p:cNvSpPr txBox="1">
                  <a:spLocks noChangeArrowheads="1"/>
                </p:cNvSpPr>
                <p:nvPr/>
              </p:nvSpPr>
              <p:spPr bwMode="auto">
                <a:xfrm>
                  <a:off x="3938521" y="2148829"/>
                  <a:ext cx="757467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 smtClean="0">
                      <a:latin typeface="Bradley Hand Bold"/>
                      <a:cs typeface="Bradley Hand Bold"/>
                    </a:rPr>
                    <a:t>13,90</a:t>
                  </a:r>
                  <a:endParaRPr lang="sv-SE" sz="1800" dirty="0">
                    <a:latin typeface="Bradley Hand Bold"/>
                    <a:cs typeface="Bradley Hand Bold"/>
                  </a:endParaRPr>
                </a:p>
              </p:txBody>
            </p:sp>
            <p:cxnSp>
              <p:nvCxnSpPr>
                <p:cNvPr id="21" name="Rak 20"/>
                <p:cNvCxnSpPr/>
                <p:nvPr/>
              </p:nvCxnSpPr>
              <p:spPr>
                <a:xfrm>
                  <a:off x="3980917" y="2203748"/>
                  <a:ext cx="651899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textruta 17"/>
              <p:cNvSpPr txBox="1"/>
              <p:nvPr/>
            </p:nvSpPr>
            <p:spPr>
              <a:xfrm>
                <a:off x="3538584" y="3561440"/>
                <a:ext cx="2554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 smtClean="0"/>
                  <a:t>=</a:t>
                </a:r>
                <a:endParaRPr lang="sv-SE" dirty="0"/>
              </a:p>
            </p:txBody>
          </p:sp>
        </p:grpSp>
        <p:sp>
          <p:nvSpPr>
            <p:cNvPr id="30" name="textruta 29"/>
            <p:cNvSpPr txBox="1"/>
            <p:nvPr/>
          </p:nvSpPr>
          <p:spPr>
            <a:xfrm>
              <a:off x="2383089" y="5222459"/>
              <a:ext cx="4676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s-IS" dirty="0">
                  <a:latin typeface="Bradley Hand Bold"/>
                  <a:cs typeface="Bradley Hand Bold"/>
                </a:rPr>
                <a:t>kg</a:t>
              </a:r>
              <a:endParaRPr lang="sv-SE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9" grpId="0"/>
      <p:bldP spid="10" grpId="0"/>
      <p:bldP spid="22" grpId="0"/>
      <p:bldP spid="25" grpId="0"/>
      <p:bldP spid="27" grpId="0"/>
      <p:bldP spid="28" grpId="0"/>
      <p:bldP spid="29" grpId="0"/>
      <p:bldP spid="24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 2"/>
          <p:cNvGrpSpPr/>
          <p:nvPr/>
        </p:nvGrpSpPr>
        <p:grpSpPr>
          <a:xfrm>
            <a:off x="760579" y="481476"/>
            <a:ext cx="7745246" cy="1285875"/>
            <a:chOff x="760579" y="758825"/>
            <a:chExt cx="7745246" cy="1285875"/>
          </a:xfrm>
        </p:grpSpPr>
        <p:grpSp>
          <p:nvGrpSpPr>
            <p:cNvPr id="8" name="Grupp 7"/>
            <p:cNvGrpSpPr>
              <a:grpSpLocks/>
            </p:cNvGrpSpPr>
            <p:nvPr/>
          </p:nvGrpSpPr>
          <p:grpSpPr bwMode="auto">
            <a:xfrm>
              <a:off x="1087438" y="758825"/>
              <a:ext cx="7418387" cy="1285875"/>
              <a:chOff x="1086740" y="759454"/>
              <a:chExt cx="7418642" cy="1285374"/>
            </a:xfrm>
          </p:grpSpPr>
          <p:sp>
            <p:nvSpPr>
              <p:cNvPr id="27653" name="Rektangel 1"/>
              <p:cNvSpPr>
                <a:spLocks noChangeArrowheads="1"/>
              </p:cNvSpPr>
              <p:nvPr/>
            </p:nvSpPr>
            <p:spPr bwMode="auto">
              <a:xfrm>
                <a:off x="1086740" y="759454"/>
                <a:ext cx="5800311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sv-SE" dirty="0"/>
                  <a:t>Ett varv runt på en löparbana är 400 m.</a:t>
                </a:r>
              </a:p>
              <a:p>
                <a:r>
                  <a:rPr lang="sv-SE" dirty="0"/>
                  <a:t>När Niklas springer runt tar han 352 steg.</a:t>
                </a:r>
              </a:p>
              <a:p>
                <a:endParaRPr lang="sv-SE" dirty="0"/>
              </a:p>
              <a:p>
                <a:endParaRPr lang="sv-SE" dirty="0"/>
              </a:p>
            </p:txBody>
          </p:sp>
          <p:pic>
            <p:nvPicPr>
              <p:cNvPr id="27654" name="Bildobjekt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4784" b="6168"/>
              <a:stretch>
                <a:fillRect/>
              </a:stretch>
            </p:blipFill>
            <p:spPr bwMode="auto">
              <a:xfrm>
                <a:off x="6420851" y="759454"/>
                <a:ext cx="2084531" cy="12853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" name="Bildobjekt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0579" y="758825"/>
              <a:ext cx="419100" cy="520700"/>
            </a:xfrm>
            <a:prstGeom prst="rect">
              <a:avLst/>
            </a:prstGeom>
          </p:spPr>
        </p:pic>
      </p:grpSp>
      <p:sp>
        <p:nvSpPr>
          <p:cNvPr id="6" name="Rektangel 5"/>
          <p:cNvSpPr>
            <a:spLocks noChangeArrowheads="1"/>
          </p:cNvSpPr>
          <p:nvPr/>
        </p:nvSpPr>
        <p:spPr bwMode="auto">
          <a:xfrm>
            <a:off x="1219200" y="1252570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dirty="0"/>
              <a:t>a) Hur långa är stegen i genomsnitt?</a:t>
            </a:r>
          </a:p>
          <a:p>
            <a:r>
              <a:rPr lang="sv-SE" dirty="0"/>
              <a:t>Avrunda till tiotal centimeter. (1 m = 100 cm)</a:t>
            </a:r>
          </a:p>
        </p:txBody>
      </p:sp>
      <p:sp>
        <p:nvSpPr>
          <p:cNvPr id="7" name="Rektangel 6"/>
          <p:cNvSpPr>
            <a:spLocks noChangeArrowheads="1"/>
          </p:cNvSpPr>
          <p:nvPr/>
        </p:nvSpPr>
        <p:spPr bwMode="auto">
          <a:xfrm>
            <a:off x="1219200" y="3882909"/>
            <a:ext cx="57800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dirty="0"/>
              <a:t>b) Hur långt har Niklas sprungit när han tagit </a:t>
            </a:r>
            <a:r>
              <a:rPr lang="sv-SE" dirty="0" smtClean="0"/>
              <a:t>250 </a:t>
            </a:r>
            <a:r>
              <a:rPr lang="sv-SE" dirty="0"/>
              <a:t>steg?</a:t>
            </a:r>
          </a:p>
          <a:p>
            <a:r>
              <a:rPr lang="sv-SE" dirty="0"/>
              <a:t>Avrunda till hela meter.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1116013" y="2040729"/>
            <a:ext cx="231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Längd totalt: 400 m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1350584" y="2410061"/>
            <a:ext cx="231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Antal steg:  352 steg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1179679" y="2999192"/>
            <a:ext cx="1506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Längd</a:t>
            </a:r>
            <a:r>
              <a:rPr lang="sv-SE" dirty="0" smtClean="0">
                <a:latin typeface="Bradley Hand Bold"/>
                <a:cs typeface="Bradley Hand Bold"/>
              </a:rPr>
              <a:t>/steg: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13" name="Grupp 12"/>
          <p:cNvGrpSpPr/>
          <p:nvPr/>
        </p:nvGrpSpPr>
        <p:grpSpPr>
          <a:xfrm>
            <a:off x="2662807" y="2848050"/>
            <a:ext cx="1213763" cy="671616"/>
            <a:chOff x="1793010" y="5075066"/>
            <a:chExt cx="1213763" cy="671616"/>
          </a:xfrm>
        </p:grpSpPr>
        <p:grpSp>
          <p:nvGrpSpPr>
            <p:cNvPr id="14" name="Grupp 13"/>
            <p:cNvGrpSpPr/>
            <p:nvPr/>
          </p:nvGrpSpPr>
          <p:grpSpPr>
            <a:xfrm>
              <a:off x="1793010" y="5075066"/>
              <a:ext cx="1213763" cy="671616"/>
              <a:chOff x="2576249" y="3388919"/>
              <a:chExt cx="1213763" cy="671616"/>
            </a:xfrm>
          </p:grpSpPr>
          <p:grpSp>
            <p:nvGrpSpPr>
              <p:cNvPr id="16" name="Grupp 15"/>
              <p:cNvGrpSpPr>
                <a:grpSpLocks/>
              </p:cNvGrpSpPr>
              <p:nvPr/>
            </p:nvGrpSpPr>
            <p:grpSpPr bwMode="auto">
              <a:xfrm>
                <a:off x="2576249" y="3388919"/>
                <a:ext cx="652203" cy="671616"/>
                <a:chOff x="3980917" y="1846460"/>
                <a:chExt cx="651899" cy="671805"/>
              </a:xfrm>
            </p:grpSpPr>
            <p:sp>
              <p:nvSpPr>
                <p:cNvPr id="18" name="textruta 29"/>
                <p:cNvSpPr txBox="1">
                  <a:spLocks noChangeArrowheads="1"/>
                </p:cNvSpPr>
                <p:nvPr/>
              </p:nvSpPr>
              <p:spPr bwMode="auto">
                <a:xfrm>
                  <a:off x="4036445" y="1846460"/>
                  <a:ext cx="580962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 smtClean="0">
                      <a:latin typeface="Bradley Hand Bold"/>
                      <a:cs typeface="Bradley Hand Bold"/>
                    </a:rPr>
                    <a:t>400</a:t>
                  </a:r>
                  <a:endParaRPr lang="sv-SE" sz="1800" dirty="0">
                    <a:latin typeface="Bradley Hand Bold"/>
                    <a:cs typeface="Bradley Hand Bold"/>
                  </a:endParaRPr>
                </a:p>
              </p:txBody>
            </p:sp>
            <p:sp>
              <p:nvSpPr>
                <p:cNvPr id="19" name="textruta 30"/>
                <p:cNvSpPr txBox="1">
                  <a:spLocks noChangeArrowheads="1"/>
                </p:cNvSpPr>
                <p:nvPr/>
              </p:nvSpPr>
              <p:spPr bwMode="auto">
                <a:xfrm>
                  <a:off x="3980917" y="2148829"/>
                  <a:ext cx="607725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 smtClean="0">
                      <a:latin typeface="Bradley Hand Bold"/>
                      <a:cs typeface="Bradley Hand Bold"/>
                    </a:rPr>
                    <a:t>352</a:t>
                  </a:r>
                  <a:endParaRPr lang="sv-SE" sz="1800" dirty="0">
                    <a:latin typeface="Bradley Hand Bold"/>
                    <a:cs typeface="Bradley Hand Bold"/>
                  </a:endParaRPr>
                </a:p>
              </p:txBody>
            </p:sp>
            <p:cxnSp>
              <p:nvCxnSpPr>
                <p:cNvPr id="20" name="Rak 19"/>
                <p:cNvCxnSpPr/>
                <p:nvPr/>
              </p:nvCxnSpPr>
              <p:spPr>
                <a:xfrm>
                  <a:off x="3980917" y="2203748"/>
                  <a:ext cx="651899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" name="textruta 16"/>
              <p:cNvSpPr txBox="1"/>
              <p:nvPr/>
            </p:nvSpPr>
            <p:spPr>
              <a:xfrm>
                <a:off x="3534542" y="3561440"/>
                <a:ext cx="2554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 smtClean="0"/>
                  <a:t>=</a:t>
                </a:r>
                <a:endParaRPr lang="sv-SE" dirty="0"/>
              </a:p>
            </p:txBody>
          </p:sp>
        </p:grpSp>
        <p:sp>
          <p:nvSpPr>
            <p:cNvPr id="15" name="textruta 14"/>
            <p:cNvSpPr txBox="1"/>
            <p:nvPr/>
          </p:nvSpPr>
          <p:spPr>
            <a:xfrm>
              <a:off x="2383089" y="5222459"/>
              <a:ext cx="3926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m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21" name="textruta 20"/>
          <p:cNvSpPr txBox="1"/>
          <p:nvPr/>
        </p:nvSpPr>
        <p:spPr>
          <a:xfrm>
            <a:off x="3851124" y="2988368"/>
            <a:ext cx="1542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>
                <a:latin typeface="Bradley Hand Bold"/>
                <a:cs typeface="Bradley Hand Bold"/>
              </a:rPr>
              <a:t>1,136... m =</a:t>
            </a:r>
            <a:r>
              <a:rPr lang="sv-SE" dirty="0" smtClean="0">
                <a:latin typeface="Bradley Hand Bold"/>
                <a:cs typeface="Bradley Hand Bold"/>
              </a:rPr>
              <a:t> </a:t>
            </a:r>
            <a:endParaRPr lang="sv-SE" dirty="0"/>
          </a:p>
        </p:txBody>
      </p:sp>
      <p:sp>
        <p:nvSpPr>
          <p:cNvPr id="22" name="Rektangel 21"/>
          <p:cNvSpPr/>
          <p:nvPr/>
        </p:nvSpPr>
        <p:spPr>
          <a:xfrm>
            <a:off x="6633081" y="2974594"/>
            <a:ext cx="919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110 cm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3" name="textruta 22"/>
          <p:cNvSpPr txBox="1"/>
          <p:nvPr/>
        </p:nvSpPr>
        <p:spPr>
          <a:xfrm>
            <a:off x="895956" y="5598294"/>
            <a:ext cx="6877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</a:t>
            </a:r>
            <a:r>
              <a:rPr lang="sv-SE" dirty="0" smtClean="0">
                <a:latin typeface="Bradley Hand Bold"/>
                <a:cs typeface="Bradley Hand Bold"/>
              </a:rPr>
              <a:t>:  Niklas steg är 110 cm och han kommer 284 m på 250 steg.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4" name="textruta 23"/>
          <p:cNvSpPr txBox="1"/>
          <p:nvPr/>
        </p:nvSpPr>
        <p:spPr>
          <a:xfrm>
            <a:off x="5175333" y="2976223"/>
            <a:ext cx="1639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>
                <a:latin typeface="Bradley Hand Bold"/>
                <a:cs typeface="Bradley Hand Bold"/>
              </a:rPr>
              <a:t>113,6... cm </a:t>
            </a:r>
            <a:r>
              <a:rPr lang="is-IS" dirty="0">
                <a:latin typeface="Bradley Hand Bold"/>
                <a:cs typeface="Bradley Hand Bold"/>
              </a:rPr>
              <a:t>≈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endParaRPr lang="sv-SE" dirty="0"/>
          </a:p>
        </p:txBody>
      </p:sp>
      <p:sp>
        <p:nvSpPr>
          <p:cNvPr id="25" name="textruta 24"/>
          <p:cNvSpPr txBox="1"/>
          <p:nvPr/>
        </p:nvSpPr>
        <p:spPr>
          <a:xfrm>
            <a:off x="1350585" y="4662414"/>
            <a:ext cx="1902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Längd </a:t>
            </a:r>
            <a:r>
              <a:rPr lang="sv-SE" dirty="0" smtClean="0">
                <a:latin typeface="Bradley Hand Bold"/>
                <a:cs typeface="Bradley Hand Bold"/>
              </a:rPr>
              <a:t>250 steg: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6" name="textruta 25"/>
          <p:cNvSpPr txBox="1"/>
          <p:nvPr/>
        </p:nvSpPr>
        <p:spPr>
          <a:xfrm>
            <a:off x="3164123" y="4677014"/>
            <a:ext cx="2098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>
                <a:latin typeface="Bradley Hand Bold"/>
                <a:cs typeface="Bradley Hand Bold"/>
              </a:rPr>
              <a:t> 250 ∙ 1,136</a:t>
            </a:r>
            <a:r>
              <a:rPr lang="is-IS" dirty="0" smtClean="0">
                <a:latin typeface="Bradley Hand Bold"/>
                <a:cs typeface="Bradley Hand Bold"/>
              </a:rPr>
              <a:t>... </a:t>
            </a:r>
            <a:r>
              <a:rPr lang="is-IS" dirty="0" smtClean="0">
                <a:latin typeface="Bradley Hand Bold"/>
                <a:cs typeface="Bradley Hand Bold"/>
              </a:rPr>
              <a:t>m </a:t>
            </a:r>
            <a:r>
              <a:rPr lang="is-IS" dirty="0" smtClean="0">
                <a:latin typeface="Bradley Hand Bold"/>
                <a:cs typeface="Bradley Hand Bold"/>
              </a:rPr>
              <a:t>=</a:t>
            </a:r>
            <a:r>
              <a:rPr lang="sv-SE" dirty="0" smtClean="0">
                <a:latin typeface="Bradley Hand Bold"/>
                <a:cs typeface="Bradley Hand Bold"/>
              </a:rPr>
              <a:t> </a:t>
            </a:r>
            <a:endParaRPr lang="sv-SE" dirty="0"/>
          </a:p>
        </p:txBody>
      </p:sp>
      <p:sp>
        <p:nvSpPr>
          <p:cNvPr id="27" name="textruta 26"/>
          <p:cNvSpPr txBox="1"/>
          <p:nvPr/>
        </p:nvSpPr>
        <p:spPr>
          <a:xfrm>
            <a:off x="5175333" y="4657570"/>
            <a:ext cx="1639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>
                <a:latin typeface="Bradley Hand Bold"/>
                <a:cs typeface="Bradley Hand Bold"/>
              </a:rPr>
              <a:t>284,09... m </a:t>
            </a:r>
            <a:r>
              <a:rPr lang="is-IS" dirty="0">
                <a:latin typeface="Bradley Hand Bold"/>
                <a:cs typeface="Bradley Hand Bold"/>
              </a:rPr>
              <a:t>≈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endParaRPr lang="sv-SE" dirty="0"/>
          </a:p>
        </p:txBody>
      </p:sp>
      <p:sp>
        <p:nvSpPr>
          <p:cNvPr id="28" name="Rektangel 27"/>
          <p:cNvSpPr/>
          <p:nvPr/>
        </p:nvSpPr>
        <p:spPr>
          <a:xfrm>
            <a:off x="6633081" y="4653246"/>
            <a:ext cx="870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284 m</a:t>
            </a:r>
            <a:endParaRPr lang="sv-SE" dirty="0">
              <a:latin typeface="Bradley Hand Bold"/>
              <a:cs typeface="Bradley Hand Bol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2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ktangel 1"/>
          <p:cNvSpPr>
            <a:spLocks noChangeArrowheads="1"/>
          </p:cNvSpPr>
          <p:nvPr/>
        </p:nvSpPr>
        <p:spPr bwMode="auto">
          <a:xfrm>
            <a:off x="1087438" y="510457"/>
            <a:ext cx="5483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dirty="0"/>
              <a:t>Hur mycket sparar man om man köper 1,5 kg köttfärs till</a:t>
            </a:r>
          </a:p>
          <a:p>
            <a:r>
              <a:rPr lang="sv-SE" dirty="0"/>
              <a:t>extrapris jämfört med ordinarie pris?</a:t>
            </a:r>
          </a:p>
        </p:txBody>
      </p:sp>
      <p:pic>
        <p:nvPicPr>
          <p:cNvPr id="28674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900" y="843421"/>
            <a:ext cx="3505200" cy="233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900" y="3098753"/>
            <a:ext cx="2489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338" y="518643"/>
            <a:ext cx="419100" cy="520700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329697" y="2069923"/>
            <a:ext cx="333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Ord. pris (1 kg):  69 kr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405569" y="2587752"/>
            <a:ext cx="333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Reapris (1 kg):  46,50 kr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2072956" y="3270806"/>
            <a:ext cx="2045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(69 </a:t>
            </a:r>
            <a:r>
              <a:rPr lang="sv-SE" dirty="0">
                <a:latin typeface="Bradley Hand Bold"/>
                <a:cs typeface="Bradley Hand Bold"/>
              </a:rPr>
              <a:t>– </a:t>
            </a:r>
            <a:r>
              <a:rPr lang="sv-SE" dirty="0" smtClean="0">
                <a:latin typeface="Bradley Hand Bold"/>
                <a:cs typeface="Bradley Hand Bold"/>
              </a:rPr>
              <a:t>46,50) kr</a:t>
            </a:r>
            <a:r>
              <a:rPr lang="is-IS" dirty="0" smtClean="0">
                <a:latin typeface="Bradley Hand Bold"/>
                <a:cs typeface="Bradley Hand Bold"/>
              </a:rPr>
              <a:t> </a:t>
            </a:r>
            <a:r>
              <a:rPr lang="is-IS" dirty="0">
                <a:latin typeface="Bradley Hand Bold"/>
                <a:cs typeface="Bradley Hand Bold"/>
              </a:rPr>
              <a:t>= </a:t>
            </a:r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522355" y="3270806"/>
            <a:ext cx="1667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Sparar (1kg):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4012689" y="326891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22,50 kr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274184" y="3765760"/>
            <a:ext cx="1864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Sparar (1,5 kg):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2138647" y="3765760"/>
            <a:ext cx="1874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>
                <a:latin typeface="Bradley Hand Bold"/>
                <a:cs typeface="Bradley Hand Bold"/>
              </a:rPr>
              <a:t>22,50 ∙ 1,5 kr =</a:t>
            </a:r>
            <a:r>
              <a:rPr lang="sv-SE" dirty="0" smtClean="0">
                <a:latin typeface="Bradley Hand Bold"/>
                <a:cs typeface="Bradley Hand Bold"/>
              </a:rPr>
              <a:t> </a:t>
            </a:r>
            <a:endParaRPr lang="sv-SE" dirty="0"/>
          </a:p>
        </p:txBody>
      </p:sp>
      <p:sp>
        <p:nvSpPr>
          <p:cNvPr id="14" name="textruta 13"/>
          <p:cNvSpPr txBox="1"/>
          <p:nvPr/>
        </p:nvSpPr>
        <p:spPr>
          <a:xfrm>
            <a:off x="3919881" y="3740618"/>
            <a:ext cx="1379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>
                <a:latin typeface="Bradley Hand Bold"/>
                <a:cs typeface="Bradley Hand Bold"/>
              </a:rPr>
              <a:t>33,75 kr ≈</a:t>
            </a:r>
            <a:r>
              <a:rPr lang="sv-SE" dirty="0" smtClean="0">
                <a:latin typeface="Bradley Hand Bold"/>
                <a:cs typeface="Bradley Hand Bold"/>
              </a:rPr>
              <a:t> </a:t>
            </a:r>
            <a:endParaRPr lang="sv-SE" dirty="0"/>
          </a:p>
        </p:txBody>
      </p:sp>
      <p:sp>
        <p:nvSpPr>
          <p:cNvPr id="15" name="Rektangel 14"/>
          <p:cNvSpPr/>
          <p:nvPr/>
        </p:nvSpPr>
        <p:spPr>
          <a:xfrm>
            <a:off x="5120685" y="3740618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34 kr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303218" y="4634421"/>
            <a:ext cx="6877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</a:t>
            </a:r>
            <a:r>
              <a:rPr lang="sv-SE" dirty="0" smtClean="0">
                <a:latin typeface="Bradley Hand Bold"/>
                <a:cs typeface="Bradley Hand Bold"/>
              </a:rPr>
              <a:t>:  Man sparar 34 kr om man köper 1,5 kg köttfärs.</a:t>
            </a:r>
            <a:endParaRPr lang="sv-SE" dirty="0">
              <a:latin typeface="Bradley Hand Bold"/>
              <a:cs typeface="Bradley Hand Bol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15415</TotalTime>
  <Words>430</Words>
  <Application>Microsoft Macintosh PowerPoint</Application>
  <PresentationFormat>Bildspel på skärmen (4:3)</PresentationFormat>
  <Paragraphs>104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145</cp:revision>
  <dcterms:created xsi:type="dcterms:W3CDTF">2017-04-10T07:17:33Z</dcterms:created>
  <dcterms:modified xsi:type="dcterms:W3CDTF">2017-08-05T14:07:16Z</dcterms:modified>
</cp:coreProperties>
</file>