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315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29" autoAdjust="0"/>
  </p:normalViewPr>
  <p:slideViewPr>
    <p:cSldViewPr snapToGrid="0" snapToObjects="1">
      <p:cViewPr>
        <p:scale>
          <a:sx n="174" d="100"/>
          <a:sy n="174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80"/>
          <a:stretch>
            <a:fillRect/>
          </a:stretch>
        </p:blipFill>
        <p:spPr bwMode="auto">
          <a:xfrm>
            <a:off x="3494996" y="520700"/>
            <a:ext cx="2159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>
            <a:fillRect/>
          </a:stretch>
        </p:blipFill>
        <p:spPr bwMode="auto">
          <a:xfrm>
            <a:off x="2473676" y="1384300"/>
            <a:ext cx="41656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ruta 6"/>
          <p:cNvSpPr txBox="1">
            <a:spLocks noChangeArrowheads="1"/>
          </p:cNvSpPr>
          <p:nvPr/>
        </p:nvSpPr>
        <p:spPr bwMode="auto">
          <a:xfrm>
            <a:off x="1511300" y="738188"/>
            <a:ext cx="193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/>
              <a:t>Namnge positionerna</a:t>
            </a:r>
          </a:p>
        </p:txBody>
      </p:sp>
      <p:sp>
        <p:nvSpPr>
          <p:cNvPr id="9" name="textruta 8"/>
          <p:cNvSpPr txBox="1">
            <a:spLocks noChangeArrowheads="1"/>
          </p:cNvSpPr>
          <p:nvPr/>
        </p:nvSpPr>
        <p:spPr bwMode="auto">
          <a:xfrm>
            <a:off x="711200" y="2935288"/>
            <a:ext cx="193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/>
              <a:t>Namnge de olika typerna av tal</a:t>
            </a:r>
          </a:p>
        </p:txBody>
      </p:sp>
      <p:grpSp>
        <p:nvGrpSpPr>
          <p:cNvPr id="16" name="Grupp 15"/>
          <p:cNvGrpSpPr>
            <a:grpSpLocks/>
          </p:cNvGrpSpPr>
          <p:nvPr/>
        </p:nvGrpSpPr>
        <p:grpSpPr bwMode="auto">
          <a:xfrm>
            <a:off x="3022600" y="2667000"/>
            <a:ext cx="3378200" cy="3543300"/>
            <a:chOff x="3022600" y="2667000"/>
            <a:chExt cx="3378200" cy="3543300"/>
          </a:xfrm>
        </p:grpSpPr>
        <p:pic>
          <p:nvPicPr>
            <p:cNvPr id="18442" name="Bildobjekt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600" y="2667000"/>
              <a:ext cx="3378200" cy="354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3" name="textruta 12"/>
            <p:cNvSpPr txBox="1">
              <a:spLocks noChangeArrowheads="1"/>
            </p:cNvSpPr>
            <p:nvPr/>
          </p:nvSpPr>
          <p:spPr bwMode="auto">
            <a:xfrm>
              <a:off x="4051300" y="3898900"/>
              <a:ext cx="1257300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200">
                  <a:solidFill>
                    <a:srgbClr val="FFFFFF"/>
                  </a:solidFill>
                </a:rPr>
                <a:t>Rationella</a:t>
              </a:r>
              <a:r>
                <a:rPr lang="sv-SE" sz="1400">
                  <a:solidFill>
                    <a:srgbClr val="FFFFFF"/>
                  </a:solidFill>
                </a:rPr>
                <a:t> </a:t>
              </a:r>
              <a:r>
                <a:rPr lang="sv-SE" sz="1200">
                  <a:solidFill>
                    <a:srgbClr val="FFFFFF"/>
                  </a:solidFill>
                </a:rPr>
                <a:t>tal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4191000" y="3451225"/>
              <a:ext cx="952500" cy="260350"/>
            </a:xfrm>
            <a:prstGeom prst="rect">
              <a:avLst/>
            </a:prstGeom>
            <a:solidFill>
              <a:srgbClr val="FFFFFF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v-SE" sz="600" dirty="0">
                  <a:solidFill>
                    <a:srgbClr val="FFFFFF"/>
                  </a:solidFill>
                </a:rPr>
                <a:t>Rationella</a:t>
              </a:r>
              <a:r>
                <a:rPr lang="sv-SE" sz="1050" dirty="0">
                  <a:solidFill>
                    <a:srgbClr val="FFFFFF"/>
                  </a:solidFill>
                </a:rPr>
                <a:t> tal</a:t>
              </a:r>
            </a:p>
          </p:txBody>
        </p:sp>
        <p:sp>
          <p:nvSpPr>
            <p:cNvPr id="18445" name="textruta 14"/>
            <p:cNvSpPr txBox="1">
              <a:spLocks noChangeArrowheads="1"/>
            </p:cNvSpPr>
            <p:nvPr/>
          </p:nvSpPr>
          <p:spPr bwMode="auto">
            <a:xfrm>
              <a:off x="4051300" y="2851665"/>
              <a:ext cx="1333500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200">
                  <a:solidFill>
                    <a:srgbClr val="FFFFFF"/>
                  </a:solidFill>
                </a:rPr>
                <a:t>Rationella</a:t>
              </a:r>
              <a:r>
                <a:rPr lang="sv-SE" sz="1400">
                  <a:solidFill>
                    <a:srgbClr val="FFFFFF"/>
                  </a:solidFill>
                </a:rPr>
                <a:t> tal</a:t>
              </a:r>
            </a:p>
          </p:txBody>
        </p:sp>
      </p:grpSp>
      <p:sp>
        <p:nvSpPr>
          <p:cNvPr id="11" name="textruta 10"/>
          <p:cNvSpPr txBox="1">
            <a:spLocks noChangeArrowheads="1"/>
          </p:cNvSpPr>
          <p:nvPr/>
        </p:nvSpPr>
        <p:spPr bwMode="auto">
          <a:xfrm>
            <a:off x="4038600" y="2851150"/>
            <a:ext cx="1270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/>
              <a:t>Rationella tal</a:t>
            </a:r>
          </a:p>
        </p:txBody>
      </p:sp>
      <p:sp>
        <p:nvSpPr>
          <p:cNvPr id="10" name="textruta 9"/>
          <p:cNvSpPr txBox="1">
            <a:spLocks noChangeArrowheads="1"/>
          </p:cNvSpPr>
          <p:nvPr/>
        </p:nvSpPr>
        <p:spPr bwMode="auto">
          <a:xfrm>
            <a:off x="4191000" y="3411538"/>
            <a:ext cx="96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/>
              <a:t>Hela tal</a:t>
            </a:r>
          </a:p>
        </p:txBody>
      </p:sp>
      <p:sp>
        <p:nvSpPr>
          <p:cNvPr id="12" name="textruta 11"/>
          <p:cNvSpPr txBox="1">
            <a:spLocks noChangeArrowheads="1"/>
          </p:cNvSpPr>
          <p:nvPr/>
        </p:nvSpPr>
        <p:spPr bwMode="auto">
          <a:xfrm>
            <a:off x="4051300" y="3865563"/>
            <a:ext cx="1270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/>
              <a:t>Naturliga tal</a:t>
            </a:r>
          </a:p>
        </p:txBody>
      </p:sp>
      <p:sp>
        <p:nvSpPr>
          <p:cNvPr id="18441" name="textruta 11"/>
          <p:cNvSpPr txBox="1">
            <a:spLocks noChangeArrowheads="1"/>
          </p:cNvSpPr>
          <p:nvPr/>
        </p:nvSpPr>
        <p:spPr bwMode="auto">
          <a:xfrm>
            <a:off x="177800" y="171450"/>
            <a:ext cx="884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b="1" dirty="0"/>
              <a:t>X </a:t>
            </a:r>
            <a:r>
              <a:rPr lang="sv-SE" b="1" dirty="0" smtClean="0"/>
              <a:t>1.4</a:t>
            </a:r>
            <a:r>
              <a:rPr lang="fr-FR" b="1" dirty="0"/>
              <a:t>				</a:t>
            </a:r>
            <a:r>
              <a:rPr lang="fr-FR" b="1" dirty="0" smtClean="0"/>
              <a:t>     </a:t>
            </a:r>
            <a:r>
              <a:rPr lang="fr-FR" b="1" dirty="0"/>
              <a:t>	    </a:t>
            </a:r>
            <a:r>
              <a:rPr lang="fr-FR" b="1" dirty="0" smtClean="0"/>
              <a:t>      </a:t>
            </a:r>
            <a:r>
              <a:rPr lang="fr-FR" b="1" dirty="0" err="1" smtClean="0"/>
              <a:t>Rationella</a:t>
            </a:r>
            <a:r>
              <a:rPr lang="fr-FR" b="1" dirty="0" smtClean="0"/>
              <a:t> </a:t>
            </a:r>
            <a:r>
              <a:rPr lang="fr-FR" b="1" dirty="0" err="1"/>
              <a:t>tal</a:t>
            </a:r>
            <a:endParaRPr lang="fr-FR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639763"/>
            <a:ext cx="24638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727700"/>
            <a:ext cx="508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5778500"/>
            <a:ext cx="673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5778500"/>
            <a:ext cx="444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5727700"/>
            <a:ext cx="571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5727700"/>
            <a:ext cx="584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4038600"/>
            <a:ext cx="3683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3924300"/>
            <a:ext cx="508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4102100"/>
            <a:ext cx="30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4064000"/>
            <a:ext cx="50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076700"/>
            <a:ext cx="546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upp 37"/>
          <p:cNvGrpSpPr>
            <a:grpSpLocks/>
          </p:cNvGrpSpPr>
          <p:nvPr/>
        </p:nvGrpSpPr>
        <p:grpSpPr bwMode="auto">
          <a:xfrm>
            <a:off x="1079500" y="4648200"/>
            <a:ext cx="6807200" cy="1079500"/>
            <a:chOff x="1079500" y="4648200"/>
            <a:chExt cx="6807200" cy="1079500"/>
          </a:xfrm>
        </p:grpSpPr>
        <p:pic>
          <p:nvPicPr>
            <p:cNvPr id="17430" name="Bildobjekt 6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0" y="4648200"/>
              <a:ext cx="6807200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1" name="Bildobjekt 30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4600" y="5346700"/>
              <a:ext cx="2286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2" name="Bildobjekt 31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9800" y="5384800"/>
              <a:ext cx="203200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textruta 32"/>
          <p:cNvSpPr txBox="1">
            <a:spLocks noChangeArrowheads="1"/>
          </p:cNvSpPr>
          <p:nvPr/>
        </p:nvSpPr>
        <p:spPr bwMode="auto">
          <a:xfrm>
            <a:off x="984250" y="3554413"/>
            <a:ext cx="327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/>
              <a:t>Vilka tal ska stå vid pilarna?</a:t>
            </a:r>
          </a:p>
        </p:txBody>
      </p:sp>
      <p:sp>
        <p:nvSpPr>
          <p:cNvPr id="17423" name="textruta 33"/>
          <p:cNvSpPr txBox="1">
            <a:spLocks noChangeArrowheads="1"/>
          </p:cNvSpPr>
          <p:nvPr/>
        </p:nvSpPr>
        <p:spPr bwMode="auto">
          <a:xfrm>
            <a:off x="4686300" y="1117600"/>
            <a:ext cx="762000" cy="338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>
                <a:solidFill>
                  <a:schemeClr val="bg1"/>
                </a:solidFill>
              </a:rPr>
              <a:t>Täljare</a:t>
            </a:r>
          </a:p>
        </p:txBody>
      </p:sp>
      <p:sp>
        <p:nvSpPr>
          <p:cNvPr id="37" name="textruta 36"/>
          <p:cNvSpPr txBox="1">
            <a:spLocks noChangeArrowheads="1"/>
          </p:cNvSpPr>
          <p:nvPr/>
        </p:nvSpPr>
        <p:spPr bwMode="auto">
          <a:xfrm>
            <a:off x="1187450" y="1392134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/>
              <a:t>Vilka  begrepp ska </a:t>
            </a:r>
          </a:p>
          <a:p>
            <a:pPr eaLnBrk="1" hangingPunct="1"/>
            <a:r>
              <a:rPr lang="sv-SE" sz="1800" dirty="0"/>
              <a:t>stå vid pilarna?</a:t>
            </a:r>
          </a:p>
        </p:txBody>
      </p:sp>
      <p:sp>
        <p:nvSpPr>
          <p:cNvPr id="17425" name="textruta 39"/>
          <p:cNvSpPr txBox="1">
            <a:spLocks noChangeArrowheads="1"/>
          </p:cNvSpPr>
          <p:nvPr/>
        </p:nvSpPr>
        <p:spPr bwMode="auto">
          <a:xfrm>
            <a:off x="4546600" y="1685925"/>
            <a:ext cx="1079500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>
                <a:solidFill>
                  <a:schemeClr val="bg1"/>
                </a:solidFill>
              </a:rPr>
              <a:t>Täljare</a:t>
            </a:r>
          </a:p>
        </p:txBody>
      </p:sp>
      <p:sp>
        <p:nvSpPr>
          <p:cNvPr id="17426" name="textruta 40"/>
          <p:cNvSpPr txBox="1">
            <a:spLocks noChangeArrowheads="1"/>
          </p:cNvSpPr>
          <p:nvPr/>
        </p:nvSpPr>
        <p:spPr bwMode="auto">
          <a:xfrm>
            <a:off x="4724400" y="2342268"/>
            <a:ext cx="762000" cy="338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 dirty="0">
                <a:solidFill>
                  <a:schemeClr val="bg1"/>
                </a:solidFill>
              </a:rPr>
              <a:t>Täljare</a:t>
            </a:r>
          </a:p>
        </p:txBody>
      </p:sp>
      <p:sp>
        <p:nvSpPr>
          <p:cNvPr id="36" name="textruta 35"/>
          <p:cNvSpPr txBox="1">
            <a:spLocks noChangeArrowheads="1"/>
          </p:cNvSpPr>
          <p:nvPr/>
        </p:nvSpPr>
        <p:spPr bwMode="auto">
          <a:xfrm>
            <a:off x="4648200" y="2282380"/>
            <a:ext cx="1003300" cy="338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 dirty="0"/>
              <a:t>Nämnare</a:t>
            </a:r>
          </a:p>
        </p:txBody>
      </p:sp>
      <p:sp>
        <p:nvSpPr>
          <p:cNvPr id="35" name="textruta 34"/>
          <p:cNvSpPr txBox="1">
            <a:spLocks noChangeArrowheads="1"/>
          </p:cNvSpPr>
          <p:nvPr/>
        </p:nvSpPr>
        <p:spPr bwMode="auto">
          <a:xfrm>
            <a:off x="4521200" y="1702336"/>
            <a:ext cx="1130300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 dirty="0"/>
              <a:t>Bråkstreck</a:t>
            </a:r>
          </a:p>
        </p:txBody>
      </p:sp>
      <p:sp>
        <p:nvSpPr>
          <p:cNvPr id="39" name="textruta 38"/>
          <p:cNvSpPr txBox="1">
            <a:spLocks noChangeArrowheads="1"/>
          </p:cNvSpPr>
          <p:nvPr/>
        </p:nvSpPr>
        <p:spPr bwMode="auto">
          <a:xfrm>
            <a:off x="4686300" y="1116012"/>
            <a:ext cx="762000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600" dirty="0"/>
              <a:t>Täljare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6" grpId="0" animBg="1"/>
      <p:bldP spid="35" grpId="0" animBg="1"/>
      <p:bldP spid="39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15406</TotalTime>
  <Words>42</Words>
  <Application>Microsoft Macintosh PowerPoint</Application>
  <PresentationFormat>Bildspel på skärmen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142</cp:revision>
  <dcterms:created xsi:type="dcterms:W3CDTF">2017-04-10T07:17:33Z</dcterms:created>
  <dcterms:modified xsi:type="dcterms:W3CDTF">2017-08-05T13:50:26Z</dcterms:modified>
</cp:coreProperties>
</file>