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8" r:id="rId2"/>
    <p:sldId id="319" r:id="rId3"/>
    <p:sldId id="317" r:id="rId4"/>
    <p:sldId id="320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9052" autoAdjust="0"/>
  </p:normalViewPr>
  <p:slideViewPr>
    <p:cSldViewPr snapToGrid="0" snapToObjects="1">
      <p:cViewPr>
        <p:scale>
          <a:sx n="125" d="100"/>
          <a:sy n="125" d="100"/>
        </p:scale>
        <p:origin x="-576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1"/>
          <p:cNvSpPr>
            <a:spLocks noChangeArrowheads="1"/>
          </p:cNvSpPr>
          <p:nvPr/>
        </p:nvSpPr>
        <p:spPr bwMode="auto">
          <a:xfrm>
            <a:off x="125944" y="174625"/>
            <a:ext cx="890058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 smtClean="0"/>
              <a:t>1.1</a:t>
            </a:r>
            <a:r>
              <a:rPr lang="sv-SE" sz="2400" b="1" dirty="0"/>
              <a:t>			</a:t>
            </a:r>
            <a:r>
              <a:rPr lang="sv-SE" sz="2400" b="1" dirty="0" smtClean="0"/>
              <a:t>		     </a:t>
            </a:r>
            <a:r>
              <a:rPr lang="sv-SE" sz="2400" b="1" dirty="0"/>
              <a:t>		</a:t>
            </a:r>
            <a:r>
              <a:rPr lang="sv-SE" sz="2400" b="1" dirty="0" smtClean="0"/>
              <a:t>   Naturliga tal</a:t>
            </a:r>
            <a:endParaRPr lang="sv-SE" sz="2400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247249"/>
            <a:ext cx="8305800" cy="23368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099054" y="955161"/>
            <a:ext cx="467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Det finns 10 olika </a:t>
            </a:r>
            <a:r>
              <a:rPr lang="sv-SE" i="1" dirty="0" smtClean="0"/>
              <a:t>siffror</a:t>
            </a:r>
            <a:r>
              <a:rPr lang="sv-SE" dirty="0" smtClean="0"/>
              <a:t> som </a:t>
            </a:r>
            <a:r>
              <a:rPr lang="sv-SE" dirty="0" smtClean="0"/>
              <a:t>bygger </a:t>
            </a:r>
            <a:r>
              <a:rPr lang="sv-SE" dirty="0" smtClean="0"/>
              <a:t>upp alla </a:t>
            </a:r>
            <a:r>
              <a:rPr lang="sv-SE" i="1" dirty="0" smtClean="0"/>
              <a:t>tal.</a:t>
            </a:r>
            <a:endParaRPr lang="sv-SE" i="1" dirty="0"/>
          </a:p>
        </p:txBody>
      </p:sp>
      <p:grpSp>
        <p:nvGrpSpPr>
          <p:cNvPr id="25" name="Grupp 24"/>
          <p:cNvGrpSpPr/>
          <p:nvPr/>
        </p:nvGrpSpPr>
        <p:grpSpPr>
          <a:xfrm>
            <a:off x="1343394" y="1368441"/>
            <a:ext cx="5592774" cy="749300"/>
            <a:chOff x="1343394" y="1368441"/>
            <a:chExt cx="5592774" cy="749300"/>
          </a:xfrm>
        </p:grpSpPr>
        <p:pic>
          <p:nvPicPr>
            <p:cNvPr id="22" name="Bildobjekt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7968" y="1368441"/>
              <a:ext cx="4648200" cy="749300"/>
            </a:xfrm>
            <a:prstGeom prst="rect">
              <a:avLst/>
            </a:prstGeom>
          </p:spPr>
        </p:pic>
        <p:sp>
          <p:nvSpPr>
            <p:cNvPr id="23" name="textruta 22"/>
            <p:cNvSpPr txBox="1"/>
            <p:nvPr/>
          </p:nvSpPr>
          <p:spPr>
            <a:xfrm>
              <a:off x="1343394" y="1553448"/>
              <a:ext cx="83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Siffror</a:t>
              </a:r>
              <a:endParaRPr lang="sv-SE" dirty="0"/>
            </a:p>
          </p:txBody>
        </p:sp>
      </p:grpSp>
      <p:grpSp>
        <p:nvGrpSpPr>
          <p:cNvPr id="27" name="Grupp 26"/>
          <p:cNvGrpSpPr/>
          <p:nvPr/>
        </p:nvGrpSpPr>
        <p:grpSpPr>
          <a:xfrm>
            <a:off x="1343394" y="2212364"/>
            <a:ext cx="6367474" cy="533400"/>
            <a:chOff x="1343394" y="2212364"/>
            <a:chExt cx="6367474" cy="533400"/>
          </a:xfrm>
        </p:grpSpPr>
        <p:sp>
          <p:nvSpPr>
            <p:cNvPr id="26" name="textruta 25"/>
            <p:cNvSpPr txBox="1"/>
            <p:nvPr/>
          </p:nvSpPr>
          <p:spPr>
            <a:xfrm>
              <a:off x="1343394" y="2343816"/>
              <a:ext cx="839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Tal</a:t>
              </a:r>
              <a:endParaRPr lang="sv-SE" dirty="0"/>
            </a:p>
          </p:txBody>
        </p:sp>
        <p:pic>
          <p:nvPicPr>
            <p:cNvPr id="24" name="Bildobjekt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7968" y="2212364"/>
              <a:ext cx="54229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549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4" y="742289"/>
            <a:ext cx="8753051" cy="1735969"/>
          </a:xfrm>
          <a:prstGeom prst="rect">
            <a:avLst/>
          </a:prstGeom>
        </p:spPr>
      </p:pic>
      <p:grpSp>
        <p:nvGrpSpPr>
          <p:cNvPr id="10" name="Grupp 9"/>
          <p:cNvGrpSpPr/>
          <p:nvPr/>
        </p:nvGrpSpPr>
        <p:grpSpPr>
          <a:xfrm>
            <a:off x="3001647" y="2478258"/>
            <a:ext cx="2644806" cy="1732966"/>
            <a:chOff x="3001647" y="2176994"/>
            <a:chExt cx="2644806" cy="1732966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5154" y="2546326"/>
              <a:ext cx="1127621" cy="1363634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/>
          </p:nvSpPr>
          <p:spPr>
            <a:xfrm>
              <a:off x="3001647" y="2176994"/>
              <a:ext cx="2644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Uppdelning i </a:t>
              </a:r>
              <a:r>
                <a:rPr lang="sv-SE" i="1" dirty="0" smtClean="0"/>
                <a:t>primfaktorer</a:t>
              </a:r>
              <a:r>
                <a:rPr lang="sv-SE" dirty="0" smtClean="0"/>
                <a:t> </a:t>
              </a:r>
              <a:endParaRPr lang="sv-SE" dirty="0"/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2117989" y="4211224"/>
            <a:ext cx="4633761" cy="2646776"/>
            <a:chOff x="1992046" y="4030741"/>
            <a:chExt cx="4633761" cy="2646776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92046" y="4400073"/>
              <a:ext cx="4633761" cy="2277444"/>
            </a:xfrm>
            <a:prstGeom prst="rect">
              <a:avLst/>
            </a:prstGeom>
          </p:spPr>
        </p:pic>
        <p:sp>
          <p:nvSpPr>
            <p:cNvPr id="9" name="textruta 8"/>
            <p:cNvSpPr txBox="1"/>
            <p:nvPr/>
          </p:nvSpPr>
          <p:spPr>
            <a:xfrm>
              <a:off x="3426924" y="4030741"/>
              <a:ext cx="19781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Delbarhetsregler</a:t>
              </a:r>
              <a:endParaRPr lang="sv-SE" dirty="0"/>
            </a:p>
          </p:txBody>
        </p:sp>
      </p:grpSp>
      <p:sp>
        <p:nvSpPr>
          <p:cNvPr id="12" name="textruta 11"/>
          <p:cNvSpPr txBox="1"/>
          <p:nvPr/>
        </p:nvSpPr>
        <p:spPr>
          <a:xfrm>
            <a:off x="3552867" y="358555"/>
            <a:ext cx="161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Olika slags tal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38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ktangel 3"/>
          <p:cNvSpPr>
            <a:spLocks noChangeArrowheads="1"/>
          </p:cNvSpPr>
          <p:nvPr/>
        </p:nvSpPr>
        <p:spPr bwMode="auto">
          <a:xfrm>
            <a:off x="2465388" y="110053"/>
            <a:ext cx="3757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dirty="0"/>
              <a:t>Vilket eller vilka av talen i rutan är ett</a:t>
            </a:r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345111" y="1017295"/>
            <a:ext cx="135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sv-SE" dirty="0"/>
              <a:t>jämnt tal</a:t>
            </a: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3872568" y="1041972"/>
            <a:ext cx="1576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b)  naturligt tal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6416146" y="1014994"/>
            <a:ext cx="1136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c)  primtal</a:t>
            </a:r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2385550" y="1923351"/>
            <a:ext cx="124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d)  udda tal</a:t>
            </a:r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4918075" y="1957240"/>
            <a:ext cx="1916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/>
              <a:t>e)  sammansatt tal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319338" y="528954"/>
            <a:ext cx="4205287" cy="400050"/>
          </a:xfrm>
          <a:prstGeom prst="rect">
            <a:avLst/>
          </a:prstGeom>
          <a:ln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800000"/>
                </a:solidFill>
                <a:cs typeface="Apple Chancery"/>
              </a:rPr>
              <a:t>   11	 	8	 0	  14 	    15       7     2 </a:t>
            </a:r>
            <a:endParaRPr lang="sv-SE" sz="2000" dirty="0">
              <a:solidFill>
                <a:srgbClr val="800000"/>
              </a:solidFill>
              <a:cs typeface="Apple Chancery"/>
            </a:endParaRPr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2589213" y="2996696"/>
            <a:ext cx="3633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Dela upp talen i rutan i primfaktorer.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526007" y="3366584"/>
            <a:ext cx="3748087" cy="400050"/>
          </a:xfrm>
          <a:prstGeom prst="rect">
            <a:avLst/>
          </a:prstGeom>
          <a:ln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800000"/>
                </a:solidFill>
                <a:cs typeface="Apple Chancery"/>
              </a:rPr>
              <a:t>	15	 	     12		    60 </a:t>
            </a:r>
            <a:endParaRPr lang="sv-SE" sz="2000" dirty="0">
              <a:solidFill>
                <a:srgbClr val="800000"/>
              </a:solidFill>
              <a:cs typeface="Apple Chancery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825305" y="1385595"/>
            <a:ext cx="239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0, 2, 8 och 14.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3755782" y="1388613"/>
            <a:ext cx="140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Alla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6145497" y="1324276"/>
            <a:ext cx="239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2, 7 och 11.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700967" y="2293238"/>
            <a:ext cx="239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7, 11 och 15.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950209" y="2277995"/>
            <a:ext cx="239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8, 14 och 15.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977544" y="400895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15</a:t>
            </a:r>
            <a:endParaRPr lang="sv-SE" dirty="0"/>
          </a:p>
        </p:txBody>
      </p:sp>
      <p:grpSp>
        <p:nvGrpSpPr>
          <p:cNvPr id="14341" name="Grupp 14340"/>
          <p:cNvGrpSpPr/>
          <p:nvPr/>
        </p:nvGrpSpPr>
        <p:grpSpPr>
          <a:xfrm>
            <a:off x="1772395" y="4441313"/>
            <a:ext cx="753612" cy="369332"/>
            <a:chOff x="1772395" y="4441313"/>
            <a:chExt cx="753612" cy="369332"/>
          </a:xfrm>
        </p:grpSpPr>
        <p:sp>
          <p:nvSpPr>
            <p:cNvPr id="4" name="Rektangel 3"/>
            <p:cNvSpPr/>
            <p:nvPr/>
          </p:nvSpPr>
          <p:spPr>
            <a:xfrm>
              <a:off x="2174629" y="4441313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5</a:t>
              </a:r>
              <a:endParaRPr lang="sv-SE" dirty="0"/>
            </a:p>
          </p:txBody>
        </p:sp>
        <p:sp>
          <p:nvSpPr>
            <p:cNvPr id="5" name="Rektangel 4"/>
            <p:cNvSpPr/>
            <p:nvPr/>
          </p:nvSpPr>
          <p:spPr>
            <a:xfrm>
              <a:off x="1772395" y="4441313"/>
              <a:ext cx="323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</a:t>
              </a:r>
              <a:endParaRPr lang="sv-SE" dirty="0"/>
            </a:p>
          </p:txBody>
        </p:sp>
      </p:grpSp>
      <p:grpSp>
        <p:nvGrpSpPr>
          <p:cNvPr id="14338" name="Grupp 14337"/>
          <p:cNvGrpSpPr/>
          <p:nvPr/>
        </p:nvGrpSpPr>
        <p:grpSpPr>
          <a:xfrm>
            <a:off x="1977544" y="4331999"/>
            <a:ext cx="368781" cy="230476"/>
            <a:chOff x="1977544" y="4331999"/>
            <a:chExt cx="368781" cy="230476"/>
          </a:xfrm>
        </p:grpSpPr>
        <p:cxnSp>
          <p:nvCxnSpPr>
            <p:cNvPr id="26" name="Rak 25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Rak 29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ktangel 37"/>
          <p:cNvSpPr/>
          <p:nvPr/>
        </p:nvSpPr>
        <p:spPr>
          <a:xfrm>
            <a:off x="4211872" y="398265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12</a:t>
            </a:r>
            <a:endParaRPr lang="sv-SE" dirty="0"/>
          </a:p>
        </p:txBody>
      </p:sp>
      <p:grpSp>
        <p:nvGrpSpPr>
          <p:cNvPr id="39" name="Grupp 38"/>
          <p:cNvGrpSpPr/>
          <p:nvPr/>
        </p:nvGrpSpPr>
        <p:grpSpPr>
          <a:xfrm>
            <a:off x="4211872" y="4275155"/>
            <a:ext cx="368781" cy="230476"/>
            <a:chOff x="1977544" y="4331999"/>
            <a:chExt cx="368781" cy="230476"/>
          </a:xfrm>
        </p:grpSpPr>
        <p:cxnSp>
          <p:nvCxnSpPr>
            <p:cNvPr id="40" name="Rak 39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k 40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upp 41"/>
          <p:cNvGrpSpPr/>
          <p:nvPr/>
        </p:nvGrpSpPr>
        <p:grpSpPr>
          <a:xfrm>
            <a:off x="4030780" y="4405684"/>
            <a:ext cx="731860" cy="369332"/>
            <a:chOff x="1772395" y="4441313"/>
            <a:chExt cx="731860" cy="369332"/>
          </a:xfrm>
        </p:grpSpPr>
        <p:sp>
          <p:nvSpPr>
            <p:cNvPr id="43" name="Rektangel 42"/>
            <p:cNvSpPr/>
            <p:nvPr/>
          </p:nvSpPr>
          <p:spPr>
            <a:xfrm>
              <a:off x="2174629" y="4441313"/>
              <a:ext cx="32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</a:t>
              </a:r>
              <a:endParaRPr lang="sv-SE" dirty="0"/>
            </a:p>
          </p:txBody>
        </p:sp>
        <p:sp>
          <p:nvSpPr>
            <p:cNvPr id="44" name="Rektangel 43"/>
            <p:cNvSpPr/>
            <p:nvPr/>
          </p:nvSpPr>
          <p:spPr>
            <a:xfrm>
              <a:off x="1772395" y="4441313"/>
              <a:ext cx="323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</a:t>
              </a:r>
              <a:endParaRPr lang="sv-SE" dirty="0"/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4222103" y="4881875"/>
            <a:ext cx="726697" cy="369332"/>
            <a:chOff x="1776174" y="4441313"/>
            <a:chExt cx="726697" cy="369332"/>
          </a:xfrm>
        </p:grpSpPr>
        <p:sp>
          <p:nvSpPr>
            <p:cNvPr id="46" name="Rektangel 45"/>
            <p:cNvSpPr/>
            <p:nvPr/>
          </p:nvSpPr>
          <p:spPr>
            <a:xfrm>
              <a:off x="2174629" y="4441313"/>
              <a:ext cx="328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/>
            </a:p>
          </p:txBody>
        </p:sp>
        <p:sp>
          <p:nvSpPr>
            <p:cNvPr id="47" name="Rektangel 46"/>
            <p:cNvSpPr/>
            <p:nvPr/>
          </p:nvSpPr>
          <p:spPr>
            <a:xfrm>
              <a:off x="1776174" y="4441313"/>
              <a:ext cx="328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/>
            </a:p>
          </p:txBody>
        </p:sp>
      </p:grpSp>
      <p:grpSp>
        <p:nvGrpSpPr>
          <p:cNvPr id="48" name="Grupp 47"/>
          <p:cNvGrpSpPr/>
          <p:nvPr/>
        </p:nvGrpSpPr>
        <p:grpSpPr>
          <a:xfrm>
            <a:off x="4408957" y="4752215"/>
            <a:ext cx="368781" cy="230476"/>
            <a:chOff x="1977544" y="4331999"/>
            <a:chExt cx="368781" cy="230476"/>
          </a:xfrm>
        </p:grpSpPr>
        <p:cxnSp>
          <p:nvCxnSpPr>
            <p:cNvPr id="49" name="Rak 48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Rak 49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Rektangel 50"/>
          <p:cNvSpPr/>
          <p:nvPr/>
        </p:nvSpPr>
        <p:spPr>
          <a:xfrm>
            <a:off x="6291228" y="3905823"/>
            <a:ext cx="457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60</a:t>
            </a:r>
            <a:endParaRPr lang="sv-SE" dirty="0"/>
          </a:p>
        </p:txBody>
      </p:sp>
      <p:grpSp>
        <p:nvGrpSpPr>
          <p:cNvPr id="52" name="Grupp 51"/>
          <p:cNvGrpSpPr/>
          <p:nvPr/>
        </p:nvGrpSpPr>
        <p:grpSpPr>
          <a:xfrm>
            <a:off x="6340234" y="4228126"/>
            <a:ext cx="368781" cy="230476"/>
            <a:chOff x="1977544" y="4331999"/>
            <a:chExt cx="368781" cy="230476"/>
          </a:xfrm>
        </p:grpSpPr>
        <p:cxnSp>
          <p:nvCxnSpPr>
            <p:cNvPr id="53" name="Rak 52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Rak 53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Grupp 54"/>
          <p:cNvGrpSpPr/>
          <p:nvPr/>
        </p:nvGrpSpPr>
        <p:grpSpPr>
          <a:xfrm>
            <a:off x="6158695" y="4389141"/>
            <a:ext cx="851662" cy="369332"/>
            <a:chOff x="1772395" y="4441313"/>
            <a:chExt cx="851662" cy="369332"/>
          </a:xfrm>
        </p:grpSpPr>
        <p:sp>
          <p:nvSpPr>
            <p:cNvPr id="56" name="Rektangel 55"/>
            <p:cNvSpPr/>
            <p:nvPr/>
          </p:nvSpPr>
          <p:spPr>
            <a:xfrm>
              <a:off x="2174629" y="4441313"/>
              <a:ext cx="4494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12</a:t>
              </a:r>
              <a:endParaRPr lang="sv-SE" dirty="0"/>
            </a:p>
          </p:txBody>
        </p:sp>
        <p:sp>
          <p:nvSpPr>
            <p:cNvPr id="57" name="Rektangel 56"/>
            <p:cNvSpPr/>
            <p:nvPr/>
          </p:nvSpPr>
          <p:spPr>
            <a:xfrm>
              <a:off x="1772395" y="4441313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5</a:t>
              </a:r>
              <a:endParaRPr lang="sv-SE" dirty="0"/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6564112" y="4695407"/>
            <a:ext cx="368781" cy="230476"/>
            <a:chOff x="1977544" y="4331999"/>
            <a:chExt cx="368781" cy="230476"/>
          </a:xfrm>
        </p:grpSpPr>
        <p:cxnSp>
          <p:nvCxnSpPr>
            <p:cNvPr id="59" name="Rak 58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Rak 59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upp 60"/>
          <p:cNvGrpSpPr/>
          <p:nvPr/>
        </p:nvGrpSpPr>
        <p:grpSpPr>
          <a:xfrm>
            <a:off x="6416146" y="4823937"/>
            <a:ext cx="731860" cy="369332"/>
            <a:chOff x="1772395" y="4441313"/>
            <a:chExt cx="731860" cy="369332"/>
          </a:xfrm>
        </p:grpSpPr>
        <p:sp>
          <p:nvSpPr>
            <p:cNvPr id="62" name="Rektangel 61"/>
            <p:cNvSpPr/>
            <p:nvPr/>
          </p:nvSpPr>
          <p:spPr>
            <a:xfrm>
              <a:off x="2174629" y="4441313"/>
              <a:ext cx="3296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</a:t>
              </a:r>
              <a:endParaRPr lang="sv-SE" dirty="0"/>
            </a:p>
          </p:txBody>
        </p:sp>
        <p:sp>
          <p:nvSpPr>
            <p:cNvPr id="63" name="Rektangel 62"/>
            <p:cNvSpPr/>
            <p:nvPr/>
          </p:nvSpPr>
          <p:spPr>
            <a:xfrm>
              <a:off x="1772395" y="4441313"/>
              <a:ext cx="3238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</a:t>
              </a:r>
              <a:endParaRPr lang="sv-SE" dirty="0"/>
            </a:p>
          </p:txBody>
        </p:sp>
      </p:grpSp>
      <p:grpSp>
        <p:nvGrpSpPr>
          <p:cNvPr id="64" name="Grupp 63"/>
          <p:cNvGrpSpPr/>
          <p:nvPr/>
        </p:nvGrpSpPr>
        <p:grpSpPr>
          <a:xfrm>
            <a:off x="6818380" y="5135969"/>
            <a:ext cx="368781" cy="230476"/>
            <a:chOff x="1977544" y="4331999"/>
            <a:chExt cx="368781" cy="230476"/>
          </a:xfrm>
        </p:grpSpPr>
        <p:cxnSp>
          <p:nvCxnSpPr>
            <p:cNvPr id="65" name="Rak 64"/>
            <p:cNvCxnSpPr/>
            <p:nvPr/>
          </p:nvCxnSpPr>
          <p:spPr>
            <a:xfrm flipV="1">
              <a:off x="1977544" y="4343364"/>
              <a:ext cx="195714" cy="219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Rak 65"/>
            <p:cNvCxnSpPr/>
            <p:nvPr/>
          </p:nvCxnSpPr>
          <p:spPr>
            <a:xfrm>
              <a:off x="2174629" y="4331999"/>
              <a:ext cx="171696" cy="230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upp 66"/>
          <p:cNvGrpSpPr/>
          <p:nvPr/>
        </p:nvGrpSpPr>
        <p:grpSpPr>
          <a:xfrm>
            <a:off x="6652116" y="5251207"/>
            <a:ext cx="726697" cy="369332"/>
            <a:chOff x="1776174" y="4441313"/>
            <a:chExt cx="726697" cy="369332"/>
          </a:xfrm>
        </p:grpSpPr>
        <p:sp>
          <p:nvSpPr>
            <p:cNvPr id="68" name="Rektangel 67"/>
            <p:cNvSpPr/>
            <p:nvPr/>
          </p:nvSpPr>
          <p:spPr>
            <a:xfrm>
              <a:off x="2174629" y="4441313"/>
              <a:ext cx="328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/>
            </a:p>
          </p:txBody>
        </p:sp>
        <p:sp>
          <p:nvSpPr>
            <p:cNvPr id="69" name="Rektangel 68"/>
            <p:cNvSpPr/>
            <p:nvPr/>
          </p:nvSpPr>
          <p:spPr>
            <a:xfrm>
              <a:off x="1776174" y="4441313"/>
              <a:ext cx="328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/>
            </a:p>
          </p:txBody>
        </p:sp>
      </p:grpSp>
      <p:sp>
        <p:nvSpPr>
          <p:cNvPr id="70" name="textruta 69"/>
          <p:cNvSpPr txBox="1"/>
          <p:nvPr/>
        </p:nvSpPr>
        <p:spPr>
          <a:xfrm>
            <a:off x="625057" y="5682554"/>
            <a:ext cx="196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</a:t>
            </a:r>
            <a:r>
              <a:rPr lang="sv-SE" dirty="0">
                <a:latin typeface="Bradley Hand Bold"/>
                <a:cs typeface="Bradley Hand Bold"/>
              </a:rPr>
              <a:t>15 = </a:t>
            </a:r>
            <a:r>
              <a:rPr lang="sv-SE" dirty="0" smtClean="0">
                <a:latin typeface="Bradley Hand Bold"/>
                <a:cs typeface="Bradley Hand Bold"/>
              </a:rPr>
              <a:t>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5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1" name="textruta 70"/>
          <p:cNvSpPr txBox="1"/>
          <p:nvPr/>
        </p:nvSpPr>
        <p:spPr>
          <a:xfrm>
            <a:off x="3284612" y="5672541"/>
            <a:ext cx="224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12 </a:t>
            </a:r>
            <a:r>
              <a:rPr lang="sv-SE" dirty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 </a:t>
            </a:r>
            <a:r>
              <a:rPr lang="is-IS" dirty="0">
                <a:latin typeface="Bradley Hand Bold"/>
                <a:cs typeface="Bradley Hand Bold"/>
              </a:rPr>
              <a:t>∙ 2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2" name="textruta 71"/>
          <p:cNvSpPr txBox="1"/>
          <p:nvPr/>
        </p:nvSpPr>
        <p:spPr>
          <a:xfrm>
            <a:off x="6065003" y="5672541"/>
            <a:ext cx="297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60 </a:t>
            </a:r>
            <a:r>
              <a:rPr lang="sv-SE" dirty="0">
                <a:latin typeface="Bradley Hand Bold"/>
                <a:cs typeface="Bradley Hand Bold"/>
              </a:rPr>
              <a:t>= </a:t>
            </a:r>
            <a:r>
              <a:rPr lang="sv-SE" smtClean="0">
                <a:latin typeface="Bradley Hand Bold"/>
                <a:cs typeface="Bradley Hand Bold"/>
              </a:rPr>
              <a:t>5 </a:t>
            </a:r>
            <a:r>
              <a:rPr lang="is-IS" smtClean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3 ∙ 2 </a:t>
            </a:r>
            <a:r>
              <a:rPr lang="is-IS" dirty="0">
                <a:latin typeface="Bradley Hand Bold"/>
                <a:cs typeface="Bradley Hand Bold"/>
              </a:rPr>
              <a:t>∙ 2</a:t>
            </a:r>
            <a:endParaRPr lang="sv-SE" dirty="0">
              <a:latin typeface="Bradley Hand Bold"/>
              <a:cs typeface="Bradley Hand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21" grpId="0"/>
      <p:bldP spid="22" grpId="0"/>
      <p:bldP spid="23" grpId="0"/>
      <p:bldP spid="24" grpId="0"/>
      <p:bldP spid="25" grpId="0"/>
      <p:bldP spid="3" grpId="0"/>
      <p:bldP spid="38" grpId="0"/>
      <p:bldP spid="51" grpId="0"/>
      <p:bldP spid="70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2070100" y="366484"/>
            <a:ext cx="460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dirty="0"/>
              <a:t>Vilket eller vilka av talen i rutan är delbara med</a:t>
            </a:r>
          </a:p>
        </p:txBody>
      </p:sp>
      <p:sp>
        <p:nvSpPr>
          <p:cNvPr id="16" name="Rektangel 15"/>
          <p:cNvSpPr/>
          <p:nvPr/>
        </p:nvSpPr>
        <p:spPr>
          <a:xfrm>
            <a:off x="2465951" y="897486"/>
            <a:ext cx="3870325" cy="400050"/>
          </a:xfrm>
          <a:prstGeom prst="rect">
            <a:avLst/>
          </a:prstGeom>
          <a:ln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800000"/>
                </a:solidFill>
                <a:cs typeface="Apple Chancery"/>
              </a:rPr>
              <a:t>  65	       432	    120	 512	       804 </a:t>
            </a:r>
            <a:endParaRPr lang="sv-SE" sz="2000" dirty="0">
              <a:solidFill>
                <a:srgbClr val="800000"/>
              </a:solidFill>
              <a:cs typeface="Apple Chancery"/>
            </a:endParaRPr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2149244" y="1798327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sv-SE" dirty="0"/>
              <a:t>2</a:t>
            </a:r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2167501" y="2565987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b)  3</a:t>
            </a:r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2191314" y="3426752"/>
            <a:ext cx="573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c)  4</a:t>
            </a:r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2191314" y="4189873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d)  5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3204389" y="1798327"/>
            <a:ext cx="442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 432, 120, 512 och 804.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3275554" y="2554634"/>
            <a:ext cx="317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 432, 120 och 804.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3338661" y="3427308"/>
            <a:ext cx="356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 432, 120, 512 och 804.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3338661" y="4189873"/>
            <a:ext cx="356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 120 och 65.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93667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15441</TotalTime>
  <Words>192</Words>
  <Application>Microsoft Macintosh PowerPoint</Application>
  <PresentationFormat>Bildspel på skärmen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147</cp:revision>
  <dcterms:created xsi:type="dcterms:W3CDTF">2017-04-10T07:17:33Z</dcterms:created>
  <dcterms:modified xsi:type="dcterms:W3CDTF">2017-08-05T13:45:53Z</dcterms:modified>
</cp:coreProperties>
</file>