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3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/>
    <p:restoredTop sz="99685" autoAdjust="0"/>
  </p:normalViewPr>
  <p:slideViewPr>
    <p:cSldViewPr snapToGrid="0" snapToObjects="1">
      <p:cViewPr varScale="1">
        <p:scale>
          <a:sx n="128" d="100"/>
          <a:sy n="128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1898193" y="3016571"/>
            <a:ext cx="5202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Antag att det gick x elever sammanlagt i skolan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341138" y="4049456"/>
            <a:ext cx="1300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0,2x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65</a:t>
            </a:r>
            <a:endParaRPr lang="sv-SE" dirty="0">
              <a:solidFill>
                <a:srgbClr val="C00000"/>
              </a:solidFill>
              <a:latin typeface="Bradley Hand Bold"/>
              <a:cs typeface="Bradley Hand Bold"/>
            </a:endParaRPr>
          </a:p>
        </p:txBody>
      </p:sp>
      <p:grpSp>
        <p:nvGrpSpPr>
          <p:cNvPr id="9" name="Grupp 8"/>
          <p:cNvGrpSpPr/>
          <p:nvPr/>
        </p:nvGrpSpPr>
        <p:grpSpPr>
          <a:xfrm>
            <a:off x="2297263" y="4390646"/>
            <a:ext cx="1291073" cy="605364"/>
            <a:chOff x="5168222" y="3587632"/>
            <a:chExt cx="1291073" cy="605364"/>
          </a:xfrm>
        </p:grpSpPr>
        <p:grpSp>
          <p:nvGrpSpPr>
            <p:cNvPr id="10" name="Grupp 9"/>
            <p:cNvGrpSpPr/>
            <p:nvPr/>
          </p:nvGrpSpPr>
          <p:grpSpPr>
            <a:xfrm>
              <a:off x="5168222" y="3589546"/>
              <a:ext cx="837807" cy="603450"/>
              <a:chOff x="1021788" y="2943984"/>
              <a:chExt cx="837807" cy="603450"/>
            </a:xfrm>
          </p:grpSpPr>
          <p:grpSp>
            <p:nvGrpSpPr>
              <p:cNvPr id="15" name="Grupp 14"/>
              <p:cNvGrpSpPr>
                <a:grpSpLocks/>
              </p:cNvGrpSpPr>
              <p:nvPr/>
            </p:nvGrpSpPr>
            <p:grpSpPr bwMode="auto">
              <a:xfrm>
                <a:off x="1021788" y="2943984"/>
                <a:ext cx="649048" cy="603450"/>
                <a:chOff x="3747325" y="1882290"/>
                <a:chExt cx="649048" cy="603620"/>
              </a:xfrm>
            </p:grpSpPr>
            <p:sp>
              <p:nvSpPr>
                <p:cNvPr id="17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775690" y="1882290"/>
                  <a:ext cx="620683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0,2x</a:t>
                  </a:r>
                </a:p>
              </p:txBody>
            </p:sp>
            <p:sp>
              <p:nvSpPr>
                <p:cNvPr id="18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747325" y="2116474"/>
                  <a:ext cx="574196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solidFill>
                        <a:srgbClr val="C00000"/>
                      </a:solidFill>
                      <a:latin typeface="Bradley Hand Bold"/>
                      <a:cs typeface="Bradley Hand Bold"/>
                    </a:rPr>
                    <a:t> 0,2</a:t>
                  </a:r>
                </a:p>
              </p:txBody>
            </p:sp>
            <p:cxnSp>
              <p:nvCxnSpPr>
                <p:cNvPr id="19" name="Rak 18"/>
                <p:cNvCxnSpPr>
                  <a:cxnSpLocks/>
                </p:cNvCxnSpPr>
                <p:nvPr/>
              </p:nvCxnSpPr>
              <p:spPr>
                <a:xfrm>
                  <a:off x="3864604" y="2174332"/>
                  <a:ext cx="410618" cy="0"/>
                </a:xfrm>
                <a:prstGeom prst="line">
                  <a:avLst/>
                </a:prstGeom>
                <a:ln w="9525" cmpd="sng">
                  <a:solidFill>
                    <a:srgbClr val="C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textruta 15"/>
              <p:cNvSpPr txBox="1"/>
              <p:nvPr/>
            </p:nvSpPr>
            <p:spPr>
              <a:xfrm>
                <a:off x="1572508" y="3065985"/>
                <a:ext cx="287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cs typeface="Bradley Hand Bold"/>
                  </a:rPr>
                  <a:t>=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grpSp>
          <p:nvGrpSpPr>
            <p:cNvPr id="11" name="Grupp 10"/>
            <p:cNvGrpSpPr>
              <a:grpSpLocks/>
            </p:cNvGrpSpPr>
            <p:nvPr/>
          </p:nvGrpSpPr>
          <p:grpSpPr bwMode="auto">
            <a:xfrm>
              <a:off x="5885099" y="3587632"/>
              <a:ext cx="574196" cy="589736"/>
              <a:chOff x="3750929" y="1891326"/>
              <a:chExt cx="574196" cy="589902"/>
            </a:xfrm>
          </p:grpSpPr>
          <p:sp>
            <p:nvSpPr>
              <p:cNvPr id="12" name="textruta 8"/>
              <p:cNvSpPr txBox="1">
                <a:spLocks noChangeArrowheads="1"/>
              </p:cNvSpPr>
              <p:nvPr/>
            </p:nvSpPr>
            <p:spPr bwMode="auto">
              <a:xfrm>
                <a:off x="3794076" y="1891326"/>
                <a:ext cx="47320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65</a:t>
                </a:r>
              </a:p>
            </p:txBody>
          </p:sp>
          <p:sp>
            <p:nvSpPr>
              <p:cNvPr id="13" name="textruta 9"/>
              <p:cNvSpPr txBox="1">
                <a:spLocks noChangeArrowheads="1"/>
              </p:cNvSpPr>
              <p:nvPr/>
            </p:nvSpPr>
            <p:spPr bwMode="auto">
              <a:xfrm>
                <a:off x="3750929" y="2111792"/>
                <a:ext cx="57419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solidFill>
                      <a:srgbClr val="C00000"/>
                    </a:solidFill>
                    <a:latin typeface="Bradley Hand Bold"/>
                    <a:cs typeface="Bradley Hand Bold"/>
                  </a:rPr>
                  <a:t> 0,2</a:t>
                </a:r>
              </a:p>
            </p:txBody>
          </p:sp>
          <p:cxnSp>
            <p:nvCxnSpPr>
              <p:cNvPr id="14" name="Rak 13"/>
              <p:cNvCxnSpPr>
                <a:cxnSpLocks/>
              </p:cNvCxnSpPr>
              <p:nvPr/>
            </p:nvCxnSpPr>
            <p:spPr>
              <a:xfrm>
                <a:off x="3884621" y="2185284"/>
                <a:ext cx="406181" cy="0"/>
              </a:xfrm>
              <a:prstGeom prst="line">
                <a:avLst/>
              </a:prstGeom>
              <a:ln w="952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ruta 20"/>
          <p:cNvSpPr txBox="1"/>
          <p:nvPr/>
        </p:nvSpPr>
        <p:spPr>
          <a:xfrm>
            <a:off x="2706515" y="4967868"/>
            <a:ext cx="117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325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5086400" y="4083546"/>
            <a:ext cx="8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5086400" y="4407865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H.L. </a:t>
            </a:r>
            <a:r>
              <a:rPr lang="sv-SE" dirty="0">
                <a:cs typeface="Bradley Hand Bold"/>
              </a:rPr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5149563" y="4847646"/>
            <a:ext cx="160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H.L.</a:t>
            </a:r>
          </a:p>
        </p:txBody>
      </p:sp>
      <p:grpSp>
        <p:nvGrpSpPr>
          <p:cNvPr id="50" name="Grupp 49">
            <a:extLst>
              <a:ext uri="{FF2B5EF4-FFF2-40B4-BE49-F238E27FC236}">
                <a16:creationId xmlns:a16="http://schemas.microsoft.com/office/drawing/2014/main" id="{9CE95C89-1B96-D642-943A-44C4DBC01577}"/>
              </a:ext>
            </a:extLst>
          </p:cNvPr>
          <p:cNvGrpSpPr/>
          <p:nvPr/>
        </p:nvGrpSpPr>
        <p:grpSpPr>
          <a:xfrm>
            <a:off x="2224153" y="5656760"/>
            <a:ext cx="5719634" cy="369332"/>
            <a:chOff x="1570830" y="6153452"/>
            <a:chExt cx="5719634" cy="369332"/>
          </a:xfrm>
        </p:grpSpPr>
        <p:sp>
          <p:nvSpPr>
            <p:cNvPr id="28" name="textruta 27"/>
            <p:cNvSpPr txBox="1"/>
            <p:nvPr/>
          </p:nvSpPr>
          <p:spPr>
            <a:xfrm>
              <a:off x="1570830" y="6153452"/>
              <a:ext cx="83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 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263301" y="6153452"/>
              <a:ext cx="502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Det var sammanlagt 325 elever som röstade.</a:t>
              </a:r>
            </a:p>
          </p:txBody>
        </p:sp>
      </p:grpSp>
      <p:sp>
        <p:nvSpPr>
          <p:cNvPr id="31" name="Rektangel 30">
            <a:extLst>
              <a:ext uri="{FF2B5EF4-FFF2-40B4-BE49-F238E27FC236}">
                <a16:creationId xmlns:a16="http://schemas.microsoft.com/office/drawing/2014/main" id="{F6E074AC-1B37-DF40-88D1-4D865C617C29}"/>
              </a:ext>
            </a:extLst>
          </p:cNvPr>
          <p:cNvSpPr/>
          <p:nvPr/>
        </p:nvSpPr>
        <p:spPr>
          <a:xfrm>
            <a:off x="6865930" y="4088980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65 </a:t>
            </a:r>
            <a:endParaRPr lang="sv-SE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32131E79-5BD3-0D48-8310-BCBBE810E0B8}"/>
              </a:ext>
            </a:extLst>
          </p:cNvPr>
          <p:cNvSpPr/>
          <p:nvPr/>
        </p:nvSpPr>
        <p:spPr>
          <a:xfrm>
            <a:off x="5742474" y="4098884"/>
            <a:ext cx="1284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0,2 </a:t>
            </a:r>
            <a:r>
              <a:rPr lang="en-US" dirty="0">
                <a:solidFill>
                  <a:srgbClr val="C00000"/>
                </a:solidFill>
              </a:rPr>
              <a:t>· </a:t>
            </a:r>
            <a:r>
              <a:rPr lang="sv-SE" dirty="0">
                <a:solidFill>
                  <a:srgbClr val="C00000"/>
                </a:solidFill>
                <a:latin typeface="Bradley Hand Bold"/>
                <a:cs typeface="Bradley Hand Bold"/>
              </a:rPr>
              <a:t>325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8E19C829-67F0-194C-8A44-D05B41BC1C96}"/>
              </a:ext>
            </a:extLst>
          </p:cNvPr>
          <p:cNvSpPr/>
          <p:nvPr/>
        </p:nvSpPr>
        <p:spPr>
          <a:xfrm>
            <a:off x="5752177" y="4407865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65</a:t>
            </a:r>
            <a:endParaRPr lang="sv-SE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B98084A7-6C33-1240-9B16-A9A03C9A21DD}"/>
              </a:ext>
            </a:extLst>
          </p:cNvPr>
          <p:cNvSpPr txBox="1"/>
          <p:nvPr/>
        </p:nvSpPr>
        <p:spPr>
          <a:xfrm>
            <a:off x="3487718" y="3336314"/>
            <a:ext cx="151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20 </a:t>
            </a:r>
            <a:r>
              <a:rPr lang="sv-SE" dirty="0">
                <a:cs typeface="Bradley Hand Bold"/>
              </a:rPr>
              <a:t>%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0,2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6F3E2EC3-1941-564A-9831-4441280A77D1}"/>
              </a:ext>
            </a:extLst>
          </p:cNvPr>
          <p:cNvSpPr/>
          <p:nvPr/>
        </p:nvSpPr>
        <p:spPr>
          <a:xfrm>
            <a:off x="177799" y="164455"/>
            <a:ext cx="8766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Z 3.4				       Procent och ekvationer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5BDD147A-F5FA-BE42-9B3D-759AC5B1984E}"/>
              </a:ext>
            </a:extLst>
          </p:cNvPr>
          <p:cNvGrpSpPr/>
          <p:nvPr/>
        </p:nvGrpSpPr>
        <p:grpSpPr>
          <a:xfrm>
            <a:off x="869727" y="459965"/>
            <a:ext cx="7254144" cy="2091435"/>
            <a:chOff x="869727" y="459965"/>
            <a:chExt cx="7254144" cy="2091435"/>
          </a:xfrm>
        </p:grpSpPr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15F59321-C12D-6B43-8809-FDB26A9098CF}"/>
                </a:ext>
              </a:extLst>
            </p:cNvPr>
            <p:cNvGrpSpPr/>
            <p:nvPr/>
          </p:nvGrpSpPr>
          <p:grpSpPr>
            <a:xfrm>
              <a:off x="869727" y="891997"/>
              <a:ext cx="4609016" cy="1477328"/>
              <a:chOff x="831211" y="320979"/>
              <a:chExt cx="4609016" cy="1477328"/>
            </a:xfrm>
          </p:grpSpPr>
          <p:sp>
            <p:nvSpPr>
              <p:cNvPr id="4" name="Rektangel 3"/>
              <p:cNvSpPr/>
              <p:nvPr/>
            </p:nvSpPr>
            <p:spPr>
              <a:xfrm>
                <a:off x="1302024" y="320979"/>
                <a:ext cx="4138203" cy="1477328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dirty="0">
                    <a:solidFill>
                      <a:sysClr val="windowText" lastClr="000000"/>
                    </a:solidFill>
                  </a:rPr>
                  <a:t>I ett val på en skola röstade 65 elever på moderaterna. Det motsvarade 20 % av alla elever som röstade. </a:t>
                </a:r>
              </a:p>
              <a:p>
                <a:endParaRPr lang="sv-SE" dirty="0">
                  <a:solidFill>
                    <a:sysClr val="windowText" lastClr="000000"/>
                  </a:solidFill>
                </a:endParaRPr>
              </a:p>
              <a:p>
                <a:r>
                  <a:rPr lang="sv-SE" dirty="0">
                    <a:solidFill>
                      <a:sysClr val="windowText" lastClr="000000"/>
                    </a:solidFill>
                  </a:rPr>
                  <a:t>Hur många elever röstade sammanlagt? </a:t>
                </a:r>
              </a:p>
            </p:txBody>
          </p:sp>
          <p:pic>
            <p:nvPicPr>
              <p:cNvPr id="20" name="Bildobjekt 19">
                <a:extLst>
                  <a:ext uri="{FF2B5EF4-FFF2-40B4-BE49-F238E27FC236}">
                    <a16:creationId xmlns:a16="http://schemas.microsoft.com/office/drawing/2014/main" id="{37FB909B-91D3-7A4A-85A1-BFE7C5E104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31211" y="320979"/>
                <a:ext cx="365693" cy="478098"/>
              </a:xfrm>
              <a:prstGeom prst="rect">
                <a:avLst/>
              </a:prstGeom>
            </p:spPr>
          </p:pic>
        </p:grpSp>
        <p:pic>
          <p:nvPicPr>
            <p:cNvPr id="2" name="Bildobjekt 1">
              <a:extLst>
                <a:ext uri="{FF2B5EF4-FFF2-40B4-BE49-F238E27FC236}">
                  <a16:creationId xmlns:a16="http://schemas.microsoft.com/office/drawing/2014/main" id="{03A0507C-4DFF-344F-ABDD-A9945BD749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9987"/>
            <a:stretch/>
          </p:blipFill>
          <p:spPr>
            <a:xfrm>
              <a:off x="6256049" y="459965"/>
              <a:ext cx="1867822" cy="20914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860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1" grpId="0"/>
      <p:bldP spid="24" grpId="0"/>
      <p:bldP spid="25" grpId="0"/>
      <p:bldP spid="26" grpId="0"/>
      <p:bldP spid="31" grpId="0"/>
      <p:bldP spid="32" grpId="0"/>
      <p:bldP spid="33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1551515" y="2793133"/>
            <a:ext cx="5202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Antag att folkmängden förra året var x personer.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210223" y="3947344"/>
            <a:ext cx="194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0,97x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46075</a:t>
            </a:r>
            <a:endParaRPr lang="sv-SE" dirty="0">
              <a:solidFill>
                <a:srgbClr val="C00000"/>
              </a:solidFill>
              <a:latin typeface="Bradley Hand Bold"/>
              <a:cs typeface="Bradley Hand Bold"/>
            </a:endParaRPr>
          </a:p>
        </p:txBody>
      </p:sp>
      <p:grpSp>
        <p:nvGrpSpPr>
          <p:cNvPr id="9" name="Grupp 8"/>
          <p:cNvGrpSpPr/>
          <p:nvPr/>
        </p:nvGrpSpPr>
        <p:grpSpPr>
          <a:xfrm>
            <a:off x="2174653" y="4351011"/>
            <a:ext cx="1894129" cy="656241"/>
            <a:chOff x="5045612" y="3547997"/>
            <a:chExt cx="1894129" cy="656241"/>
          </a:xfrm>
        </p:grpSpPr>
        <p:grpSp>
          <p:nvGrpSpPr>
            <p:cNvPr id="10" name="Grupp 9"/>
            <p:cNvGrpSpPr/>
            <p:nvPr/>
          </p:nvGrpSpPr>
          <p:grpSpPr>
            <a:xfrm>
              <a:off x="5045612" y="3547997"/>
              <a:ext cx="960417" cy="646139"/>
              <a:chOff x="899178" y="2902435"/>
              <a:chExt cx="960417" cy="646139"/>
            </a:xfrm>
          </p:grpSpPr>
          <p:grpSp>
            <p:nvGrpSpPr>
              <p:cNvPr id="15" name="Grupp 14"/>
              <p:cNvGrpSpPr>
                <a:grpSpLocks/>
              </p:cNvGrpSpPr>
              <p:nvPr/>
            </p:nvGrpSpPr>
            <p:grpSpPr bwMode="auto">
              <a:xfrm>
                <a:off x="899178" y="2902435"/>
                <a:ext cx="813705" cy="646139"/>
                <a:chOff x="3624715" y="1840727"/>
                <a:chExt cx="813705" cy="646320"/>
              </a:xfrm>
            </p:grpSpPr>
            <p:sp>
              <p:nvSpPr>
                <p:cNvPr id="17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675069" y="1840727"/>
                  <a:ext cx="763351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0,97x</a:t>
                  </a:r>
                </a:p>
              </p:txBody>
            </p:sp>
            <p:sp>
              <p:nvSpPr>
                <p:cNvPr id="18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624715" y="2117612"/>
                  <a:ext cx="712054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solidFill>
                        <a:srgbClr val="C00000"/>
                      </a:solidFill>
                      <a:latin typeface="Bradley Hand Bold"/>
                      <a:cs typeface="Bradley Hand Bold"/>
                    </a:rPr>
                    <a:t> 0,97</a:t>
                  </a:r>
                </a:p>
              </p:txBody>
            </p:sp>
            <p:cxnSp>
              <p:nvCxnSpPr>
                <p:cNvPr id="19" name="Rak 18"/>
                <p:cNvCxnSpPr>
                  <a:cxnSpLocks/>
                </p:cNvCxnSpPr>
                <p:nvPr/>
              </p:nvCxnSpPr>
              <p:spPr>
                <a:xfrm>
                  <a:off x="3719849" y="2174329"/>
                  <a:ext cx="555373" cy="3"/>
                </a:xfrm>
                <a:prstGeom prst="line">
                  <a:avLst/>
                </a:prstGeom>
                <a:ln w="9525" cmpd="sng">
                  <a:solidFill>
                    <a:srgbClr val="C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textruta 15"/>
              <p:cNvSpPr txBox="1"/>
              <p:nvPr/>
            </p:nvSpPr>
            <p:spPr>
              <a:xfrm>
                <a:off x="1572508" y="3065985"/>
                <a:ext cx="287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cs typeface="Bradley Hand Bold"/>
                  </a:rPr>
                  <a:t>=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grpSp>
          <p:nvGrpSpPr>
            <p:cNvPr id="11" name="Grupp 10"/>
            <p:cNvGrpSpPr>
              <a:grpSpLocks/>
            </p:cNvGrpSpPr>
            <p:nvPr/>
          </p:nvGrpSpPr>
          <p:grpSpPr bwMode="auto">
            <a:xfrm>
              <a:off x="5928245" y="3587631"/>
              <a:ext cx="1011496" cy="616607"/>
              <a:chOff x="3794075" y="1891326"/>
              <a:chExt cx="1011496" cy="616781"/>
            </a:xfrm>
          </p:grpSpPr>
          <p:sp>
            <p:nvSpPr>
              <p:cNvPr id="12" name="textruta 8"/>
              <p:cNvSpPr txBox="1">
                <a:spLocks noChangeArrowheads="1"/>
              </p:cNvSpPr>
              <p:nvPr/>
            </p:nvSpPr>
            <p:spPr bwMode="auto">
              <a:xfrm>
                <a:off x="3794075" y="1891326"/>
                <a:ext cx="101149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46075</a:t>
                </a:r>
              </a:p>
            </p:txBody>
          </p:sp>
          <p:sp>
            <p:nvSpPr>
              <p:cNvPr id="13" name="textruta 9"/>
              <p:cNvSpPr txBox="1">
                <a:spLocks noChangeArrowheads="1"/>
              </p:cNvSpPr>
              <p:nvPr/>
            </p:nvSpPr>
            <p:spPr bwMode="auto">
              <a:xfrm>
                <a:off x="3857141" y="2138671"/>
                <a:ext cx="71205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solidFill>
                      <a:srgbClr val="C00000"/>
                    </a:solidFill>
                    <a:latin typeface="Bradley Hand Bold"/>
                    <a:cs typeface="Bradley Hand Bold"/>
                  </a:rPr>
                  <a:t> 0,97</a:t>
                </a:r>
              </a:p>
            </p:txBody>
          </p:sp>
          <p:cxnSp>
            <p:nvCxnSpPr>
              <p:cNvPr id="14" name="Rak 13"/>
              <p:cNvCxnSpPr>
                <a:cxnSpLocks/>
              </p:cNvCxnSpPr>
              <p:nvPr/>
            </p:nvCxnSpPr>
            <p:spPr>
              <a:xfrm>
                <a:off x="3884621" y="2185284"/>
                <a:ext cx="699481" cy="0"/>
              </a:xfrm>
              <a:prstGeom prst="line">
                <a:avLst/>
              </a:prstGeom>
              <a:ln w="952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ruta 20"/>
          <p:cNvSpPr txBox="1"/>
          <p:nvPr/>
        </p:nvSpPr>
        <p:spPr>
          <a:xfrm>
            <a:off x="2674230" y="5023702"/>
            <a:ext cx="160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47500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4888695" y="3947344"/>
            <a:ext cx="8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4888695" y="4271663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H.L. </a:t>
            </a:r>
            <a:r>
              <a:rPr lang="sv-SE" dirty="0">
                <a:cs typeface="Bradley Hand Bold"/>
              </a:rPr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4951858" y="4711444"/>
            <a:ext cx="160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H.L.</a:t>
            </a:r>
          </a:p>
        </p:txBody>
      </p:sp>
      <p:grpSp>
        <p:nvGrpSpPr>
          <p:cNvPr id="50" name="Grupp 49">
            <a:extLst>
              <a:ext uri="{FF2B5EF4-FFF2-40B4-BE49-F238E27FC236}">
                <a16:creationId xmlns:a16="http://schemas.microsoft.com/office/drawing/2014/main" id="{9CE95C89-1B96-D642-943A-44C4DBC01577}"/>
              </a:ext>
            </a:extLst>
          </p:cNvPr>
          <p:cNvGrpSpPr/>
          <p:nvPr/>
        </p:nvGrpSpPr>
        <p:grpSpPr>
          <a:xfrm>
            <a:off x="2224153" y="5656760"/>
            <a:ext cx="5955751" cy="369332"/>
            <a:chOff x="1570830" y="6153452"/>
            <a:chExt cx="5955751" cy="369332"/>
          </a:xfrm>
        </p:grpSpPr>
        <p:sp>
          <p:nvSpPr>
            <p:cNvPr id="28" name="textruta 27"/>
            <p:cNvSpPr txBox="1"/>
            <p:nvPr/>
          </p:nvSpPr>
          <p:spPr>
            <a:xfrm>
              <a:off x="1570830" y="6153452"/>
              <a:ext cx="83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 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263301" y="6153452"/>
              <a:ext cx="526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Det bodde 47 500 personer</a:t>
              </a:r>
              <a:r>
                <a:rPr lang="sv-SE" dirty="0"/>
                <a:t> </a:t>
              </a:r>
              <a:r>
                <a:rPr lang="sv-SE" dirty="0">
                  <a:latin typeface="Bradley Hand" pitchFamily="2" charset="77"/>
                </a:rPr>
                <a:t>i kommunen förra året</a:t>
              </a:r>
              <a:r>
                <a:rPr lang="sv-SE" dirty="0">
                  <a:latin typeface="Bradley Hand" pitchFamily="2" charset="77"/>
                  <a:cs typeface="Bradley Hand Bold"/>
                </a:rPr>
                <a:t>.</a:t>
              </a:r>
            </a:p>
          </p:txBody>
        </p:sp>
      </p:grpSp>
      <p:sp>
        <p:nvSpPr>
          <p:cNvPr id="31" name="Rektangel 30">
            <a:extLst>
              <a:ext uri="{FF2B5EF4-FFF2-40B4-BE49-F238E27FC236}">
                <a16:creationId xmlns:a16="http://schemas.microsoft.com/office/drawing/2014/main" id="{F6E074AC-1B37-DF40-88D1-4D865C617C29}"/>
              </a:ext>
            </a:extLst>
          </p:cNvPr>
          <p:cNvSpPr/>
          <p:nvPr/>
        </p:nvSpPr>
        <p:spPr>
          <a:xfrm>
            <a:off x="7170730" y="3970204"/>
            <a:ext cx="1262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46075 </a:t>
            </a:r>
            <a:endParaRPr lang="sv-SE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32131E79-5BD3-0D48-8310-BCBBE810E0B8}"/>
              </a:ext>
            </a:extLst>
          </p:cNvPr>
          <p:cNvSpPr/>
          <p:nvPr/>
        </p:nvSpPr>
        <p:spPr>
          <a:xfrm>
            <a:off x="5544768" y="3962682"/>
            <a:ext cx="1987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0,97 </a:t>
            </a:r>
            <a:r>
              <a:rPr lang="en-US" dirty="0">
                <a:solidFill>
                  <a:srgbClr val="C00000"/>
                </a:solidFill>
              </a:rPr>
              <a:t>· </a:t>
            </a:r>
            <a:r>
              <a:rPr lang="sv-SE" dirty="0">
                <a:solidFill>
                  <a:srgbClr val="C00000"/>
                </a:solidFill>
                <a:latin typeface="Bradley Hand Bold"/>
                <a:cs typeface="Bradley Hand Bold"/>
              </a:rPr>
              <a:t>47500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8E19C829-67F0-194C-8A44-D05B41BC1C96}"/>
              </a:ext>
            </a:extLst>
          </p:cNvPr>
          <p:cNvSpPr/>
          <p:nvPr/>
        </p:nvSpPr>
        <p:spPr>
          <a:xfrm>
            <a:off x="5554472" y="4271663"/>
            <a:ext cx="1604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46075 </a:t>
            </a:r>
            <a:endParaRPr lang="sv-SE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B98084A7-6C33-1240-9B16-A9A03C9A21DD}"/>
              </a:ext>
            </a:extLst>
          </p:cNvPr>
          <p:cNvSpPr txBox="1"/>
          <p:nvPr/>
        </p:nvSpPr>
        <p:spPr>
          <a:xfrm>
            <a:off x="2619851" y="3294398"/>
            <a:ext cx="300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Förändringsfaktorn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0,97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A4D2121B-82EC-5B4F-8417-F2B08A12A5F4}"/>
              </a:ext>
            </a:extLst>
          </p:cNvPr>
          <p:cNvGrpSpPr/>
          <p:nvPr/>
        </p:nvGrpSpPr>
        <p:grpSpPr>
          <a:xfrm>
            <a:off x="878975" y="682964"/>
            <a:ext cx="7539448" cy="1676484"/>
            <a:chOff x="878975" y="682964"/>
            <a:chExt cx="7539448" cy="1676484"/>
          </a:xfrm>
        </p:grpSpPr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15F59321-C12D-6B43-8809-FDB26A9098CF}"/>
                </a:ext>
              </a:extLst>
            </p:cNvPr>
            <p:cNvGrpSpPr/>
            <p:nvPr/>
          </p:nvGrpSpPr>
          <p:grpSpPr>
            <a:xfrm>
              <a:off x="878975" y="867256"/>
              <a:ext cx="4609016" cy="1200329"/>
              <a:chOff x="831211" y="320979"/>
              <a:chExt cx="4609016" cy="1200329"/>
            </a:xfrm>
          </p:grpSpPr>
          <p:sp>
            <p:nvSpPr>
              <p:cNvPr id="4" name="Rektangel 3"/>
              <p:cNvSpPr/>
              <p:nvPr/>
            </p:nvSpPr>
            <p:spPr>
              <a:xfrm>
                <a:off x="1302024" y="320979"/>
                <a:ext cx="4138203" cy="120032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Folkmängden i en kommun minskade i år med 3 % till 46 075 personer.</a:t>
                </a:r>
              </a:p>
              <a:p>
                <a:r>
                  <a:rPr lang="sv-SE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sv-SE" dirty="0">
                    <a:solidFill>
                      <a:schemeClr val="tx1"/>
                    </a:solidFill>
                  </a:rPr>
                  <a:t>Hur stor var folkmängden förra året?</a:t>
                </a:r>
                <a:r>
                  <a:rPr lang="sv-SE" dirty="0"/>
                  <a:t> </a:t>
                </a:r>
              </a:p>
            </p:txBody>
          </p:sp>
          <p:pic>
            <p:nvPicPr>
              <p:cNvPr id="20" name="Bildobjekt 19">
                <a:extLst>
                  <a:ext uri="{FF2B5EF4-FFF2-40B4-BE49-F238E27FC236}">
                    <a16:creationId xmlns:a16="http://schemas.microsoft.com/office/drawing/2014/main" id="{37FB909B-91D3-7A4A-85A1-BFE7C5E104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31211" y="320979"/>
                <a:ext cx="365693" cy="478098"/>
              </a:xfrm>
              <a:prstGeom prst="rect">
                <a:avLst/>
              </a:prstGeom>
            </p:spPr>
          </p:pic>
        </p:grpSp>
        <p:pic>
          <p:nvPicPr>
            <p:cNvPr id="2" name="Bildobjekt 1">
              <a:extLst>
                <a:ext uri="{FF2B5EF4-FFF2-40B4-BE49-F238E27FC236}">
                  <a16:creationId xmlns:a16="http://schemas.microsoft.com/office/drawing/2014/main" id="{EE68281A-B146-664B-ACBB-31797059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99116" y="682964"/>
              <a:ext cx="2519307" cy="1676484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77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1" grpId="0"/>
      <p:bldP spid="24" grpId="0"/>
      <p:bldP spid="25" grpId="0"/>
      <p:bldP spid="26" grpId="0"/>
      <p:bldP spid="31" grpId="0"/>
      <p:bldP spid="32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6859</TotalTime>
  <Words>184</Words>
  <Application>Microsoft Macintosh PowerPoint</Application>
  <PresentationFormat>Bildspel på skärmen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39</cp:revision>
  <dcterms:created xsi:type="dcterms:W3CDTF">2017-04-14T14:34:08Z</dcterms:created>
  <dcterms:modified xsi:type="dcterms:W3CDTF">2023-01-31T16:23:25Z</dcterms:modified>
</cp:coreProperties>
</file>