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64" r:id="rId3"/>
    <p:sldId id="266" r:id="rId4"/>
    <p:sldId id="268" r:id="rId5"/>
    <p:sldId id="270" r:id="rId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0002"/>
    <a:srgbClr val="A5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70"/>
    <p:restoredTop sz="98967" autoAdjust="0"/>
  </p:normalViewPr>
  <p:slideViewPr>
    <p:cSldViewPr snapToGrid="0" snapToObjects="1">
      <p:cViewPr varScale="1">
        <p:scale>
          <a:sx n="114" d="100"/>
          <a:sy n="114" d="100"/>
        </p:scale>
        <p:origin x="12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69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90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39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551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81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23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84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82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86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06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10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8744-C7B2-6044-A791-BC382EDE409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23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tiff"/><Relationship Id="rId7" Type="http://schemas.openxmlformats.org/officeDocument/2006/relationships/image" Target="../media/image8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20894" y="197616"/>
            <a:ext cx="8690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Z 3.3				  	            Ekvationer	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377" y="3876898"/>
            <a:ext cx="3403335" cy="272710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830" y="3876898"/>
            <a:ext cx="3599774" cy="2727102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777665" y="831534"/>
            <a:ext cx="6632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</a:t>
            </a:r>
            <a:r>
              <a:rPr lang="sv-SE" b="1" i="1" dirty="0">
                <a:solidFill>
                  <a:srgbClr val="800000"/>
                </a:solidFill>
              </a:rPr>
              <a:t>ekvation</a:t>
            </a:r>
            <a:r>
              <a:rPr lang="sv-SE" dirty="0"/>
              <a:t> är en likhet som innehåller minst ett </a:t>
            </a:r>
            <a:r>
              <a:rPr lang="sv-SE" b="1" i="1" dirty="0">
                <a:solidFill>
                  <a:srgbClr val="800000"/>
                </a:solidFill>
              </a:rPr>
              <a:t>obekant</a:t>
            </a:r>
            <a:r>
              <a:rPr lang="sv-SE" dirty="0"/>
              <a:t> tal. </a:t>
            </a:r>
          </a:p>
        </p:txBody>
      </p:sp>
      <p:sp>
        <p:nvSpPr>
          <p:cNvPr id="8" name="Rektangel 7"/>
          <p:cNvSpPr/>
          <p:nvPr/>
        </p:nvSpPr>
        <p:spPr>
          <a:xfrm>
            <a:off x="1790685" y="1307012"/>
            <a:ext cx="5828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Värdet av det som står till vänster om likhetstecknet är lika med värdet av det som står till höger om likhetstecknet. </a:t>
            </a:r>
          </a:p>
        </p:txBody>
      </p:sp>
      <p:grpSp>
        <p:nvGrpSpPr>
          <p:cNvPr id="13" name="Grupp 12"/>
          <p:cNvGrpSpPr/>
          <p:nvPr/>
        </p:nvGrpSpPr>
        <p:grpSpPr>
          <a:xfrm>
            <a:off x="3272210" y="2172182"/>
            <a:ext cx="2671200" cy="369332"/>
            <a:chOff x="3272210" y="2089080"/>
            <a:chExt cx="2671200" cy="369332"/>
          </a:xfrm>
        </p:grpSpPr>
        <p:sp>
          <p:nvSpPr>
            <p:cNvPr id="10" name="Rektangel 9"/>
            <p:cNvSpPr/>
            <p:nvPr/>
          </p:nvSpPr>
          <p:spPr>
            <a:xfrm>
              <a:off x="3272210" y="2089080"/>
              <a:ext cx="15747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</a:rPr>
                <a:t>vänster led    = </a:t>
              </a:r>
            </a:p>
          </p:txBody>
        </p:sp>
        <p:sp>
          <p:nvSpPr>
            <p:cNvPr id="11" name="Rektangel 10"/>
            <p:cNvSpPr/>
            <p:nvPr/>
          </p:nvSpPr>
          <p:spPr>
            <a:xfrm>
              <a:off x="4854124" y="2089080"/>
              <a:ext cx="10892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</a:rPr>
                <a:t>höger led </a:t>
              </a:r>
            </a:p>
          </p:txBody>
        </p:sp>
      </p:grpSp>
      <p:grpSp>
        <p:nvGrpSpPr>
          <p:cNvPr id="14" name="Grupp 13"/>
          <p:cNvGrpSpPr/>
          <p:nvPr/>
        </p:nvGrpSpPr>
        <p:grpSpPr>
          <a:xfrm>
            <a:off x="3827345" y="2681463"/>
            <a:ext cx="1939896" cy="403971"/>
            <a:chOff x="3688711" y="2458412"/>
            <a:chExt cx="1939896" cy="403971"/>
          </a:xfrm>
        </p:grpSpPr>
        <p:sp>
          <p:nvSpPr>
            <p:cNvPr id="9" name="Rektangel 8"/>
            <p:cNvSpPr/>
            <p:nvPr/>
          </p:nvSpPr>
          <p:spPr>
            <a:xfrm>
              <a:off x="3688711" y="2458412"/>
              <a:ext cx="13464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b="1" dirty="0">
                  <a:solidFill>
                    <a:srgbClr val="800000"/>
                  </a:solidFill>
                </a:rPr>
                <a:t>V.L.      = 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5035175" y="2462273"/>
              <a:ext cx="5934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000" b="1" dirty="0">
                  <a:solidFill>
                    <a:srgbClr val="800000"/>
                  </a:solidFill>
                </a:rPr>
                <a:t>H.L.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160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2487470" y="93586"/>
            <a:ext cx="4366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</a:t>
            </a:r>
            <a:r>
              <a:rPr lang="sv-SE" b="1" i="1" dirty="0">
                <a:solidFill>
                  <a:srgbClr val="800000"/>
                </a:solidFill>
              </a:rPr>
              <a:t>ekvation</a:t>
            </a:r>
            <a:r>
              <a:rPr lang="sv-SE" dirty="0"/>
              <a:t> kan ibland innehålla parenteser.</a:t>
            </a:r>
          </a:p>
        </p:txBody>
      </p:sp>
      <p:sp>
        <p:nvSpPr>
          <p:cNvPr id="8" name="Rektangel 7"/>
          <p:cNvSpPr/>
          <p:nvPr/>
        </p:nvSpPr>
        <p:spPr>
          <a:xfrm>
            <a:off x="1508480" y="461057"/>
            <a:ext cx="7131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Då gäller samma regler som när man förenklar uttryck med parenteser.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B4478EC-094B-7641-BAC6-767EBDDF2B8A}"/>
              </a:ext>
            </a:extLst>
          </p:cNvPr>
          <p:cNvSpPr/>
          <p:nvPr/>
        </p:nvSpPr>
        <p:spPr>
          <a:xfrm>
            <a:off x="2487470" y="1012997"/>
            <a:ext cx="4806922" cy="646331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En parentes, som har ett </a:t>
            </a:r>
            <a:r>
              <a:rPr lang="sv-SE" i="1" dirty="0">
                <a:solidFill>
                  <a:srgbClr val="9F0002"/>
                </a:solidFill>
              </a:rPr>
              <a:t>plustecken</a:t>
            </a:r>
            <a:r>
              <a:rPr lang="sv-SE" dirty="0"/>
              <a:t> framför sig, kan tas bort utan att värdet på uttrycket ändras.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80893DB-A621-9A42-A659-20C8F3B201D0}"/>
              </a:ext>
            </a:extLst>
          </p:cNvPr>
          <p:cNvSpPr/>
          <p:nvPr/>
        </p:nvSpPr>
        <p:spPr>
          <a:xfrm>
            <a:off x="2143438" y="1762277"/>
            <a:ext cx="5527285" cy="646331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Om det står ett </a:t>
            </a:r>
            <a:r>
              <a:rPr lang="sv-SE" i="1" dirty="0">
                <a:solidFill>
                  <a:srgbClr val="0070C0"/>
                </a:solidFill>
              </a:rPr>
              <a:t>minustecken </a:t>
            </a:r>
            <a:r>
              <a:rPr lang="sv-SE" dirty="0"/>
              <a:t>framför en parentes, måste vi </a:t>
            </a:r>
            <a:r>
              <a:rPr lang="sv-SE" dirty="0">
                <a:solidFill>
                  <a:srgbClr val="9F0002"/>
                </a:solidFill>
              </a:rPr>
              <a:t>ändra tecken </a:t>
            </a:r>
            <a:r>
              <a:rPr lang="sv-SE" dirty="0"/>
              <a:t>inuti parentesen när den tas bort.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A2C336A9-DB8C-DA4D-8118-3A7DC37FF3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8" t="21350" r="9313" b="14492"/>
          <a:stretch/>
        </p:blipFill>
        <p:spPr>
          <a:xfrm>
            <a:off x="5074137" y="2597432"/>
            <a:ext cx="1912782" cy="431354"/>
          </a:xfrm>
          <a:prstGeom prst="rect">
            <a:avLst/>
          </a:prstGeom>
          <a:ln w="19050">
            <a:solidFill>
              <a:srgbClr val="9F0002"/>
            </a:solidFill>
          </a:ln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2D35068C-0BE5-8A4C-BDD5-EB18A23018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3" t="20512" r="11232" b="15628"/>
          <a:stretch/>
        </p:blipFill>
        <p:spPr>
          <a:xfrm>
            <a:off x="5075571" y="3217610"/>
            <a:ext cx="1912783" cy="431354"/>
          </a:xfrm>
          <a:prstGeom prst="rect">
            <a:avLst/>
          </a:prstGeom>
          <a:ln w="19050">
            <a:solidFill>
              <a:srgbClr val="9F0002"/>
            </a:solidFill>
          </a:ln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7E564B66-8783-D242-A9AA-391E6DBD1E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89" t="25643" r="7215" b="11472"/>
          <a:stretch/>
        </p:blipFill>
        <p:spPr>
          <a:xfrm>
            <a:off x="2511771" y="2618378"/>
            <a:ext cx="1981364" cy="417390"/>
          </a:xfrm>
          <a:prstGeom prst="rect">
            <a:avLst/>
          </a:prstGeom>
          <a:ln w="19050">
            <a:solidFill>
              <a:srgbClr val="9F0002"/>
            </a:solidFill>
          </a:ln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1943FC35-79B7-1A47-8F57-BBA6C68CCE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75" t="17722" r="6628" b="17090"/>
          <a:stretch/>
        </p:blipFill>
        <p:spPr>
          <a:xfrm>
            <a:off x="2511771" y="3206705"/>
            <a:ext cx="2060229" cy="444589"/>
          </a:xfrm>
          <a:prstGeom prst="rect">
            <a:avLst/>
          </a:prstGeom>
          <a:ln w="19050">
            <a:solidFill>
              <a:srgbClr val="9F0002"/>
            </a:solidFill>
          </a:ln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3E12E34C-4D16-F34F-A36E-F696DD5D39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1986" y="5585735"/>
            <a:ext cx="2569990" cy="398321"/>
          </a:xfrm>
          <a:prstGeom prst="rect">
            <a:avLst/>
          </a:prstGeom>
          <a:ln w="28575">
            <a:solidFill>
              <a:srgbClr val="9F0002"/>
            </a:solidFill>
          </a:ln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8E8AE035-9D93-D74C-8CF6-1DF0C9D44D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colorTemperature colorTemp="6725"/>
                    </a14:imgEffect>
                    <a14:imgEffect>
                      <a14:saturation sat="157000"/>
                    </a14:imgEffect>
                  </a14:imgLayer>
                </a14:imgProps>
              </a:ext>
            </a:extLst>
          </a:blip>
          <a:srcRect l="-197" t="9957" r="197" b="-380"/>
          <a:stretch/>
        </p:blipFill>
        <p:spPr>
          <a:xfrm>
            <a:off x="2143438" y="5585735"/>
            <a:ext cx="2569990" cy="415435"/>
          </a:xfrm>
          <a:prstGeom prst="rect">
            <a:avLst/>
          </a:prstGeom>
          <a:ln w="28575">
            <a:solidFill>
              <a:srgbClr val="9F0002"/>
            </a:solidFill>
          </a:ln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A732E0AA-9F4A-1448-9897-EC2A4FFA5E2F}"/>
              </a:ext>
            </a:extLst>
          </p:cNvPr>
          <p:cNvSpPr/>
          <p:nvPr/>
        </p:nvSpPr>
        <p:spPr>
          <a:xfrm>
            <a:off x="2143438" y="4356010"/>
            <a:ext cx="5527286" cy="92333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Om det är en faktor före parentesen så </a:t>
            </a:r>
            <a:r>
              <a:rPr lang="sv-SE" dirty="0">
                <a:solidFill>
                  <a:srgbClr val="9F0002"/>
                </a:solidFill>
              </a:rPr>
              <a:t>multiplicerar vi in </a:t>
            </a:r>
            <a:r>
              <a:rPr lang="sv-SE" dirty="0"/>
              <a:t>faktorn i parentesen. Det vi säga  faktorn multipliceras med alla tal inuti parentesen.</a:t>
            </a:r>
          </a:p>
        </p:txBody>
      </p:sp>
    </p:spTree>
    <p:extLst>
      <p:ext uri="{BB962C8B-B14F-4D97-AF65-F5344CB8AC3E}">
        <p14:creationId xmlns:p14="http://schemas.microsoft.com/office/powerpoint/2010/main" val="35828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 animBg="1"/>
      <p:bldP spid="16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 20"/>
          <p:cNvGrpSpPr/>
          <p:nvPr/>
        </p:nvGrpSpPr>
        <p:grpSpPr>
          <a:xfrm>
            <a:off x="1292754" y="1441056"/>
            <a:ext cx="3663754" cy="391352"/>
            <a:chOff x="3650690" y="3660634"/>
            <a:chExt cx="3663754" cy="391352"/>
          </a:xfrm>
        </p:grpSpPr>
        <p:sp>
          <p:nvSpPr>
            <p:cNvPr id="25" name="textruta 24"/>
            <p:cNvSpPr txBox="1"/>
            <p:nvPr/>
          </p:nvSpPr>
          <p:spPr>
            <a:xfrm>
              <a:off x="5476057" y="3682654"/>
              <a:ext cx="1838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latin typeface="Bradley Hand" pitchFamily="2" charset="77"/>
                </a:rPr>
                <a:t>17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  <p:sp>
          <p:nvSpPr>
            <p:cNvPr id="23" name="textruta 9"/>
            <p:cNvSpPr txBox="1">
              <a:spLocks noChangeArrowheads="1"/>
            </p:cNvSpPr>
            <p:nvPr/>
          </p:nvSpPr>
          <p:spPr bwMode="auto">
            <a:xfrm>
              <a:off x="3650690" y="3660634"/>
              <a:ext cx="23453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  <a:cs typeface="Bradley Hand Bold"/>
                </a:rPr>
                <a:t> </a:t>
              </a:r>
              <a:r>
                <a:rPr lang="en-US" sz="1800" dirty="0">
                  <a:latin typeface="Bradley Hand" pitchFamily="2" charset="77"/>
                </a:rPr>
                <a:t>5b </a:t>
              </a:r>
              <a:r>
                <a:rPr lang="de-DE" sz="1800" dirty="0"/>
                <a:t>–</a:t>
              </a:r>
              <a:r>
                <a:rPr lang="en-US" sz="1800" dirty="0">
                  <a:latin typeface="Bradley Hand" pitchFamily="2" charset="77"/>
                </a:rPr>
                <a:t> (2 </a:t>
              </a:r>
              <a:r>
                <a:rPr lang="sv-SE" sz="1800" dirty="0"/>
                <a:t>+</a:t>
              </a:r>
              <a:r>
                <a:rPr lang="en-US" sz="1800" dirty="0">
                  <a:latin typeface="Bradley Hand" pitchFamily="2" charset="77"/>
                </a:rPr>
                <a:t> 3b) </a:t>
              </a:r>
              <a:r>
                <a:rPr lang="sv-SE" sz="1800" dirty="0"/>
                <a:t>+</a:t>
              </a:r>
              <a:r>
                <a:rPr lang="en-US" sz="1800" dirty="0">
                  <a:latin typeface="Bradley Hand" pitchFamily="2" charset="77"/>
                </a:rPr>
                <a:t> 3 </a:t>
              </a:r>
              <a:endParaRPr lang="sv-SE" sz="1800" dirty="0">
                <a:latin typeface="Bradley Hand" pitchFamily="2" charset="77"/>
              </a:endParaRPr>
            </a:p>
          </p:txBody>
        </p:sp>
      </p:grpSp>
      <p:grpSp>
        <p:nvGrpSpPr>
          <p:cNvPr id="29" name="Grupp 28"/>
          <p:cNvGrpSpPr/>
          <p:nvPr/>
        </p:nvGrpSpPr>
        <p:grpSpPr>
          <a:xfrm>
            <a:off x="1456907" y="1771659"/>
            <a:ext cx="2850913" cy="382702"/>
            <a:chOff x="3852468" y="3669235"/>
            <a:chExt cx="2850913" cy="382702"/>
          </a:xfrm>
        </p:grpSpPr>
        <p:sp>
          <p:nvSpPr>
            <p:cNvPr id="33" name="textruta 32"/>
            <p:cNvSpPr txBox="1"/>
            <p:nvPr/>
          </p:nvSpPr>
          <p:spPr>
            <a:xfrm>
              <a:off x="5520685" y="3682605"/>
              <a:ext cx="1182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latin typeface="Bradley Hand" pitchFamily="2" charset="77"/>
                </a:rPr>
                <a:t>17</a:t>
              </a:r>
              <a:endParaRPr lang="sv-SE" b="1" dirty="0">
                <a:solidFill>
                  <a:srgbClr val="80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31" name="textruta 9"/>
            <p:cNvSpPr txBox="1">
              <a:spLocks noChangeArrowheads="1"/>
            </p:cNvSpPr>
            <p:nvPr/>
          </p:nvSpPr>
          <p:spPr bwMode="auto">
            <a:xfrm>
              <a:off x="3852468" y="3669235"/>
              <a:ext cx="19401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</a:t>
              </a:r>
              <a:r>
                <a:rPr lang="en-US" sz="1800" dirty="0">
                  <a:latin typeface="Bradley Hand" pitchFamily="2" charset="77"/>
                </a:rPr>
                <a:t>5b </a:t>
              </a:r>
              <a:r>
                <a:rPr lang="de-DE" sz="1800" dirty="0"/>
                <a:t>– </a:t>
              </a:r>
              <a:r>
                <a:rPr lang="en-US" sz="1800" dirty="0">
                  <a:latin typeface="Bradley Hand" pitchFamily="2" charset="77"/>
                </a:rPr>
                <a:t>2 </a:t>
              </a:r>
              <a:r>
                <a:rPr lang="de-DE" sz="1800" dirty="0"/>
                <a:t>–</a:t>
              </a:r>
              <a:r>
                <a:rPr lang="en-US" sz="1800" dirty="0">
                  <a:latin typeface="Bradley Hand" pitchFamily="2" charset="77"/>
                </a:rPr>
                <a:t> 3b </a:t>
              </a:r>
              <a:r>
                <a:rPr lang="sv-SE" sz="1800" dirty="0"/>
                <a:t>+</a:t>
              </a:r>
              <a:r>
                <a:rPr lang="en-US" sz="1800" dirty="0">
                  <a:latin typeface="Bradley Hand" pitchFamily="2" charset="77"/>
                </a:rPr>
                <a:t> 3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57" name="textruta 56"/>
          <p:cNvSpPr txBox="1"/>
          <p:nvPr/>
        </p:nvSpPr>
        <p:spPr>
          <a:xfrm>
            <a:off x="2797626" y="2742825"/>
            <a:ext cx="105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2b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16</a:t>
            </a:r>
          </a:p>
        </p:txBody>
      </p:sp>
      <p:sp>
        <p:nvSpPr>
          <p:cNvPr id="64" name="textruta 63"/>
          <p:cNvSpPr txBox="1"/>
          <p:nvPr/>
        </p:nvSpPr>
        <p:spPr>
          <a:xfrm>
            <a:off x="5813050" y="1576717"/>
            <a:ext cx="297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5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· </a:t>
            </a:r>
            <a:r>
              <a:rPr lang="en-US" b="1" dirty="0">
                <a:solidFill>
                  <a:srgbClr val="C00000"/>
                </a:solidFill>
                <a:latin typeface="Bradley Hand Bold"/>
                <a:cs typeface="Bradley Hand Bold"/>
              </a:rPr>
              <a:t>8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de-DE" dirty="0"/>
              <a:t>–</a:t>
            </a:r>
            <a:r>
              <a:rPr lang="en-US" dirty="0">
                <a:latin typeface="Bradley Hand" pitchFamily="2" charset="77"/>
              </a:rPr>
              <a:t> (2 </a:t>
            </a:r>
            <a:r>
              <a:rPr lang="sv-SE" dirty="0"/>
              <a:t>+</a:t>
            </a:r>
            <a:r>
              <a:rPr lang="en-US" dirty="0">
                <a:latin typeface="Bradley Hand" pitchFamily="2" charset="77"/>
              </a:rPr>
              <a:t> </a:t>
            </a:r>
            <a:r>
              <a:rPr lang="sv-SE" dirty="0">
                <a:latin typeface="Bradley Hand Bold"/>
                <a:cs typeface="Bradley Hand Bold"/>
              </a:rPr>
              <a:t>3 </a:t>
            </a:r>
            <a:r>
              <a:rPr lang="en-US" b="1" dirty="0">
                <a:solidFill>
                  <a:srgbClr val="C00000"/>
                </a:solidFill>
              </a:rPr>
              <a:t>· </a:t>
            </a:r>
            <a:r>
              <a:rPr lang="en-US" b="1" dirty="0">
                <a:solidFill>
                  <a:srgbClr val="C00000"/>
                </a:solidFill>
                <a:latin typeface="Bradley Hand Bold"/>
                <a:cs typeface="Bradley Hand Bold"/>
              </a:rPr>
              <a:t>8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en-US" dirty="0">
                <a:latin typeface="Bradley Hand" pitchFamily="2" charset="77"/>
              </a:rPr>
              <a:t>) </a:t>
            </a:r>
            <a:r>
              <a:rPr lang="sv-SE" dirty="0"/>
              <a:t>+</a:t>
            </a:r>
            <a:r>
              <a:rPr lang="en-US" dirty="0">
                <a:latin typeface="Bradley Hand" pitchFamily="2" charset="77"/>
              </a:rPr>
              <a:t> 3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63" name="textruta 9"/>
          <p:cNvSpPr txBox="1">
            <a:spLocks noChangeArrowheads="1"/>
          </p:cNvSpPr>
          <p:nvPr/>
        </p:nvSpPr>
        <p:spPr bwMode="auto">
          <a:xfrm>
            <a:off x="5588580" y="2203427"/>
            <a:ext cx="24416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 </a:t>
            </a:r>
            <a:r>
              <a:rPr lang="sv-SE" sz="1800" dirty="0">
                <a:cs typeface="Bradley Hand Bold"/>
              </a:rPr>
              <a:t>= </a:t>
            </a:r>
            <a:r>
              <a:rPr lang="sv-SE" sz="1800" dirty="0">
                <a:latin typeface="Bradley Hand Bold"/>
                <a:cs typeface="Bradley Hand Bold"/>
              </a:rPr>
              <a:t>40 </a:t>
            </a:r>
            <a:r>
              <a:rPr lang="de-DE" sz="1800" dirty="0"/>
              <a:t>– </a:t>
            </a:r>
            <a:r>
              <a:rPr lang="sv-SE" sz="1800" dirty="0">
                <a:latin typeface="Bradley Hand Bold"/>
                <a:cs typeface="Bradley Hand Bold"/>
              </a:rPr>
              <a:t>26</a:t>
            </a:r>
            <a:r>
              <a:rPr lang="en-US" sz="1800" dirty="0">
                <a:latin typeface="Bradley Hand" pitchFamily="2" charset="77"/>
              </a:rPr>
              <a:t> </a:t>
            </a:r>
            <a:r>
              <a:rPr lang="sv-SE" sz="1800" dirty="0"/>
              <a:t>+</a:t>
            </a:r>
            <a:r>
              <a:rPr lang="en-US" sz="1800" dirty="0">
                <a:latin typeface="Bradley Hand" pitchFamily="2" charset="77"/>
              </a:rPr>
              <a:t> 3</a:t>
            </a:r>
            <a:r>
              <a:rPr lang="sv-SE" sz="1800" dirty="0">
                <a:latin typeface="Bradley Hand Bold"/>
                <a:cs typeface="Bradley Hand Bold"/>
              </a:rPr>
              <a:t> </a:t>
            </a:r>
            <a:r>
              <a:rPr lang="sv-SE" sz="1800" dirty="0">
                <a:cs typeface="Bradley Hand Bold"/>
              </a:rPr>
              <a:t>=</a:t>
            </a:r>
            <a:r>
              <a:rPr lang="sv-SE" sz="1800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73" name="Rektangel 72"/>
          <p:cNvSpPr/>
          <p:nvPr/>
        </p:nvSpPr>
        <p:spPr>
          <a:xfrm>
            <a:off x="5169235" y="2621765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74" name="textruta 73"/>
          <p:cNvSpPr txBox="1"/>
          <p:nvPr/>
        </p:nvSpPr>
        <p:spPr>
          <a:xfrm>
            <a:off x="5169235" y="3052324"/>
            <a:ext cx="136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H.L.</a:t>
            </a:r>
          </a:p>
        </p:txBody>
      </p:sp>
      <p:sp>
        <p:nvSpPr>
          <p:cNvPr id="75" name="textruta 74"/>
          <p:cNvSpPr txBox="1"/>
          <p:nvPr/>
        </p:nvSpPr>
        <p:spPr>
          <a:xfrm>
            <a:off x="2278255" y="4253357"/>
            <a:ext cx="229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Svar:</a:t>
            </a:r>
            <a:r>
              <a:rPr lang="sv-SE" dirty="0">
                <a:latin typeface="Bradley Hand Bold"/>
                <a:cs typeface="Bradley Hand Bold"/>
              </a:rPr>
              <a:t>  b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8</a:t>
            </a:r>
            <a:endParaRPr lang="sv-SE" u="sng" dirty="0">
              <a:latin typeface="Bradley Hand Bold"/>
              <a:cs typeface="Bradley Hand Bold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1CB868C-0588-F947-80C0-B5485F8CB1F7}"/>
              </a:ext>
            </a:extLst>
          </p:cNvPr>
          <p:cNvSpPr/>
          <p:nvPr/>
        </p:nvSpPr>
        <p:spPr>
          <a:xfrm>
            <a:off x="1031313" y="650365"/>
            <a:ext cx="5900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Lös </a:t>
            </a:r>
            <a:r>
              <a:rPr lang="de-DE" dirty="0" err="1"/>
              <a:t>ekvationen</a:t>
            </a:r>
            <a:r>
              <a:rPr lang="de-DE" dirty="0"/>
              <a:t>	</a:t>
            </a:r>
            <a:r>
              <a:rPr lang="sv-SE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5</a:t>
            </a:r>
            <a:r>
              <a:rPr lang="en-US" sz="2000" b="1" i="1" dirty="0">
                <a:solidFill>
                  <a:srgbClr val="C00000"/>
                </a:solidFill>
              </a:rPr>
              <a:t>b </a:t>
            </a:r>
            <a:r>
              <a:rPr lang="en-US" sz="2000" b="1" dirty="0">
                <a:solidFill>
                  <a:srgbClr val="C00000"/>
                </a:solidFill>
              </a:rPr>
              <a:t>– (2 + 3</a:t>
            </a:r>
            <a:r>
              <a:rPr lang="en-US" sz="2000" b="1" i="1" dirty="0">
                <a:solidFill>
                  <a:srgbClr val="C00000"/>
                </a:solidFill>
              </a:rPr>
              <a:t>b</a:t>
            </a:r>
            <a:r>
              <a:rPr lang="en-US" sz="2000" b="1" dirty="0">
                <a:solidFill>
                  <a:srgbClr val="C00000"/>
                </a:solidFill>
              </a:rPr>
              <a:t>)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+ 3 = 17 </a:t>
            </a:r>
            <a:endParaRPr lang="sv-SE" b="1" dirty="0">
              <a:solidFill>
                <a:srgbClr val="C00000"/>
              </a:solidFill>
            </a:endParaRP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D6C24BBB-13CC-B54D-B692-26AFE09958EE}"/>
              </a:ext>
            </a:extLst>
          </p:cNvPr>
          <p:cNvGrpSpPr/>
          <p:nvPr/>
        </p:nvGrpSpPr>
        <p:grpSpPr>
          <a:xfrm>
            <a:off x="2750582" y="3052324"/>
            <a:ext cx="1016946" cy="570968"/>
            <a:chOff x="2835771" y="4431103"/>
            <a:chExt cx="1016946" cy="570968"/>
          </a:xfrm>
        </p:grpSpPr>
        <p:grpSp>
          <p:nvGrpSpPr>
            <p:cNvPr id="76" name="Grupp 75">
              <a:extLst>
                <a:ext uri="{FF2B5EF4-FFF2-40B4-BE49-F238E27FC236}">
                  <a16:creationId xmlns:a16="http://schemas.microsoft.com/office/drawing/2014/main" id="{CCEE0467-3CBF-8347-942F-3930EE1FE48C}"/>
                </a:ext>
              </a:extLst>
            </p:cNvPr>
            <p:cNvGrpSpPr/>
            <p:nvPr/>
          </p:nvGrpSpPr>
          <p:grpSpPr>
            <a:xfrm>
              <a:off x="2835771" y="4431103"/>
              <a:ext cx="1016946" cy="570968"/>
              <a:chOff x="5120417" y="3623580"/>
              <a:chExt cx="1016946" cy="570968"/>
            </a:xfrm>
          </p:grpSpPr>
          <p:grpSp>
            <p:nvGrpSpPr>
              <p:cNvPr id="77" name="Grupp 76">
                <a:extLst>
                  <a:ext uri="{FF2B5EF4-FFF2-40B4-BE49-F238E27FC236}">
                    <a16:creationId xmlns:a16="http://schemas.microsoft.com/office/drawing/2014/main" id="{4B9197E9-141B-BC4A-A850-1AC2C0EDC708}"/>
                  </a:ext>
                </a:extLst>
              </p:cNvPr>
              <p:cNvGrpSpPr/>
              <p:nvPr/>
            </p:nvGrpSpPr>
            <p:grpSpPr>
              <a:xfrm>
                <a:off x="5120417" y="3632026"/>
                <a:ext cx="764512" cy="562522"/>
                <a:chOff x="973983" y="2986464"/>
                <a:chExt cx="764512" cy="562522"/>
              </a:xfrm>
            </p:grpSpPr>
            <p:grpSp>
              <p:nvGrpSpPr>
                <p:cNvPr id="79" name="Grupp 78">
                  <a:extLst>
                    <a:ext uri="{FF2B5EF4-FFF2-40B4-BE49-F238E27FC236}">
                      <a16:creationId xmlns:a16="http://schemas.microsoft.com/office/drawing/2014/main" id="{CD895F32-0770-9644-856E-D1B3E04EEF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73983" y="2986464"/>
                  <a:ext cx="511679" cy="562522"/>
                  <a:chOff x="3699520" y="1924783"/>
                  <a:chExt cx="511679" cy="562681"/>
                </a:xfrm>
              </p:grpSpPr>
              <p:sp>
                <p:nvSpPr>
                  <p:cNvPr id="81" name="textruta 8">
                    <a:extLst>
                      <a:ext uri="{FF2B5EF4-FFF2-40B4-BE49-F238E27FC236}">
                        <a16:creationId xmlns:a16="http://schemas.microsoft.com/office/drawing/2014/main" id="{EABBD6E0-F447-EA4D-9C56-155BB3FEB32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99520" y="1924783"/>
                    <a:ext cx="511679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 2b</a:t>
                    </a:r>
                  </a:p>
                </p:txBody>
              </p:sp>
              <p:sp>
                <p:nvSpPr>
                  <p:cNvPr id="82" name="textruta 9">
                    <a:extLst>
                      <a:ext uri="{FF2B5EF4-FFF2-40B4-BE49-F238E27FC236}">
                        <a16:creationId xmlns:a16="http://schemas.microsoft.com/office/drawing/2014/main" id="{1B7BAA5C-7732-A944-B98E-924B75762E8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0705" y="2118028"/>
                    <a:ext cx="328936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solidFill>
                          <a:srgbClr val="C00000"/>
                        </a:solidFill>
                        <a:latin typeface="Bradley Hand Bold"/>
                        <a:cs typeface="Bradley Hand Bold"/>
                      </a:rPr>
                      <a:t>2</a:t>
                    </a:r>
                  </a:p>
                </p:txBody>
              </p:sp>
              <p:cxnSp>
                <p:nvCxnSpPr>
                  <p:cNvPr id="83" name="Rak 82">
                    <a:extLst>
                      <a:ext uri="{FF2B5EF4-FFF2-40B4-BE49-F238E27FC236}">
                        <a16:creationId xmlns:a16="http://schemas.microsoft.com/office/drawing/2014/main" id="{B3C549D4-B5E6-6A4B-AACD-785D17132F4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815931" y="2203777"/>
                    <a:ext cx="298484" cy="1"/>
                  </a:xfrm>
                  <a:prstGeom prst="line">
                    <a:avLst/>
                  </a:prstGeom>
                  <a:ln w="9525" cmpd="sng">
                    <a:solidFill>
                      <a:srgbClr val="C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0" name="textruta 79">
                  <a:extLst>
                    <a:ext uri="{FF2B5EF4-FFF2-40B4-BE49-F238E27FC236}">
                      <a16:creationId xmlns:a16="http://schemas.microsoft.com/office/drawing/2014/main" id="{81DE92EC-6D87-C741-A3EA-B586182DE2E3}"/>
                    </a:ext>
                  </a:extLst>
                </p:cNvPr>
                <p:cNvSpPr txBox="1"/>
                <p:nvPr/>
              </p:nvSpPr>
              <p:spPr>
                <a:xfrm>
                  <a:off x="1298101" y="3085130"/>
                  <a:ext cx="440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dirty="0">
                      <a:cs typeface="Bradley Hand Bold"/>
                    </a:rPr>
                    <a:t>=</a:t>
                  </a:r>
                </a:p>
              </p:txBody>
            </p:sp>
          </p:grpSp>
          <p:sp>
            <p:nvSpPr>
              <p:cNvPr id="78" name="textruta 9">
                <a:extLst>
                  <a:ext uri="{FF2B5EF4-FFF2-40B4-BE49-F238E27FC236}">
                    <a16:creationId xmlns:a16="http://schemas.microsoft.com/office/drawing/2014/main" id="{9BBBF91E-4E59-7948-B685-B3157B140A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14463" y="3623580"/>
                <a:ext cx="5229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 16</a:t>
                </a:r>
              </a:p>
            </p:txBody>
          </p:sp>
        </p:grpSp>
        <p:sp>
          <p:nvSpPr>
            <p:cNvPr id="84" name="textruta 9">
              <a:extLst>
                <a:ext uri="{FF2B5EF4-FFF2-40B4-BE49-F238E27FC236}">
                  <a16:creationId xmlns:a16="http://schemas.microsoft.com/office/drawing/2014/main" id="{21DB9262-7E26-BA43-A789-B84681C95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0162" y="4627872"/>
              <a:ext cx="3289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solidFill>
                    <a:srgbClr val="C00000"/>
                  </a:solidFill>
                  <a:latin typeface="Bradley Hand Bold"/>
                  <a:cs typeface="Bradley Hand Bold"/>
                </a:rPr>
                <a:t>2</a:t>
              </a:r>
            </a:p>
          </p:txBody>
        </p:sp>
        <p:cxnSp>
          <p:nvCxnSpPr>
            <p:cNvPr id="85" name="Rak 84">
              <a:extLst>
                <a:ext uri="{FF2B5EF4-FFF2-40B4-BE49-F238E27FC236}">
                  <a16:creationId xmlns:a16="http://schemas.microsoft.com/office/drawing/2014/main" id="{2521A338-4FAA-AD4D-99F7-AC57A759B978}"/>
                </a:ext>
              </a:extLst>
            </p:cNvPr>
            <p:cNvCxnSpPr/>
            <p:nvPr/>
          </p:nvCxnSpPr>
          <p:spPr bwMode="auto">
            <a:xfrm flipV="1">
              <a:off x="3456936" y="4718467"/>
              <a:ext cx="298484" cy="1"/>
            </a:xfrm>
            <a:prstGeom prst="line">
              <a:avLst/>
            </a:prstGeom>
            <a:ln w="9525" cmpd="sng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ruta 85">
            <a:extLst>
              <a:ext uri="{FF2B5EF4-FFF2-40B4-BE49-F238E27FC236}">
                <a16:creationId xmlns:a16="http://schemas.microsoft.com/office/drawing/2014/main" id="{824CF272-3227-B44F-B550-700BA5123B6B}"/>
              </a:ext>
            </a:extLst>
          </p:cNvPr>
          <p:cNvSpPr txBox="1"/>
          <p:nvPr/>
        </p:nvSpPr>
        <p:spPr>
          <a:xfrm>
            <a:off x="2953658" y="3523631"/>
            <a:ext cx="79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8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0CF72A3-1B40-864D-BDBC-152705192699}"/>
              </a:ext>
            </a:extLst>
          </p:cNvPr>
          <p:cNvSpPr/>
          <p:nvPr/>
        </p:nvSpPr>
        <p:spPr>
          <a:xfrm>
            <a:off x="5645939" y="1899574"/>
            <a:ext cx="2539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40 </a:t>
            </a:r>
            <a:r>
              <a:rPr lang="de-DE" dirty="0"/>
              <a:t>–</a:t>
            </a:r>
            <a:r>
              <a:rPr lang="en-US" dirty="0">
                <a:latin typeface="Bradley Hand" pitchFamily="2" charset="77"/>
              </a:rPr>
              <a:t> (2 </a:t>
            </a:r>
            <a:r>
              <a:rPr lang="sv-SE" dirty="0"/>
              <a:t>+</a:t>
            </a:r>
            <a:r>
              <a:rPr lang="en-US" dirty="0">
                <a:latin typeface="Bradley Hand" pitchFamily="2" charset="77"/>
              </a:rPr>
              <a:t> </a:t>
            </a:r>
            <a:r>
              <a:rPr lang="sv-SE" dirty="0">
                <a:latin typeface="Bradley Hand Bold"/>
                <a:cs typeface="Bradley Hand Bold"/>
              </a:rPr>
              <a:t>24</a:t>
            </a:r>
            <a:r>
              <a:rPr lang="en-US" dirty="0">
                <a:latin typeface="Bradley Hand" pitchFamily="2" charset="77"/>
              </a:rPr>
              <a:t>) </a:t>
            </a:r>
            <a:r>
              <a:rPr lang="sv-SE" dirty="0"/>
              <a:t>+</a:t>
            </a:r>
            <a:r>
              <a:rPr lang="en-US" dirty="0">
                <a:latin typeface="Bradley Hand" pitchFamily="2" charset="77"/>
              </a:rPr>
              <a:t> 3 </a:t>
            </a:r>
            <a:r>
              <a:rPr lang="sv-SE" dirty="0">
                <a:cs typeface="Bradley Hand Bold"/>
              </a:rPr>
              <a:t>=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0CDA9E79-CD2E-2044-ABED-550D822896F3}"/>
              </a:ext>
            </a:extLst>
          </p:cNvPr>
          <p:cNvSpPr/>
          <p:nvPr/>
        </p:nvSpPr>
        <p:spPr>
          <a:xfrm>
            <a:off x="5169235" y="1567894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grpSp>
        <p:nvGrpSpPr>
          <p:cNvPr id="108" name="Grupp 107">
            <a:extLst>
              <a:ext uri="{FF2B5EF4-FFF2-40B4-BE49-F238E27FC236}">
                <a16:creationId xmlns:a16="http://schemas.microsoft.com/office/drawing/2014/main" id="{1A83EE24-5420-884B-B4C6-77F7EF5F58DC}"/>
              </a:ext>
            </a:extLst>
          </p:cNvPr>
          <p:cNvGrpSpPr/>
          <p:nvPr/>
        </p:nvGrpSpPr>
        <p:grpSpPr>
          <a:xfrm>
            <a:off x="2362619" y="2118585"/>
            <a:ext cx="1944708" cy="382516"/>
            <a:chOff x="4758673" y="3669421"/>
            <a:chExt cx="1944708" cy="382516"/>
          </a:xfrm>
        </p:grpSpPr>
        <p:sp>
          <p:nvSpPr>
            <p:cNvPr id="109" name="textruta 108">
              <a:extLst>
                <a:ext uri="{FF2B5EF4-FFF2-40B4-BE49-F238E27FC236}">
                  <a16:creationId xmlns:a16="http://schemas.microsoft.com/office/drawing/2014/main" id="{569139CA-369C-0240-ACE4-CC6370B16317}"/>
                </a:ext>
              </a:extLst>
            </p:cNvPr>
            <p:cNvSpPr txBox="1"/>
            <p:nvPr/>
          </p:nvSpPr>
          <p:spPr>
            <a:xfrm>
              <a:off x="5520685" y="3682605"/>
              <a:ext cx="1182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latin typeface="Bradley Hand" pitchFamily="2" charset="77"/>
                </a:rPr>
                <a:t>17</a:t>
              </a:r>
              <a:endParaRPr lang="sv-SE" b="1" dirty="0">
                <a:solidFill>
                  <a:srgbClr val="80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110" name="textruta 9">
              <a:extLst>
                <a:ext uri="{FF2B5EF4-FFF2-40B4-BE49-F238E27FC236}">
                  <a16:creationId xmlns:a16="http://schemas.microsoft.com/office/drawing/2014/main" id="{ACD841DE-2F95-CF44-AD67-D68A7DB4E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8673" y="3669421"/>
              <a:ext cx="8739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</a:t>
              </a:r>
              <a:r>
                <a:rPr lang="en-US" sz="1800" dirty="0">
                  <a:latin typeface="Bradley Hand" pitchFamily="2" charset="77"/>
                </a:rPr>
                <a:t>2b </a:t>
              </a:r>
              <a:r>
                <a:rPr lang="sv-SE" sz="1800" dirty="0"/>
                <a:t>+</a:t>
              </a:r>
              <a:r>
                <a:rPr lang="en-US" sz="1800" dirty="0">
                  <a:latin typeface="Bradley Hand" pitchFamily="2" charset="77"/>
                </a:rPr>
                <a:t> 1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111" name="textruta 110">
            <a:extLst>
              <a:ext uri="{FF2B5EF4-FFF2-40B4-BE49-F238E27FC236}">
                <a16:creationId xmlns:a16="http://schemas.microsoft.com/office/drawing/2014/main" id="{055CCEE9-997B-EA4B-A2CA-A823788021C6}"/>
              </a:ext>
            </a:extLst>
          </p:cNvPr>
          <p:cNvSpPr txBox="1"/>
          <p:nvPr/>
        </p:nvSpPr>
        <p:spPr>
          <a:xfrm>
            <a:off x="2112992" y="2450956"/>
            <a:ext cx="219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" pitchFamily="2" charset="77"/>
              </a:rPr>
              <a:t>b</a:t>
            </a:r>
            <a:r>
              <a:rPr lang="sv-SE" b="1" dirty="0">
                <a:solidFill>
                  <a:srgbClr val="A50002"/>
                </a:solidFill>
              </a:rPr>
              <a:t>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1 </a:t>
            </a:r>
            <a:r>
              <a:rPr lang="de-DE" dirty="0">
                <a:solidFill>
                  <a:srgbClr val="C00000"/>
                </a:solidFill>
              </a:rPr>
              <a:t>–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1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latin typeface="Bradley Hand" pitchFamily="2" charset="77"/>
              </a:rPr>
              <a:t>17 </a:t>
            </a:r>
            <a:r>
              <a:rPr lang="de-DE" dirty="0">
                <a:solidFill>
                  <a:srgbClr val="C00000"/>
                </a:solidFill>
              </a:rPr>
              <a:t>–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1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120" name="textruta 9">
            <a:extLst>
              <a:ext uri="{FF2B5EF4-FFF2-40B4-BE49-F238E27FC236}">
                <a16:creationId xmlns:a16="http://schemas.microsoft.com/office/drawing/2014/main" id="{A5C8140E-770A-9046-B162-DFAF55851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3321" y="2604181"/>
            <a:ext cx="49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17 </a:t>
            </a:r>
          </a:p>
        </p:txBody>
      </p:sp>
      <p:sp>
        <p:nvSpPr>
          <p:cNvPr id="121" name="textruta 9">
            <a:extLst>
              <a:ext uri="{FF2B5EF4-FFF2-40B4-BE49-F238E27FC236}">
                <a16:creationId xmlns:a16="http://schemas.microsoft.com/office/drawing/2014/main" id="{3F1F6385-BCB3-5F47-80C7-E713DD164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157" y="2203427"/>
            <a:ext cx="49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15347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4" grpId="0"/>
      <p:bldP spid="63" grpId="0"/>
      <p:bldP spid="73" grpId="0"/>
      <p:bldP spid="74" grpId="0"/>
      <p:bldP spid="75" grpId="0"/>
      <p:bldP spid="4" grpId="0"/>
      <p:bldP spid="86" grpId="0"/>
      <p:bldP spid="16" grpId="0"/>
      <p:bldP spid="18" grpId="0"/>
      <p:bldP spid="111" grpId="0"/>
      <p:bldP spid="120" grpId="0"/>
      <p:bldP spid="1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 20"/>
          <p:cNvGrpSpPr/>
          <p:nvPr/>
        </p:nvGrpSpPr>
        <p:grpSpPr>
          <a:xfrm>
            <a:off x="1650265" y="1903278"/>
            <a:ext cx="2711428" cy="370639"/>
            <a:chOff x="4603016" y="3681347"/>
            <a:chExt cx="2711428" cy="370639"/>
          </a:xfrm>
        </p:grpSpPr>
        <p:sp>
          <p:nvSpPr>
            <p:cNvPr id="25" name="textruta 24"/>
            <p:cNvSpPr txBox="1"/>
            <p:nvPr/>
          </p:nvSpPr>
          <p:spPr>
            <a:xfrm>
              <a:off x="5476057" y="3682654"/>
              <a:ext cx="1838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latin typeface="Bradley Hand" pitchFamily="2" charset="77"/>
                </a:rPr>
                <a:t>46 </a:t>
              </a:r>
              <a:r>
                <a:rPr lang="sv-SE" dirty="0"/>
                <a:t>– </a:t>
              </a:r>
              <a:r>
                <a:rPr lang="sv-SE" dirty="0">
                  <a:latin typeface="Bradley Hand" pitchFamily="2" charset="77"/>
                </a:rPr>
                <a:t>(18 </a:t>
              </a:r>
              <a:r>
                <a:rPr lang="sv-SE" dirty="0"/>
                <a:t>+ </a:t>
              </a:r>
              <a:r>
                <a:rPr lang="sv-SE" dirty="0">
                  <a:latin typeface="Bradley Hand" pitchFamily="2" charset="77"/>
                </a:rPr>
                <a:t>6x) 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  <p:sp>
          <p:nvSpPr>
            <p:cNvPr id="23" name="textruta 9"/>
            <p:cNvSpPr txBox="1">
              <a:spLocks noChangeArrowheads="1"/>
            </p:cNvSpPr>
            <p:nvPr/>
          </p:nvSpPr>
          <p:spPr bwMode="auto">
            <a:xfrm>
              <a:off x="4603016" y="3681347"/>
              <a:ext cx="10698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  <a:cs typeface="Bradley Hand Bold"/>
                </a:rPr>
                <a:t> </a:t>
              </a:r>
              <a:r>
                <a:rPr lang="sv-SE" sz="1800" dirty="0">
                  <a:latin typeface="Bradley Hand" pitchFamily="2" charset="77"/>
                </a:rPr>
                <a:t>4x </a:t>
              </a:r>
              <a:r>
                <a:rPr lang="sv-SE" sz="1800" dirty="0"/>
                <a:t>–</a:t>
              </a:r>
              <a:r>
                <a:rPr lang="sv-SE" sz="1800" dirty="0">
                  <a:latin typeface="Bradley Hand" pitchFamily="2" charset="77"/>
                </a:rPr>
                <a:t> 12</a:t>
              </a:r>
            </a:p>
          </p:txBody>
        </p:sp>
      </p:grpSp>
      <p:grpSp>
        <p:nvGrpSpPr>
          <p:cNvPr id="29" name="Grupp 28"/>
          <p:cNvGrpSpPr/>
          <p:nvPr/>
        </p:nvGrpSpPr>
        <p:grpSpPr>
          <a:xfrm>
            <a:off x="1661528" y="2275224"/>
            <a:ext cx="2928156" cy="375924"/>
            <a:chOff x="4649151" y="3682605"/>
            <a:chExt cx="2928156" cy="375924"/>
          </a:xfrm>
        </p:grpSpPr>
        <p:sp>
          <p:nvSpPr>
            <p:cNvPr id="33" name="textruta 32"/>
            <p:cNvSpPr txBox="1"/>
            <p:nvPr/>
          </p:nvSpPr>
          <p:spPr>
            <a:xfrm>
              <a:off x="5520684" y="3682605"/>
              <a:ext cx="2056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latin typeface="Bradley Hand" pitchFamily="2" charset="77"/>
                </a:rPr>
                <a:t>46 </a:t>
              </a:r>
              <a:r>
                <a:rPr lang="sv-SE" dirty="0"/>
                <a:t>– </a:t>
              </a:r>
              <a:r>
                <a:rPr lang="sv-SE" dirty="0">
                  <a:latin typeface="Bradley Hand" pitchFamily="2" charset="77"/>
                </a:rPr>
                <a:t>18 </a:t>
              </a:r>
              <a:r>
                <a:rPr lang="sv-SE" dirty="0"/>
                <a:t>– </a:t>
              </a:r>
              <a:r>
                <a:rPr lang="sv-SE" dirty="0">
                  <a:latin typeface="Bradley Hand" pitchFamily="2" charset="77"/>
                </a:rPr>
                <a:t>6x</a:t>
              </a:r>
              <a:endParaRPr lang="sv-SE" b="1" dirty="0">
                <a:solidFill>
                  <a:srgbClr val="80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31" name="textruta 9"/>
            <p:cNvSpPr txBox="1">
              <a:spLocks noChangeArrowheads="1"/>
            </p:cNvSpPr>
            <p:nvPr/>
          </p:nvSpPr>
          <p:spPr bwMode="auto">
            <a:xfrm>
              <a:off x="4649151" y="3689197"/>
              <a:ext cx="12936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</a:t>
              </a:r>
              <a:r>
                <a:rPr lang="sv-SE" sz="1800" dirty="0">
                  <a:latin typeface="Bradley Hand" pitchFamily="2" charset="77"/>
                </a:rPr>
                <a:t>4x </a:t>
              </a:r>
              <a:r>
                <a:rPr lang="sv-SE" sz="1800" dirty="0"/>
                <a:t>–</a:t>
              </a:r>
              <a:r>
                <a:rPr lang="sv-SE" sz="1800" dirty="0">
                  <a:latin typeface="Bradley Hand" pitchFamily="2" charset="77"/>
                </a:rPr>
                <a:t> 12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57" name="textruta 56"/>
          <p:cNvSpPr txBox="1"/>
          <p:nvPr/>
        </p:nvSpPr>
        <p:spPr>
          <a:xfrm>
            <a:off x="2152336" y="3940806"/>
            <a:ext cx="105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10x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40</a:t>
            </a:r>
          </a:p>
        </p:txBody>
      </p:sp>
      <p:sp>
        <p:nvSpPr>
          <p:cNvPr id="64" name="textruta 63"/>
          <p:cNvSpPr txBox="1"/>
          <p:nvPr/>
        </p:nvSpPr>
        <p:spPr>
          <a:xfrm>
            <a:off x="5813051" y="1576717"/>
            <a:ext cx="121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</a:t>
            </a:r>
            <a:r>
              <a:rPr lang="en-US" dirty="0">
                <a:latin typeface="Bradley Hand" pitchFamily="2" charset="77"/>
              </a:rPr>
              <a:t>(</a:t>
            </a:r>
            <a:r>
              <a:rPr lang="en-US" dirty="0">
                <a:solidFill>
                  <a:srgbClr val="C00000"/>
                </a:solidFill>
                <a:latin typeface="Bradley Hand" pitchFamily="2" charset="77"/>
              </a:rPr>
              <a:t>4</a:t>
            </a:r>
            <a:r>
              <a:rPr lang="en-US" dirty="0">
                <a:latin typeface="Bradley Hand" pitchFamily="2" charset="77"/>
              </a:rPr>
              <a:t> </a:t>
            </a:r>
            <a:r>
              <a:rPr lang="de-DE" dirty="0"/>
              <a:t>–</a:t>
            </a:r>
            <a:r>
              <a:rPr lang="en-US" dirty="0">
                <a:latin typeface="Bradley Hand" pitchFamily="2" charset="77"/>
              </a:rPr>
              <a:t> </a:t>
            </a:r>
            <a:r>
              <a:rPr lang="sv-SE" dirty="0">
                <a:latin typeface="Bradley Hand Bold"/>
                <a:cs typeface="Bradley Hand Bold"/>
              </a:rPr>
              <a:t>3 </a:t>
            </a:r>
            <a:r>
              <a:rPr lang="en-US" dirty="0">
                <a:latin typeface="Bradley Hand" pitchFamily="2" charset="77"/>
              </a:rPr>
              <a:t>)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63" name="textruta 9"/>
          <p:cNvSpPr txBox="1">
            <a:spLocks noChangeArrowheads="1"/>
          </p:cNvSpPr>
          <p:nvPr/>
        </p:nvSpPr>
        <p:spPr bwMode="auto">
          <a:xfrm>
            <a:off x="5586350" y="2391545"/>
            <a:ext cx="17416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 </a:t>
            </a:r>
            <a:r>
              <a:rPr lang="sv-SE" sz="1800" dirty="0">
                <a:cs typeface="Bradley Hand Bold"/>
              </a:rPr>
              <a:t>= </a:t>
            </a:r>
            <a:r>
              <a:rPr lang="sv-SE" sz="1800" dirty="0">
                <a:latin typeface="Bradley Hand Bold"/>
                <a:cs typeface="Bradley Hand Bold"/>
              </a:rPr>
              <a:t>46 </a:t>
            </a:r>
            <a:r>
              <a:rPr lang="de-DE" sz="1800" dirty="0"/>
              <a:t>– </a:t>
            </a:r>
            <a:r>
              <a:rPr lang="en-US" sz="1800" dirty="0">
                <a:latin typeface="Bradley Hand" pitchFamily="2" charset="77"/>
              </a:rPr>
              <a:t>6 · </a:t>
            </a:r>
            <a:r>
              <a:rPr lang="en-US" sz="1800" b="1" dirty="0">
                <a:latin typeface="Bradley Hand Bold"/>
                <a:cs typeface="Bradley Hand Bold"/>
              </a:rPr>
              <a:t>7 </a:t>
            </a:r>
            <a:r>
              <a:rPr lang="sv-SE" sz="1800" dirty="0">
                <a:cs typeface="Bradley Hand Bold"/>
              </a:rPr>
              <a:t>=</a:t>
            </a:r>
            <a:r>
              <a:rPr lang="sv-SE" sz="1800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73" name="Rektangel 72"/>
          <p:cNvSpPr/>
          <p:nvPr/>
        </p:nvSpPr>
        <p:spPr>
          <a:xfrm>
            <a:off x="5154982" y="2042257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74" name="textruta 73"/>
          <p:cNvSpPr txBox="1"/>
          <p:nvPr/>
        </p:nvSpPr>
        <p:spPr>
          <a:xfrm>
            <a:off x="5169235" y="3247595"/>
            <a:ext cx="136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H.L.</a:t>
            </a:r>
          </a:p>
        </p:txBody>
      </p:sp>
      <p:sp>
        <p:nvSpPr>
          <p:cNvPr id="75" name="textruta 74"/>
          <p:cNvSpPr txBox="1"/>
          <p:nvPr/>
        </p:nvSpPr>
        <p:spPr>
          <a:xfrm>
            <a:off x="2272234" y="5245729"/>
            <a:ext cx="229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Svar:</a:t>
            </a:r>
            <a:r>
              <a:rPr lang="sv-SE" dirty="0">
                <a:latin typeface="Bradley Hand Bold"/>
                <a:cs typeface="Bradley Hand Bold"/>
              </a:rPr>
              <a:t>  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4</a:t>
            </a:r>
            <a:endParaRPr lang="sv-SE" u="sng" dirty="0">
              <a:latin typeface="Bradley Hand Bold"/>
              <a:cs typeface="Bradley Hand Bold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1CB868C-0588-F947-80C0-B5485F8CB1F7}"/>
              </a:ext>
            </a:extLst>
          </p:cNvPr>
          <p:cNvSpPr/>
          <p:nvPr/>
        </p:nvSpPr>
        <p:spPr>
          <a:xfrm>
            <a:off x="1031313" y="650365"/>
            <a:ext cx="5900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Lös </a:t>
            </a:r>
            <a:r>
              <a:rPr lang="de-DE" dirty="0" err="1"/>
              <a:t>ekvationen</a:t>
            </a:r>
            <a:r>
              <a:rPr lang="de-DE" dirty="0"/>
              <a:t>	</a:t>
            </a:r>
            <a:r>
              <a:rPr lang="sv-SE" sz="2000" b="1" dirty="0">
                <a:solidFill>
                  <a:srgbClr val="C00000"/>
                </a:solidFill>
              </a:rPr>
              <a:t> </a:t>
            </a:r>
            <a:r>
              <a:rPr lang="sv-SE" sz="2000" b="1" dirty="0">
                <a:solidFill>
                  <a:srgbClr val="9F0002"/>
                </a:solidFill>
              </a:rPr>
              <a:t>4(</a:t>
            </a:r>
            <a:r>
              <a:rPr lang="sv-SE" sz="2000" b="1" i="1" dirty="0">
                <a:solidFill>
                  <a:srgbClr val="9F0002"/>
                </a:solidFill>
              </a:rPr>
              <a:t>x </a:t>
            </a:r>
            <a:r>
              <a:rPr lang="sv-SE" sz="2000" b="1" dirty="0">
                <a:solidFill>
                  <a:srgbClr val="9F0002"/>
                </a:solidFill>
              </a:rPr>
              <a:t>– 3) = 46 – 6(3 + </a:t>
            </a:r>
            <a:r>
              <a:rPr lang="sv-SE" sz="2000" b="1" i="1" dirty="0">
                <a:solidFill>
                  <a:srgbClr val="9F0002"/>
                </a:solidFill>
              </a:rPr>
              <a:t>x</a:t>
            </a:r>
            <a:r>
              <a:rPr lang="sv-SE" sz="2000" b="1" dirty="0">
                <a:solidFill>
                  <a:srgbClr val="9F0002"/>
                </a:solidFill>
              </a:rPr>
              <a:t>)</a:t>
            </a:r>
            <a:endParaRPr lang="sv-SE" b="1" dirty="0">
              <a:solidFill>
                <a:srgbClr val="9F0002"/>
              </a:solidFill>
            </a:endParaRP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D6C24BBB-13CC-B54D-B692-26AFE09958EE}"/>
              </a:ext>
            </a:extLst>
          </p:cNvPr>
          <p:cNvGrpSpPr/>
          <p:nvPr/>
        </p:nvGrpSpPr>
        <p:grpSpPr>
          <a:xfrm>
            <a:off x="2173591" y="4251245"/>
            <a:ext cx="1015919" cy="576148"/>
            <a:chOff x="2835771" y="4431103"/>
            <a:chExt cx="1015919" cy="576148"/>
          </a:xfrm>
        </p:grpSpPr>
        <p:grpSp>
          <p:nvGrpSpPr>
            <p:cNvPr id="76" name="Grupp 75">
              <a:extLst>
                <a:ext uri="{FF2B5EF4-FFF2-40B4-BE49-F238E27FC236}">
                  <a16:creationId xmlns:a16="http://schemas.microsoft.com/office/drawing/2014/main" id="{CCEE0467-3CBF-8347-942F-3930EE1FE48C}"/>
                </a:ext>
              </a:extLst>
            </p:cNvPr>
            <p:cNvGrpSpPr/>
            <p:nvPr/>
          </p:nvGrpSpPr>
          <p:grpSpPr>
            <a:xfrm>
              <a:off x="2835771" y="4431103"/>
              <a:ext cx="1007328" cy="576148"/>
              <a:chOff x="5120417" y="3623580"/>
              <a:chExt cx="1007328" cy="576148"/>
            </a:xfrm>
          </p:grpSpPr>
          <p:grpSp>
            <p:nvGrpSpPr>
              <p:cNvPr id="77" name="Grupp 76">
                <a:extLst>
                  <a:ext uri="{FF2B5EF4-FFF2-40B4-BE49-F238E27FC236}">
                    <a16:creationId xmlns:a16="http://schemas.microsoft.com/office/drawing/2014/main" id="{4B9197E9-141B-BC4A-A850-1AC2C0EDC708}"/>
                  </a:ext>
                </a:extLst>
              </p:cNvPr>
              <p:cNvGrpSpPr/>
              <p:nvPr/>
            </p:nvGrpSpPr>
            <p:grpSpPr>
              <a:xfrm>
                <a:off x="5120417" y="3632028"/>
                <a:ext cx="764512" cy="567700"/>
                <a:chOff x="973983" y="2986466"/>
                <a:chExt cx="764512" cy="567700"/>
              </a:xfrm>
            </p:grpSpPr>
            <p:grpSp>
              <p:nvGrpSpPr>
                <p:cNvPr id="79" name="Grupp 78">
                  <a:extLst>
                    <a:ext uri="{FF2B5EF4-FFF2-40B4-BE49-F238E27FC236}">
                      <a16:creationId xmlns:a16="http://schemas.microsoft.com/office/drawing/2014/main" id="{CD895F32-0770-9644-856E-D1B3E04EEF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73983" y="2986466"/>
                  <a:ext cx="542136" cy="567700"/>
                  <a:chOff x="3699520" y="1924783"/>
                  <a:chExt cx="542136" cy="567860"/>
                </a:xfrm>
              </p:grpSpPr>
              <p:sp>
                <p:nvSpPr>
                  <p:cNvPr id="81" name="textruta 8">
                    <a:extLst>
                      <a:ext uri="{FF2B5EF4-FFF2-40B4-BE49-F238E27FC236}">
                        <a16:creationId xmlns:a16="http://schemas.microsoft.com/office/drawing/2014/main" id="{EABBD6E0-F447-EA4D-9C56-155BB3FEB32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99520" y="1924783"/>
                    <a:ext cx="542136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10x</a:t>
                    </a:r>
                  </a:p>
                </p:txBody>
              </p:sp>
              <p:sp>
                <p:nvSpPr>
                  <p:cNvPr id="82" name="textruta 9">
                    <a:extLst>
                      <a:ext uri="{FF2B5EF4-FFF2-40B4-BE49-F238E27FC236}">
                        <a16:creationId xmlns:a16="http://schemas.microsoft.com/office/drawing/2014/main" id="{1B7BAA5C-7732-A944-B98E-924B75762E8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36859" y="2123207"/>
                    <a:ext cx="431528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solidFill>
                          <a:srgbClr val="C00000"/>
                        </a:solidFill>
                        <a:latin typeface="Bradley Hand Bold"/>
                        <a:cs typeface="Bradley Hand Bold"/>
                      </a:rPr>
                      <a:t>10</a:t>
                    </a:r>
                  </a:p>
                </p:txBody>
              </p:sp>
              <p:cxnSp>
                <p:nvCxnSpPr>
                  <p:cNvPr id="83" name="Rak 82">
                    <a:extLst>
                      <a:ext uri="{FF2B5EF4-FFF2-40B4-BE49-F238E27FC236}">
                        <a16:creationId xmlns:a16="http://schemas.microsoft.com/office/drawing/2014/main" id="{B3C549D4-B5E6-6A4B-AACD-785D17132F4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815931" y="2203777"/>
                    <a:ext cx="298484" cy="1"/>
                  </a:xfrm>
                  <a:prstGeom prst="line">
                    <a:avLst/>
                  </a:prstGeom>
                  <a:ln w="9525" cmpd="sng">
                    <a:solidFill>
                      <a:srgbClr val="C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0" name="textruta 79">
                  <a:extLst>
                    <a:ext uri="{FF2B5EF4-FFF2-40B4-BE49-F238E27FC236}">
                      <a16:creationId xmlns:a16="http://schemas.microsoft.com/office/drawing/2014/main" id="{81DE92EC-6D87-C741-A3EA-B586182DE2E3}"/>
                    </a:ext>
                  </a:extLst>
                </p:cNvPr>
                <p:cNvSpPr txBox="1"/>
                <p:nvPr/>
              </p:nvSpPr>
              <p:spPr>
                <a:xfrm>
                  <a:off x="1298101" y="3085130"/>
                  <a:ext cx="440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dirty="0">
                      <a:cs typeface="Bradley Hand Bold"/>
                    </a:rPr>
                    <a:t>=</a:t>
                  </a:r>
                </a:p>
              </p:txBody>
            </p:sp>
          </p:grpSp>
          <p:sp>
            <p:nvSpPr>
              <p:cNvPr id="78" name="textruta 9">
                <a:extLst>
                  <a:ext uri="{FF2B5EF4-FFF2-40B4-BE49-F238E27FC236}">
                    <a16:creationId xmlns:a16="http://schemas.microsoft.com/office/drawing/2014/main" id="{9BBBF91E-4E59-7948-B685-B3157B140A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14463" y="3623580"/>
                <a:ext cx="5132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 40</a:t>
                </a:r>
              </a:p>
            </p:txBody>
          </p:sp>
        </p:grpSp>
        <p:sp>
          <p:nvSpPr>
            <p:cNvPr id="84" name="textruta 9">
              <a:extLst>
                <a:ext uri="{FF2B5EF4-FFF2-40B4-BE49-F238E27FC236}">
                  <a16:creationId xmlns:a16="http://schemas.microsoft.com/office/drawing/2014/main" id="{21DB9262-7E26-BA43-A789-B84681C95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0162" y="4627872"/>
              <a:ext cx="431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solidFill>
                    <a:srgbClr val="C00000"/>
                  </a:solidFill>
                  <a:latin typeface="Bradley Hand Bold"/>
                  <a:cs typeface="Bradley Hand Bold"/>
                </a:rPr>
                <a:t>10</a:t>
              </a:r>
            </a:p>
          </p:txBody>
        </p:sp>
        <p:cxnSp>
          <p:nvCxnSpPr>
            <p:cNvPr id="85" name="Rak 84">
              <a:extLst>
                <a:ext uri="{FF2B5EF4-FFF2-40B4-BE49-F238E27FC236}">
                  <a16:creationId xmlns:a16="http://schemas.microsoft.com/office/drawing/2014/main" id="{2521A338-4FAA-AD4D-99F7-AC57A759B978}"/>
                </a:ext>
              </a:extLst>
            </p:cNvPr>
            <p:cNvCxnSpPr/>
            <p:nvPr/>
          </p:nvCxnSpPr>
          <p:spPr bwMode="auto">
            <a:xfrm flipV="1">
              <a:off x="3456936" y="4718467"/>
              <a:ext cx="298484" cy="1"/>
            </a:xfrm>
            <a:prstGeom prst="line">
              <a:avLst/>
            </a:prstGeom>
            <a:ln w="9525" cmpd="sng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ruta 85">
            <a:extLst>
              <a:ext uri="{FF2B5EF4-FFF2-40B4-BE49-F238E27FC236}">
                <a16:creationId xmlns:a16="http://schemas.microsoft.com/office/drawing/2014/main" id="{824CF272-3227-B44F-B550-700BA5123B6B}"/>
              </a:ext>
            </a:extLst>
          </p:cNvPr>
          <p:cNvSpPr txBox="1"/>
          <p:nvPr/>
        </p:nvSpPr>
        <p:spPr>
          <a:xfrm>
            <a:off x="2386340" y="4725685"/>
            <a:ext cx="79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4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0CF72A3-1B40-864D-BDBC-152705192699}"/>
              </a:ext>
            </a:extLst>
          </p:cNvPr>
          <p:cNvSpPr/>
          <p:nvPr/>
        </p:nvSpPr>
        <p:spPr>
          <a:xfrm>
            <a:off x="5836937" y="2022213"/>
            <a:ext cx="2539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46 </a:t>
            </a:r>
            <a:r>
              <a:rPr lang="de-DE" dirty="0"/>
              <a:t>–</a:t>
            </a:r>
            <a:r>
              <a:rPr lang="en-US" dirty="0">
                <a:latin typeface="Bradley Hand" pitchFamily="2" charset="77"/>
              </a:rPr>
              <a:t> 6(3 </a:t>
            </a:r>
            <a:r>
              <a:rPr lang="sv-SE" dirty="0"/>
              <a:t>+</a:t>
            </a:r>
            <a:r>
              <a:rPr lang="en-US" dirty="0">
                <a:latin typeface="Bradley Hand" pitchFamily="2" charset="77"/>
              </a:rPr>
              <a:t> 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4</a:t>
            </a:r>
            <a:r>
              <a:rPr lang="en-US" dirty="0">
                <a:latin typeface="Bradley Hand" pitchFamily="2" charset="77"/>
              </a:rPr>
              <a:t>)</a:t>
            </a:r>
            <a:r>
              <a:rPr lang="sv-SE" dirty="0">
                <a:cs typeface="Bradley Hand Bold"/>
              </a:rPr>
              <a:t>=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0CDA9E79-CD2E-2044-ABED-550D822896F3}"/>
              </a:ext>
            </a:extLst>
          </p:cNvPr>
          <p:cNvSpPr/>
          <p:nvPr/>
        </p:nvSpPr>
        <p:spPr>
          <a:xfrm>
            <a:off x="5169235" y="1567894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grpSp>
        <p:nvGrpSpPr>
          <p:cNvPr id="108" name="Grupp 107">
            <a:extLst>
              <a:ext uri="{FF2B5EF4-FFF2-40B4-BE49-F238E27FC236}">
                <a16:creationId xmlns:a16="http://schemas.microsoft.com/office/drawing/2014/main" id="{1A83EE24-5420-884B-B4C6-77F7EF5F58DC}"/>
              </a:ext>
            </a:extLst>
          </p:cNvPr>
          <p:cNvGrpSpPr/>
          <p:nvPr/>
        </p:nvGrpSpPr>
        <p:grpSpPr>
          <a:xfrm>
            <a:off x="1682561" y="2604181"/>
            <a:ext cx="2033591" cy="375924"/>
            <a:chOff x="4669790" y="3676013"/>
            <a:chExt cx="2033591" cy="375924"/>
          </a:xfrm>
        </p:grpSpPr>
        <p:sp>
          <p:nvSpPr>
            <p:cNvPr id="109" name="textruta 108">
              <a:extLst>
                <a:ext uri="{FF2B5EF4-FFF2-40B4-BE49-F238E27FC236}">
                  <a16:creationId xmlns:a16="http://schemas.microsoft.com/office/drawing/2014/main" id="{569139CA-369C-0240-ACE4-CC6370B16317}"/>
                </a:ext>
              </a:extLst>
            </p:cNvPr>
            <p:cNvSpPr txBox="1"/>
            <p:nvPr/>
          </p:nvSpPr>
          <p:spPr>
            <a:xfrm>
              <a:off x="5520685" y="3682605"/>
              <a:ext cx="1182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latin typeface="Bradley Hand" pitchFamily="2" charset="77"/>
                </a:rPr>
                <a:t>28 </a:t>
              </a:r>
              <a:r>
                <a:rPr lang="sv-SE" dirty="0"/>
                <a:t>– </a:t>
              </a:r>
              <a:r>
                <a:rPr lang="sv-SE" dirty="0">
                  <a:latin typeface="Bradley Hand" pitchFamily="2" charset="77"/>
                </a:rPr>
                <a:t>6x</a:t>
              </a:r>
              <a:endParaRPr lang="sv-SE" b="1" dirty="0">
                <a:solidFill>
                  <a:srgbClr val="80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110" name="textruta 9">
              <a:extLst>
                <a:ext uri="{FF2B5EF4-FFF2-40B4-BE49-F238E27FC236}">
                  <a16:creationId xmlns:a16="http://schemas.microsoft.com/office/drawing/2014/main" id="{ACD841DE-2F95-CF44-AD67-D68A7DB4E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9790" y="3676013"/>
              <a:ext cx="9989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</a:t>
              </a:r>
              <a:r>
                <a:rPr lang="sv-SE" sz="1800" dirty="0">
                  <a:latin typeface="Bradley Hand" pitchFamily="2" charset="77"/>
                </a:rPr>
                <a:t>4x </a:t>
              </a:r>
              <a:r>
                <a:rPr lang="sv-SE" sz="1800" dirty="0"/>
                <a:t>–</a:t>
              </a:r>
              <a:r>
                <a:rPr lang="sv-SE" sz="1800" dirty="0">
                  <a:latin typeface="Bradley Hand" pitchFamily="2" charset="77"/>
                </a:rPr>
                <a:t> 12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111" name="textruta 110">
            <a:extLst>
              <a:ext uri="{FF2B5EF4-FFF2-40B4-BE49-F238E27FC236}">
                <a16:creationId xmlns:a16="http://schemas.microsoft.com/office/drawing/2014/main" id="{055CCEE9-997B-EA4B-A2CA-A823788021C6}"/>
              </a:ext>
            </a:extLst>
          </p:cNvPr>
          <p:cNvSpPr txBox="1"/>
          <p:nvPr/>
        </p:nvSpPr>
        <p:spPr>
          <a:xfrm>
            <a:off x="1244509" y="2946322"/>
            <a:ext cx="318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4x </a:t>
            </a:r>
            <a:r>
              <a:rPr lang="de-DE" dirty="0">
                <a:solidFill>
                  <a:srgbClr val="C00000"/>
                </a:solidFill>
              </a:rPr>
              <a:t>+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6x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12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latin typeface="Bradley Hand" pitchFamily="2" charset="77"/>
              </a:rPr>
              <a:t>28 </a:t>
            </a:r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6x </a:t>
            </a:r>
            <a:r>
              <a:rPr lang="de-DE" dirty="0">
                <a:solidFill>
                  <a:srgbClr val="C00000"/>
                </a:solidFill>
              </a:rPr>
              <a:t>+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6x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120" name="textruta 9">
            <a:extLst>
              <a:ext uri="{FF2B5EF4-FFF2-40B4-BE49-F238E27FC236}">
                <a16:creationId xmlns:a16="http://schemas.microsoft.com/office/drawing/2014/main" id="{A5C8140E-770A-9046-B162-DFAF55851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6865" y="2704922"/>
            <a:ext cx="1349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cs typeface="Bradley Hand Bold"/>
              </a:rPr>
              <a:t>= </a:t>
            </a:r>
            <a:r>
              <a:rPr lang="sv-SE" sz="1800" dirty="0">
                <a:latin typeface="Bradley Hand Bold"/>
                <a:cs typeface="Bradley Hand Bold"/>
              </a:rPr>
              <a:t>46 </a:t>
            </a:r>
            <a:r>
              <a:rPr lang="de-DE" sz="1800" dirty="0"/>
              <a:t>– </a:t>
            </a:r>
            <a:r>
              <a:rPr lang="en-US" sz="1800" dirty="0">
                <a:latin typeface="Bradley Hand" pitchFamily="2" charset="77"/>
              </a:rPr>
              <a:t>42</a:t>
            </a:r>
            <a:r>
              <a:rPr lang="sv-SE" sz="1800" dirty="0">
                <a:cs typeface="Bradley Hand Bold"/>
              </a:rPr>
              <a:t> =</a:t>
            </a:r>
            <a:r>
              <a:rPr lang="sv-SE" sz="1800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121" name="textruta 9">
            <a:extLst>
              <a:ext uri="{FF2B5EF4-FFF2-40B4-BE49-F238E27FC236}">
                <a16:creationId xmlns:a16="http://schemas.microsoft.com/office/drawing/2014/main" id="{3F1F6385-BCB3-5F47-80C7-E713DD164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4473" y="1572921"/>
            <a:ext cx="49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4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0F13C0CB-BC3D-1246-99E4-472678A19927}"/>
              </a:ext>
            </a:extLst>
          </p:cNvPr>
          <p:cNvSpPr/>
          <p:nvPr/>
        </p:nvSpPr>
        <p:spPr>
          <a:xfrm>
            <a:off x="1525041" y="1529506"/>
            <a:ext cx="3277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</a:t>
            </a:r>
            <a:r>
              <a:rPr lang="sv-SE" dirty="0">
                <a:latin typeface="Bradley Hand" pitchFamily="2" charset="77"/>
              </a:rPr>
              <a:t>4(x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3) </a:t>
            </a:r>
            <a:r>
              <a:rPr lang="sv-SE" dirty="0"/>
              <a:t>= </a:t>
            </a:r>
            <a:r>
              <a:rPr lang="sv-SE" dirty="0">
                <a:latin typeface="Bradley Hand" pitchFamily="2" charset="77"/>
              </a:rPr>
              <a:t>46 </a:t>
            </a:r>
            <a:r>
              <a:rPr lang="sv-SE" dirty="0"/>
              <a:t>–  </a:t>
            </a:r>
            <a:r>
              <a:rPr lang="sv-SE" dirty="0">
                <a:latin typeface="Bradley Hand" pitchFamily="2" charset="77"/>
              </a:rPr>
              <a:t>6(3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x) </a:t>
            </a:r>
            <a:endParaRPr lang="sv-SE" dirty="0"/>
          </a:p>
        </p:txBody>
      </p:sp>
      <p:sp>
        <p:nvSpPr>
          <p:cNvPr id="36" name="Uppåtböjd 35">
            <a:extLst>
              <a:ext uri="{FF2B5EF4-FFF2-40B4-BE49-F238E27FC236}">
                <a16:creationId xmlns:a16="http://schemas.microsoft.com/office/drawing/2014/main" id="{EC1D9425-C052-FA4D-A08E-A7A6A7CBA626}"/>
              </a:ext>
            </a:extLst>
          </p:cNvPr>
          <p:cNvSpPr/>
          <p:nvPr/>
        </p:nvSpPr>
        <p:spPr>
          <a:xfrm>
            <a:off x="1790548" y="1805589"/>
            <a:ext cx="277431" cy="102385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37" name="Uppåtböjd 36">
            <a:extLst>
              <a:ext uri="{FF2B5EF4-FFF2-40B4-BE49-F238E27FC236}">
                <a16:creationId xmlns:a16="http://schemas.microsoft.com/office/drawing/2014/main" id="{554BA445-24B2-174A-9B48-F66B600DE644}"/>
              </a:ext>
            </a:extLst>
          </p:cNvPr>
          <p:cNvSpPr/>
          <p:nvPr/>
        </p:nvSpPr>
        <p:spPr>
          <a:xfrm>
            <a:off x="1790549" y="1818959"/>
            <a:ext cx="583992" cy="127159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38" name="Uppåtböjd 37">
            <a:extLst>
              <a:ext uri="{FF2B5EF4-FFF2-40B4-BE49-F238E27FC236}">
                <a16:creationId xmlns:a16="http://schemas.microsoft.com/office/drawing/2014/main" id="{764AF719-42BB-FF42-9756-2DC4E06F743B}"/>
              </a:ext>
            </a:extLst>
          </p:cNvPr>
          <p:cNvSpPr/>
          <p:nvPr/>
        </p:nvSpPr>
        <p:spPr>
          <a:xfrm>
            <a:off x="3412086" y="1797343"/>
            <a:ext cx="241558" cy="74800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39" name="Uppåtböjd 38">
            <a:extLst>
              <a:ext uri="{FF2B5EF4-FFF2-40B4-BE49-F238E27FC236}">
                <a16:creationId xmlns:a16="http://schemas.microsoft.com/office/drawing/2014/main" id="{8C2E5348-2A32-5D45-BA55-41A79A4B0603}"/>
              </a:ext>
            </a:extLst>
          </p:cNvPr>
          <p:cNvSpPr/>
          <p:nvPr/>
        </p:nvSpPr>
        <p:spPr>
          <a:xfrm>
            <a:off x="3412085" y="1779247"/>
            <a:ext cx="595691" cy="128727"/>
          </a:xfrm>
          <a:prstGeom prst="curvedUpArrow">
            <a:avLst>
              <a:gd name="adj1" fmla="val 15665"/>
              <a:gd name="adj2" fmla="val 24986"/>
              <a:gd name="adj3" fmla="val 6284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grpSp>
        <p:nvGrpSpPr>
          <p:cNvPr id="40" name="Grupp 39">
            <a:extLst>
              <a:ext uri="{FF2B5EF4-FFF2-40B4-BE49-F238E27FC236}">
                <a16:creationId xmlns:a16="http://schemas.microsoft.com/office/drawing/2014/main" id="{24F28B5E-9C19-5A48-AD12-9DCE491F625B}"/>
              </a:ext>
            </a:extLst>
          </p:cNvPr>
          <p:cNvGrpSpPr/>
          <p:nvPr/>
        </p:nvGrpSpPr>
        <p:grpSpPr>
          <a:xfrm>
            <a:off x="1605239" y="3298050"/>
            <a:ext cx="2121027" cy="369332"/>
            <a:chOff x="4582354" y="3682605"/>
            <a:chExt cx="2121027" cy="369332"/>
          </a:xfrm>
        </p:grpSpPr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EE6910A1-1AA3-3142-95DE-9583E718D22B}"/>
                </a:ext>
              </a:extLst>
            </p:cNvPr>
            <p:cNvSpPr txBox="1"/>
            <p:nvPr/>
          </p:nvSpPr>
          <p:spPr>
            <a:xfrm>
              <a:off x="5520685" y="3682605"/>
              <a:ext cx="1182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latin typeface="Bradley Hand" pitchFamily="2" charset="77"/>
                </a:rPr>
                <a:t>28 </a:t>
              </a:r>
              <a:endParaRPr lang="sv-SE" b="1" dirty="0">
                <a:solidFill>
                  <a:srgbClr val="80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42" name="textruta 9">
              <a:extLst>
                <a:ext uri="{FF2B5EF4-FFF2-40B4-BE49-F238E27FC236}">
                  <a16:creationId xmlns:a16="http://schemas.microsoft.com/office/drawing/2014/main" id="{DA4803FC-531A-7045-B29C-EFC532466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2354" y="3682605"/>
              <a:ext cx="11015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</a:t>
              </a:r>
              <a:r>
                <a:rPr lang="sv-SE" sz="1800" dirty="0">
                  <a:latin typeface="Bradley Hand" pitchFamily="2" charset="77"/>
                </a:rPr>
                <a:t>10x </a:t>
              </a:r>
              <a:r>
                <a:rPr lang="sv-SE" sz="1800" dirty="0"/>
                <a:t>–</a:t>
              </a:r>
              <a:r>
                <a:rPr lang="sv-SE" sz="1800" dirty="0">
                  <a:latin typeface="Bradley Hand" pitchFamily="2" charset="77"/>
                </a:rPr>
                <a:t> 12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43" name="textruta 42">
            <a:extLst>
              <a:ext uri="{FF2B5EF4-FFF2-40B4-BE49-F238E27FC236}">
                <a16:creationId xmlns:a16="http://schemas.microsoft.com/office/drawing/2014/main" id="{56CF05BC-6545-3B4F-A4CA-C89F1C901CEE}"/>
              </a:ext>
            </a:extLst>
          </p:cNvPr>
          <p:cNvSpPr txBox="1"/>
          <p:nvPr/>
        </p:nvSpPr>
        <p:spPr>
          <a:xfrm>
            <a:off x="1151736" y="3644247"/>
            <a:ext cx="318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10x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12 </a:t>
            </a:r>
            <a:r>
              <a:rPr lang="de-DE" dirty="0">
                <a:solidFill>
                  <a:srgbClr val="C00000"/>
                </a:solidFill>
              </a:rPr>
              <a:t>+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12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latin typeface="Bradley Hand" pitchFamily="2" charset="77"/>
              </a:rPr>
              <a:t>28 </a:t>
            </a:r>
            <a:r>
              <a:rPr lang="de-DE" dirty="0">
                <a:solidFill>
                  <a:srgbClr val="C00000"/>
                </a:solidFill>
              </a:rPr>
              <a:t>+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12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EB9125D-177D-4041-8D4E-C93E0EC1B25E}"/>
              </a:ext>
            </a:extLst>
          </p:cNvPr>
          <p:cNvSpPr/>
          <p:nvPr/>
        </p:nvSpPr>
        <p:spPr>
          <a:xfrm>
            <a:off x="6905457" y="1564560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Bradley Hand" pitchFamily="2" charset="77"/>
              </a:rPr>
              <a:t>4 · </a:t>
            </a:r>
            <a:r>
              <a:rPr lang="en-US" b="1" dirty="0">
                <a:latin typeface="Bradley Hand Bold"/>
                <a:cs typeface="Bradley Hand Bold"/>
              </a:rPr>
              <a:t>1 </a:t>
            </a:r>
            <a:r>
              <a:rPr lang="sv-SE" dirty="0">
                <a:cs typeface="Bradley Hand Bold"/>
              </a:rPr>
              <a:t>=</a:t>
            </a:r>
            <a:endParaRPr lang="sv-SE" dirty="0"/>
          </a:p>
        </p:txBody>
      </p:sp>
      <p:sp>
        <p:nvSpPr>
          <p:cNvPr id="45" name="textruta 9">
            <a:extLst>
              <a:ext uri="{FF2B5EF4-FFF2-40B4-BE49-F238E27FC236}">
                <a16:creationId xmlns:a16="http://schemas.microsoft.com/office/drawing/2014/main" id="{FAF5BC07-B6B1-6E4B-A041-2302F7265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497" y="2695986"/>
            <a:ext cx="49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7123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4" grpId="0"/>
      <p:bldP spid="63" grpId="0"/>
      <p:bldP spid="73" grpId="0"/>
      <p:bldP spid="74" grpId="0"/>
      <p:bldP spid="75" grpId="0"/>
      <p:bldP spid="4" grpId="0"/>
      <p:bldP spid="86" grpId="0"/>
      <p:bldP spid="16" grpId="0"/>
      <p:bldP spid="18" grpId="0"/>
      <p:bldP spid="111" grpId="0"/>
      <p:bldP spid="120" grpId="0"/>
      <p:bldP spid="121" grpId="0"/>
      <p:bldP spid="35" grpId="0"/>
      <p:bldP spid="36" grpId="0" animBg="1"/>
      <p:bldP spid="37" grpId="0" animBg="1"/>
      <p:bldP spid="38" grpId="0" animBg="1"/>
      <p:bldP spid="39" grpId="0" animBg="1"/>
      <p:bldP spid="43" grpId="0"/>
      <p:bldP spid="2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A1DCD93-F391-AE4E-BCC9-E3E2D0D57AF9}"/>
              </a:ext>
            </a:extLst>
          </p:cNvPr>
          <p:cNvSpPr/>
          <p:nvPr/>
        </p:nvSpPr>
        <p:spPr>
          <a:xfrm>
            <a:off x="1466032" y="149510"/>
            <a:ext cx="657212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En kvadrat har 6 cm längre omkrets än en liksidig triangel. Triangelns sidor är 1 cm längre än kvadratens. Beräkna kvadratens area. 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2392E4-B2A1-1144-806E-6B7A5D2FC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315" y="1196858"/>
            <a:ext cx="765360" cy="76536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0BC299CA-F368-C047-9087-6A3AC925B5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3" t="2529" b="1"/>
          <a:stretch/>
        </p:blipFill>
        <p:spPr>
          <a:xfrm>
            <a:off x="4653032" y="1117292"/>
            <a:ext cx="1145742" cy="881716"/>
          </a:xfrm>
          <a:prstGeom prst="triangle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6740E11-4F1C-2D4A-89C1-61EEAF3CD5C2}"/>
              </a:ext>
            </a:extLst>
          </p:cNvPr>
          <p:cNvSpPr txBox="1"/>
          <p:nvPr/>
        </p:nvSpPr>
        <p:spPr>
          <a:xfrm>
            <a:off x="4010675" y="1037420"/>
            <a:ext cx="72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(cm)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C2E831C-F964-434B-9F21-C34114805365}"/>
              </a:ext>
            </a:extLst>
          </p:cNvPr>
          <p:cNvSpPr txBox="1"/>
          <p:nvPr/>
        </p:nvSpPr>
        <p:spPr>
          <a:xfrm>
            <a:off x="5319535" y="970175"/>
            <a:ext cx="72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(cm)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B911DB5-B1B0-BD4E-989A-07B874B87F4C}"/>
              </a:ext>
            </a:extLst>
          </p:cNvPr>
          <p:cNvSpPr txBox="1"/>
          <p:nvPr/>
        </p:nvSpPr>
        <p:spPr>
          <a:xfrm>
            <a:off x="3446094" y="1931972"/>
            <a:ext cx="363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x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140C0E9-2387-A845-9D88-C57985FE4942}"/>
              </a:ext>
            </a:extLst>
          </p:cNvPr>
          <p:cNvSpPr txBox="1"/>
          <p:nvPr/>
        </p:nvSpPr>
        <p:spPr>
          <a:xfrm>
            <a:off x="4010675" y="1384052"/>
            <a:ext cx="259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x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C29D232-9034-FB45-8BDD-A8E0B5AEE110}"/>
              </a:ext>
            </a:extLst>
          </p:cNvPr>
          <p:cNvSpPr txBox="1"/>
          <p:nvPr/>
        </p:nvSpPr>
        <p:spPr>
          <a:xfrm>
            <a:off x="4807190" y="1962218"/>
            <a:ext cx="87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(x </a:t>
            </a:r>
            <a:r>
              <a:rPr lang="sv-SE" dirty="0">
                <a:cs typeface="Bradley Hand Bold"/>
              </a:rPr>
              <a:t>+ </a:t>
            </a:r>
            <a:r>
              <a:rPr lang="sv-SE" dirty="0">
                <a:latin typeface="Bradley Hand Bold"/>
                <a:cs typeface="Bradley Hand Bold"/>
              </a:rPr>
              <a:t>1)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FF549C94-4424-0B44-9748-F2A813953D2A}"/>
              </a:ext>
            </a:extLst>
          </p:cNvPr>
          <p:cNvSpPr txBox="1"/>
          <p:nvPr/>
        </p:nvSpPr>
        <p:spPr>
          <a:xfrm>
            <a:off x="5515155" y="1416520"/>
            <a:ext cx="87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(x </a:t>
            </a:r>
            <a:r>
              <a:rPr lang="sv-SE" dirty="0">
                <a:cs typeface="Bradley Hand Bold"/>
              </a:rPr>
              <a:t>+ </a:t>
            </a:r>
            <a:r>
              <a:rPr lang="sv-SE" dirty="0">
                <a:latin typeface="Bradley Hand Bold"/>
                <a:cs typeface="Bradley Hand Bold"/>
              </a:rPr>
              <a:t>1)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4922D9E7-DBB6-BA46-9860-7BF35FB926C1}"/>
              </a:ext>
            </a:extLst>
          </p:cNvPr>
          <p:cNvGrpSpPr/>
          <p:nvPr/>
        </p:nvGrpSpPr>
        <p:grpSpPr>
          <a:xfrm>
            <a:off x="2640406" y="2293075"/>
            <a:ext cx="3331780" cy="369332"/>
            <a:chOff x="3083219" y="3682654"/>
            <a:chExt cx="3331780" cy="369332"/>
          </a:xfrm>
        </p:grpSpPr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A33662DD-D88D-B04A-9D63-1F742E4776FD}"/>
                </a:ext>
              </a:extLst>
            </p:cNvPr>
            <p:cNvSpPr txBox="1"/>
            <p:nvPr/>
          </p:nvSpPr>
          <p:spPr>
            <a:xfrm>
              <a:off x="5476012" y="3682654"/>
              <a:ext cx="938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4x cm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  <p:sp>
          <p:nvSpPr>
            <p:cNvPr id="14" name="textruta 9">
              <a:extLst>
                <a:ext uri="{FF2B5EF4-FFF2-40B4-BE49-F238E27FC236}">
                  <a16:creationId xmlns:a16="http://schemas.microsoft.com/office/drawing/2014/main" id="{363041B0-8B63-ED4B-B236-9D2AF4146C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3219" y="3682654"/>
              <a:ext cx="24945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  <a:cs typeface="Bradley Hand Bold"/>
                </a:rPr>
                <a:t> </a:t>
              </a:r>
              <a:r>
                <a:rPr lang="sv-SE" sz="1800" dirty="0">
                  <a:latin typeface="Bradley Hand" pitchFamily="2" charset="77"/>
                </a:rPr>
                <a:t>Kvadratens omkrets</a:t>
              </a:r>
              <a:r>
                <a:rPr lang="sv-SE" sz="1800" dirty="0">
                  <a:cs typeface="Bradley Hand Bold"/>
                </a:rPr>
                <a:t> :</a:t>
              </a:r>
              <a:endParaRPr lang="sv-SE" sz="1800" dirty="0">
                <a:latin typeface="Bradley Hand" pitchFamily="2" charset="77"/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E1DDAE26-4B31-4649-BC58-14CC944FB967}"/>
              </a:ext>
            </a:extLst>
          </p:cNvPr>
          <p:cNvGrpSpPr/>
          <p:nvPr/>
        </p:nvGrpSpPr>
        <p:grpSpPr>
          <a:xfrm>
            <a:off x="3406152" y="3133722"/>
            <a:ext cx="2272017" cy="369332"/>
            <a:chOff x="5042427" y="3682654"/>
            <a:chExt cx="2272017" cy="369332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6961C63-A82E-A645-9705-091D4C8B6F02}"/>
                </a:ext>
              </a:extLst>
            </p:cNvPr>
            <p:cNvSpPr txBox="1"/>
            <p:nvPr/>
          </p:nvSpPr>
          <p:spPr>
            <a:xfrm>
              <a:off x="5476057" y="3682654"/>
              <a:ext cx="1838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latin typeface="Bradley Hand" pitchFamily="2" charset="77"/>
                </a:rPr>
                <a:t>3(x</a:t>
              </a:r>
              <a:r>
                <a:rPr lang="sv-SE" dirty="0">
                  <a:cs typeface="Bradley Hand Bold"/>
                </a:rPr>
                <a:t> + </a:t>
              </a:r>
              <a:r>
                <a:rPr lang="sv-SE" dirty="0">
                  <a:latin typeface="Bradley Hand" pitchFamily="2" charset="77"/>
                </a:rPr>
                <a:t>1) </a:t>
              </a:r>
              <a:r>
                <a:rPr lang="sv-SE" dirty="0">
                  <a:cs typeface="Bradley Hand Bold"/>
                </a:rPr>
                <a:t>+</a:t>
              </a:r>
              <a:r>
                <a:rPr lang="sv-SE" dirty="0">
                  <a:latin typeface="Bradley Hand" pitchFamily="2" charset="77"/>
                </a:rPr>
                <a:t> 6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  <p:sp>
          <p:nvSpPr>
            <p:cNvPr id="17" name="textruta 9">
              <a:extLst>
                <a:ext uri="{FF2B5EF4-FFF2-40B4-BE49-F238E27FC236}">
                  <a16:creationId xmlns:a16="http://schemas.microsoft.com/office/drawing/2014/main" id="{E68718D6-8474-6B49-8561-20666F1D6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2427" y="3682654"/>
              <a:ext cx="5353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  <a:cs typeface="Bradley Hand Bold"/>
                </a:rPr>
                <a:t> </a:t>
              </a:r>
              <a:r>
                <a:rPr lang="sv-SE" sz="1800" dirty="0">
                  <a:latin typeface="Bradley Hand" pitchFamily="2" charset="77"/>
                </a:rPr>
                <a:t>4x</a:t>
              </a:r>
            </a:p>
          </p:txBody>
        </p:sp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F1D516A9-323E-414E-B7E0-49FD201020F0}"/>
              </a:ext>
            </a:extLst>
          </p:cNvPr>
          <p:cNvGrpSpPr/>
          <p:nvPr/>
        </p:nvGrpSpPr>
        <p:grpSpPr>
          <a:xfrm>
            <a:off x="2708307" y="2630778"/>
            <a:ext cx="3645775" cy="379356"/>
            <a:chOff x="3171350" y="3684737"/>
            <a:chExt cx="3645775" cy="379356"/>
          </a:xfrm>
        </p:grpSpPr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D7B2CDDB-D151-0D47-A6B1-6811AD4574DD}"/>
                </a:ext>
              </a:extLst>
            </p:cNvPr>
            <p:cNvSpPr txBox="1"/>
            <p:nvPr/>
          </p:nvSpPr>
          <p:spPr>
            <a:xfrm>
              <a:off x="5412196" y="3684737"/>
              <a:ext cx="1404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3(x</a:t>
              </a:r>
              <a:r>
                <a:rPr lang="sv-SE" dirty="0">
                  <a:cs typeface="Bradley Hand Bold"/>
                </a:rPr>
                <a:t> + </a:t>
              </a:r>
              <a:r>
                <a:rPr lang="sv-SE" dirty="0">
                  <a:latin typeface="Bradley Hand" pitchFamily="2" charset="77"/>
                </a:rPr>
                <a:t>1) cm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  <p:sp>
          <p:nvSpPr>
            <p:cNvPr id="20" name="textruta 9">
              <a:extLst>
                <a:ext uri="{FF2B5EF4-FFF2-40B4-BE49-F238E27FC236}">
                  <a16:creationId xmlns:a16="http://schemas.microsoft.com/office/drawing/2014/main" id="{7C46DCBC-DFB9-8E44-A693-2C97C78262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1350" y="3694761"/>
              <a:ext cx="24945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  <a:cs typeface="Bradley Hand Bold"/>
                </a:rPr>
                <a:t>Triangelns </a:t>
              </a:r>
              <a:r>
                <a:rPr lang="sv-SE" sz="1800" dirty="0">
                  <a:latin typeface="Bradley Hand" pitchFamily="2" charset="77"/>
                </a:rPr>
                <a:t>omkrets</a:t>
              </a:r>
              <a:r>
                <a:rPr lang="sv-SE" sz="1800" dirty="0">
                  <a:cs typeface="Bradley Hand Bold"/>
                </a:rPr>
                <a:t> :</a:t>
              </a:r>
              <a:endParaRPr lang="sv-SE" sz="1800" dirty="0">
                <a:latin typeface="Bradley Hand" pitchFamily="2" charset="77"/>
              </a:endParaRPr>
            </a:p>
          </p:txBody>
        </p:sp>
      </p:grpSp>
      <p:sp>
        <p:nvSpPr>
          <p:cNvPr id="21" name="Uppåtböjd 20">
            <a:extLst>
              <a:ext uri="{FF2B5EF4-FFF2-40B4-BE49-F238E27FC236}">
                <a16:creationId xmlns:a16="http://schemas.microsoft.com/office/drawing/2014/main" id="{2844D493-DCBF-A642-8E8A-00D151055D6B}"/>
              </a:ext>
            </a:extLst>
          </p:cNvPr>
          <p:cNvSpPr/>
          <p:nvPr/>
        </p:nvSpPr>
        <p:spPr>
          <a:xfrm>
            <a:off x="4154496" y="3392683"/>
            <a:ext cx="277431" cy="102385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22" name="Uppåtböjd 21">
            <a:extLst>
              <a:ext uri="{FF2B5EF4-FFF2-40B4-BE49-F238E27FC236}">
                <a16:creationId xmlns:a16="http://schemas.microsoft.com/office/drawing/2014/main" id="{A1B2020A-224F-964A-997B-F0BCAEDC4FC0}"/>
              </a:ext>
            </a:extLst>
          </p:cNvPr>
          <p:cNvSpPr/>
          <p:nvPr/>
        </p:nvSpPr>
        <p:spPr>
          <a:xfrm>
            <a:off x="4154497" y="3406053"/>
            <a:ext cx="583992" cy="127159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grpSp>
        <p:nvGrpSpPr>
          <p:cNvPr id="23" name="Grupp 22">
            <a:extLst>
              <a:ext uri="{FF2B5EF4-FFF2-40B4-BE49-F238E27FC236}">
                <a16:creationId xmlns:a16="http://schemas.microsoft.com/office/drawing/2014/main" id="{C7F37EA7-6C62-7F4E-90C5-69A36592C2FE}"/>
              </a:ext>
            </a:extLst>
          </p:cNvPr>
          <p:cNvGrpSpPr/>
          <p:nvPr/>
        </p:nvGrpSpPr>
        <p:grpSpPr>
          <a:xfrm>
            <a:off x="3401613" y="3568936"/>
            <a:ext cx="2267802" cy="369332"/>
            <a:chOff x="5046642" y="3682654"/>
            <a:chExt cx="2267802" cy="369332"/>
          </a:xfrm>
        </p:grpSpPr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A2148009-CD1B-1948-84FC-CAA3950000B3}"/>
                </a:ext>
              </a:extLst>
            </p:cNvPr>
            <p:cNvSpPr txBox="1"/>
            <p:nvPr/>
          </p:nvSpPr>
          <p:spPr>
            <a:xfrm>
              <a:off x="5476057" y="3682654"/>
              <a:ext cx="1838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latin typeface="Bradley Hand" pitchFamily="2" charset="77"/>
                </a:rPr>
                <a:t>(3x </a:t>
              </a:r>
              <a:r>
                <a:rPr lang="sv-SE" dirty="0"/>
                <a:t>+ </a:t>
              </a:r>
              <a:r>
                <a:rPr lang="sv-SE" dirty="0">
                  <a:latin typeface="Bradley Hand" pitchFamily="2" charset="77"/>
                </a:rPr>
                <a:t>3)</a:t>
              </a:r>
              <a:r>
                <a:rPr lang="sv-SE" dirty="0">
                  <a:cs typeface="Bradley Hand Bold"/>
                </a:rPr>
                <a:t> +</a:t>
              </a:r>
              <a:r>
                <a:rPr lang="sv-SE" dirty="0">
                  <a:latin typeface="Bradley Hand" pitchFamily="2" charset="77"/>
                </a:rPr>
                <a:t> 6 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  <p:sp>
          <p:nvSpPr>
            <p:cNvPr id="25" name="textruta 9">
              <a:extLst>
                <a:ext uri="{FF2B5EF4-FFF2-40B4-BE49-F238E27FC236}">
                  <a16:creationId xmlns:a16="http://schemas.microsoft.com/office/drawing/2014/main" id="{AB9D9C4C-D2ED-214B-AC40-680154715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6642" y="3682654"/>
              <a:ext cx="5353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  <a:cs typeface="Bradley Hand Bold"/>
                </a:rPr>
                <a:t> </a:t>
              </a:r>
              <a:r>
                <a:rPr lang="sv-SE" sz="1800" dirty="0">
                  <a:latin typeface="Bradley Hand" pitchFamily="2" charset="77"/>
                </a:rPr>
                <a:t>4x</a:t>
              </a:r>
            </a:p>
          </p:txBody>
        </p:sp>
      </p:grpSp>
      <p:sp>
        <p:nvSpPr>
          <p:cNvPr id="26" name="textruta 25">
            <a:extLst>
              <a:ext uri="{FF2B5EF4-FFF2-40B4-BE49-F238E27FC236}">
                <a16:creationId xmlns:a16="http://schemas.microsoft.com/office/drawing/2014/main" id="{75AC2DF3-8304-AB42-B4FE-C9115A9D64C6}"/>
              </a:ext>
            </a:extLst>
          </p:cNvPr>
          <p:cNvSpPr txBox="1"/>
          <p:nvPr/>
        </p:nvSpPr>
        <p:spPr>
          <a:xfrm>
            <a:off x="3839782" y="3891937"/>
            <a:ext cx="183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 </a:t>
            </a:r>
            <a:r>
              <a:rPr lang="sv-SE" dirty="0">
                <a:latin typeface="Bradley Hand" pitchFamily="2" charset="77"/>
              </a:rPr>
              <a:t>3x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3</a:t>
            </a:r>
            <a:r>
              <a:rPr lang="sv-SE" dirty="0">
                <a:cs typeface="Bradley Hand Bold"/>
              </a:rPr>
              <a:t> +</a:t>
            </a:r>
            <a:r>
              <a:rPr lang="sv-SE" dirty="0">
                <a:latin typeface="Bradley Hand" pitchFamily="2" charset="77"/>
              </a:rPr>
              <a:t> 6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7" name="textruta 9">
            <a:extLst>
              <a:ext uri="{FF2B5EF4-FFF2-40B4-BE49-F238E27FC236}">
                <a16:creationId xmlns:a16="http://schemas.microsoft.com/office/drawing/2014/main" id="{D73C0BCF-2584-FF44-A234-3229AE6F3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130" y="3891937"/>
            <a:ext cx="5353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" pitchFamily="2" charset="77"/>
                <a:cs typeface="Bradley Hand Bold"/>
              </a:rPr>
              <a:t> </a:t>
            </a:r>
            <a:r>
              <a:rPr lang="sv-SE" sz="1800" dirty="0">
                <a:latin typeface="Bradley Hand" pitchFamily="2" charset="77"/>
              </a:rPr>
              <a:t>4x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E475CBDE-55E1-2048-B510-1621A75056AA}"/>
              </a:ext>
            </a:extLst>
          </p:cNvPr>
          <p:cNvSpPr txBox="1"/>
          <p:nvPr/>
        </p:nvSpPr>
        <p:spPr>
          <a:xfrm>
            <a:off x="3068413" y="4182302"/>
            <a:ext cx="318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4x </a:t>
            </a:r>
            <a:r>
              <a:rPr lang="sv-SE" dirty="0">
                <a:solidFill>
                  <a:srgbClr val="FF0000"/>
                </a:solidFill>
              </a:rPr>
              <a:t>–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3x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latin typeface="Bradley Hand" pitchFamily="2" charset="77"/>
              </a:rPr>
              <a:t>3x </a:t>
            </a:r>
            <a:r>
              <a:rPr lang="sv-SE" dirty="0">
                <a:solidFill>
                  <a:srgbClr val="FF0000"/>
                </a:solidFill>
              </a:rPr>
              <a:t>–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3x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" pitchFamily="2" charset="77"/>
              </a:rPr>
              <a:t> 9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488D85FB-0354-C749-B851-7A357FB99859}"/>
              </a:ext>
            </a:extLst>
          </p:cNvPr>
          <p:cNvSpPr txBox="1"/>
          <p:nvPr/>
        </p:nvSpPr>
        <p:spPr>
          <a:xfrm>
            <a:off x="3698385" y="4463417"/>
            <a:ext cx="79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9</a:t>
            </a:r>
          </a:p>
        </p:txBody>
      </p:sp>
      <p:sp>
        <p:nvSpPr>
          <p:cNvPr id="31" name="textruta 9">
            <a:extLst>
              <a:ext uri="{FF2B5EF4-FFF2-40B4-BE49-F238E27FC236}">
                <a16:creationId xmlns:a16="http://schemas.microsoft.com/office/drawing/2014/main" id="{FD64B389-CA4A-BA48-AA35-F0BFC0460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8868" y="3868925"/>
            <a:ext cx="17416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 </a:t>
            </a:r>
            <a:r>
              <a:rPr lang="sv-SE" sz="1800" dirty="0">
                <a:cs typeface="Bradley Hand Bold"/>
              </a:rPr>
              <a:t>= </a:t>
            </a:r>
            <a:r>
              <a:rPr lang="en-US" sz="1800" dirty="0">
                <a:latin typeface="Bradley Hand" pitchFamily="2" charset="77"/>
                <a:cs typeface="Bradley Hand Bold"/>
              </a:rPr>
              <a:t>3</a:t>
            </a:r>
            <a:r>
              <a:rPr lang="en-US" sz="1800" dirty="0">
                <a:latin typeface="Bradley Hand" pitchFamily="2" charset="77"/>
              </a:rPr>
              <a:t> · </a:t>
            </a:r>
            <a:r>
              <a:rPr lang="en-US" sz="1800" b="1" dirty="0">
                <a:latin typeface="Bradley Hand Bold"/>
                <a:cs typeface="Bradley Hand Bold"/>
              </a:rPr>
              <a:t>10 </a:t>
            </a:r>
            <a:r>
              <a:rPr lang="de-DE" sz="1800" dirty="0"/>
              <a:t>+ </a:t>
            </a:r>
            <a:r>
              <a:rPr lang="sv-SE" sz="1800" dirty="0">
                <a:latin typeface="Bradley Hand Bold"/>
                <a:cs typeface="Bradley Hand Bold"/>
              </a:rPr>
              <a:t>6 </a:t>
            </a:r>
            <a:r>
              <a:rPr lang="sv-SE" sz="1800" dirty="0">
                <a:cs typeface="Bradley Hand Bold"/>
              </a:rPr>
              <a:t>=</a:t>
            </a:r>
            <a:r>
              <a:rPr lang="sv-SE" sz="1800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3C108B11-0A01-8A4A-A8F6-0058E493577B}"/>
              </a:ext>
            </a:extLst>
          </p:cNvPr>
          <p:cNvSpPr/>
          <p:nvPr/>
        </p:nvSpPr>
        <p:spPr>
          <a:xfrm>
            <a:off x="6069365" y="3596431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C2F5B07F-4C8E-F941-A5E7-8BE9652D33F3}"/>
              </a:ext>
            </a:extLst>
          </p:cNvPr>
          <p:cNvSpPr txBox="1"/>
          <p:nvPr/>
        </p:nvSpPr>
        <p:spPr>
          <a:xfrm>
            <a:off x="6139196" y="4537380"/>
            <a:ext cx="136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H.L.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D6551E9-B944-A74D-9792-2BDDD6754D6F}"/>
              </a:ext>
            </a:extLst>
          </p:cNvPr>
          <p:cNvSpPr/>
          <p:nvPr/>
        </p:nvSpPr>
        <p:spPr>
          <a:xfrm>
            <a:off x="6751320" y="3576387"/>
            <a:ext cx="2539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radley Hand" pitchFamily="2" charset="77"/>
              </a:rPr>
              <a:t>3(</a:t>
            </a:r>
            <a:r>
              <a:rPr lang="en-US" b="1" dirty="0">
                <a:solidFill>
                  <a:srgbClr val="FF0000"/>
                </a:solidFill>
                <a:latin typeface="Bradley Hand Bold"/>
                <a:cs typeface="Bradley Hand Bold"/>
              </a:rPr>
              <a:t>9</a:t>
            </a:r>
            <a:r>
              <a:rPr lang="en-US" dirty="0">
                <a:latin typeface="Bradley Hand" pitchFamily="2" charset="77"/>
              </a:rPr>
              <a:t> </a:t>
            </a:r>
            <a:r>
              <a:rPr lang="sv-SE" dirty="0"/>
              <a:t>+</a:t>
            </a:r>
            <a:r>
              <a:rPr lang="en-US" dirty="0">
                <a:latin typeface="Bradley Hand" pitchFamily="2" charset="77"/>
              </a:rPr>
              <a:t> </a:t>
            </a:r>
            <a:r>
              <a:rPr lang="sv-SE" dirty="0">
                <a:latin typeface="Bradley Hand Bold"/>
                <a:cs typeface="Bradley Hand Bold"/>
              </a:rPr>
              <a:t>1</a:t>
            </a:r>
            <a:r>
              <a:rPr lang="en-US" dirty="0">
                <a:latin typeface="Bradley Hand" pitchFamily="2" charset="77"/>
              </a:rPr>
              <a:t>)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de-DE" dirty="0"/>
              <a:t>+ </a:t>
            </a:r>
            <a:r>
              <a:rPr lang="sv-SE" dirty="0">
                <a:latin typeface="Bradley Hand Bold"/>
                <a:cs typeface="Bradley Hand Bold"/>
              </a:rPr>
              <a:t>6 </a:t>
            </a:r>
            <a:r>
              <a:rPr lang="sv-SE" dirty="0">
                <a:cs typeface="Bradley Hand Bold"/>
              </a:rPr>
              <a:t>=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44770FB1-B61F-9E46-970B-DE08E50610B0}"/>
              </a:ext>
            </a:extLst>
          </p:cNvPr>
          <p:cNvSpPr/>
          <p:nvPr/>
        </p:nvSpPr>
        <p:spPr>
          <a:xfrm>
            <a:off x="6073810" y="3206083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36" name="textruta 9">
            <a:extLst>
              <a:ext uri="{FF2B5EF4-FFF2-40B4-BE49-F238E27FC236}">
                <a16:creationId xmlns:a16="http://schemas.microsoft.com/office/drawing/2014/main" id="{0487D32C-D3AF-5C46-ADF5-25B1AAFE5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383" y="4182302"/>
            <a:ext cx="1349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cs typeface="Bradley Hand Bold"/>
              </a:rPr>
              <a:t>= </a:t>
            </a:r>
            <a:r>
              <a:rPr lang="sv-SE" sz="1800" dirty="0">
                <a:latin typeface="Bradley Hand Bold"/>
                <a:cs typeface="Bradley Hand Bold"/>
              </a:rPr>
              <a:t>30 </a:t>
            </a:r>
            <a:r>
              <a:rPr lang="de-DE" sz="1800" dirty="0"/>
              <a:t>+ </a:t>
            </a:r>
            <a:r>
              <a:rPr lang="sv-SE" sz="1800" dirty="0">
                <a:latin typeface="Bradley Hand Bold"/>
                <a:cs typeface="Bradley Hand Bold"/>
              </a:rPr>
              <a:t>6 </a:t>
            </a:r>
            <a:r>
              <a:rPr lang="sv-SE" sz="1800" dirty="0">
                <a:cs typeface="Bradley Hand Bold"/>
              </a:rPr>
              <a:t>=</a:t>
            </a:r>
            <a:r>
              <a:rPr lang="sv-SE" sz="1800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05D42054-11B9-7442-8D3A-B9D1F17038DF}"/>
              </a:ext>
            </a:extLst>
          </p:cNvPr>
          <p:cNvSpPr/>
          <p:nvPr/>
        </p:nvSpPr>
        <p:spPr>
          <a:xfrm>
            <a:off x="6755787" y="3202447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Bradley Hand" pitchFamily="2" charset="77"/>
              </a:rPr>
              <a:t>4 · </a:t>
            </a:r>
            <a:r>
              <a:rPr lang="en-US" b="1" dirty="0">
                <a:solidFill>
                  <a:srgbClr val="FF0000"/>
                </a:solidFill>
                <a:latin typeface="Bradley Hand Bold"/>
                <a:cs typeface="Bradley Hand Bold"/>
              </a:rPr>
              <a:t>9</a:t>
            </a:r>
            <a:r>
              <a:rPr lang="sv-SE" dirty="0">
                <a:cs typeface="Bradley Hand Bold"/>
              </a:rPr>
              <a:t>=</a:t>
            </a:r>
            <a:endParaRPr lang="sv-SE" dirty="0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CFE04D72-BA58-0246-9DD7-42F69951A82E}"/>
              </a:ext>
            </a:extLst>
          </p:cNvPr>
          <p:cNvSpPr/>
          <p:nvPr/>
        </p:nvSpPr>
        <p:spPr>
          <a:xfrm>
            <a:off x="7462043" y="3198811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36</a:t>
            </a:r>
            <a:endParaRPr lang="sv-SE" dirty="0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49A8AD-1116-A74E-9805-C9CBE472E23D}"/>
              </a:ext>
            </a:extLst>
          </p:cNvPr>
          <p:cNvSpPr/>
          <p:nvPr/>
        </p:nvSpPr>
        <p:spPr>
          <a:xfrm>
            <a:off x="7707653" y="4182302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36</a:t>
            </a:r>
            <a:endParaRPr lang="sv-SE" dirty="0"/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18F3BC42-94A0-E84E-BA33-AE8E9A3C5EA1}"/>
              </a:ext>
            </a:extLst>
          </p:cNvPr>
          <p:cNvSpPr txBox="1"/>
          <p:nvPr/>
        </p:nvSpPr>
        <p:spPr>
          <a:xfrm>
            <a:off x="4653032" y="5235710"/>
            <a:ext cx="126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dley Hand" pitchFamily="2" charset="77"/>
                <a:cs typeface="Bradley Hand Bold"/>
              </a:rPr>
              <a:t>9</a:t>
            </a:r>
            <a:r>
              <a:rPr lang="en-US" dirty="0">
                <a:latin typeface="Bradley Hand" pitchFamily="2" charset="77"/>
              </a:rPr>
              <a:t> · </a:t>
            </a:r>
            <a:r>
              <a:rPr lang="en-US" b="1" dirty="0">
                <a:latin typeface="Bradley Hand Bold"/>
                <a:cs typeface="Bradley Hand Bold"/>
              </a:rPr>
              <a:t>9</a:t>
            </a:r>
            <a:r>
              <a:rPr lang="sv-SE" dirty="0">
                <a:latin typeface="Bradley Hand" pitchFamily="2" charset="77"/>
              </a:rPr>
              <a:t> cm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cs typeface="Bradley Hand Bold"/>
              </a:rPr>
              <a:t> =</a:t>
            </a:r>
            <a:r>
              <a:rPr lang="sv-SE" dirty="0">
                <a:latin typeface="Bradley Hand" pitchFamily="2" charset="77"/>
              </a:rPr>
              <a:t>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41" name="textruta 9">
            <a:extLst>
              <a:ext uri="{FF2B5EF4-FFF2-40B4-BE49-F238E27FC236}">
                <a16:creationId xmlns:a16="http://schemas.microsoft.com/office/drawing/2014/main" id="{E0DDB4A2-6F18-CB4F-B6B1-55567A713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039" y="5235710"/>
            <a:ext cx="20433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" pitchFamily="2" charset="77"/>
                <a:cs typeface="Bradley Hand Bold"/>
              </a:rPr>
              <a:t> </a:t>
            </a:r>
            <a:r>
              <a:rPr lang="sv-SE" sz="1800" dirty="0">
                <a:latin typeface="Bradley Hand" pitchFamily="2" charset="77"/>
              </a:rPr>
              <a:t>Kvadratens area</a:t>
            </a:r>
            <a:r>
              <a:rPr lang="sv-SE" sz="1800" dirty="0">
                <a:cs typeface="Bradley Hand Bold"/>
              </a:rPr>
              <a:t> :</a:t>
            </a:r>
            <a:endParaRPr lang="sv-SE" sz="1800" dirty="0">
              <a:latin typeface="Bradley Hand" pitchFamily="2" charset="77"/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D810619-9542-9348-A142-0E320C0E8E1A}"/>
              </a:ext>
            </a:extLst>
          </p:cNvPr>
          <p:cNvSpPr/>
          <p:nvPr/>
        </p:nvSpPr>
        <p:spPr>
          <a:xfrm>
            <a:off x="5792678" y="5235710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Bradley Hand Bold"/>
                <a:cs typeface="Bradley Hand Bold"/>
              </a:rPr>
              <a:t>81</a:t>
            </a:r>
            <a:r>
              <a:rPr lang="sv-SE" dirty="0">
                <a:latin typeface="Bradley Hand" pitchFamily="2" charset="77"/>
              </a:rPr>
              <a:t> cm</a:t>
            </a:r>
            <a:r>
              <a:rPr lang="sv-SE" baseline="30000" dirty="0">
                <a:latin typeface="Bradley Hand" pitchFamily="2" charset="77"/>
              </a:rPr>
              <a:t>2</a:t>
            </a:r>
            <a:endParaRPr lang="sv-SE" dirty="0"/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58BAE485-B7A3-5542-8B67-74371BB09C53}"/>
              </a:ext>
            </a:extLst>
          </p:cNvPr>
          <p:cNvSpPr txBox="1"/>
          <p:nvPr/>
        </p:nvSpPr>
        <p:spPr>
          <a:xfrm>
            <a:off x="2711664" y="6078694"/>
            <a:ext cx="4474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Svar:</a:t>
            </a:r>
            <a:r>
              <a:rPr lang="sv-SE" dirty="0">
                <a:latin typeface="Bradley Hand Bold"/>
                <a:cs typeface="Bradley Hand Bold"/>
              </a:rPr>
              <a:t>  Kvadratens area är </a:t>
            </a:r>
            <a:r>
              <a:rPr lang="en-US" b="1" dirty="0">
                <a:latin typeface="Bradley Hand Bold"/>
                <a:cs typeface="Bradley Hand Bold"/>
              </a:rPr>
              <a:t>81</a:t>
            </a:r>
            <a:r>
              <a:rPr lang="sv-SE" dirty="0">
                <a:latin typeface="Bradley Hand" pitchFamily="2" charset="77"/>
              </a:rPr>
              <a:t> cm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 Bold"/>
              </a:rPr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924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10" grpId="0"/>
      <p:bldP spid="11" grpId="0"/>
      <p:bldP spid="21" grpId="0" animBg="1"/>
      <p:bldP spid="22" grpId="0" animBg="1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12478</TotalTime>
  <Words>552</Words>
  <Application>Microsoft Macintosh PowerPoint</Application>
  <PresentationFormat>Bildspel på skärmen (4:3)</PresentationFormat>
  <Paragraphs>98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55</cp:revision>
  <dcterms:created xsi:type="dcterms:W3CDTF">2017-04-14T14:34:08Z</dcterms:created>
  <dcterms:modified xsi:type="dcterms:W3CDTF">2019-11-16T14:14:54Z</dcterms:modified>
</cp:coreProperties>
</file>