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68" r:id="rId3"/>
    <p:sldId id="273" r:id="rId4"/>
    <p:sldId id="274" r:id="rId5"/>
    <p:sldId id="261" r:id="rId6"/>
    <p:sldId id="271" r:id="rId7"/>
    <p:sldId id="269" r:id="rId8"/>
    <p:sldId id="275" r:id="rId9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38"/>
    <p:restoredTop sz="94730"/>
  </p:normalViewPr>
  <p:slideViewPr>
    <p:cSldViewPr snapToGrid="0" snapToObjects="1">
      <p:cViewPr varScale="1">
        <p:scale>
          <a:sx n="135" d="100"/>
          <a:sy n="135" d="100"/>
        </p:scale>
        <p:origin x="45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2019-11-16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4699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2019-11-16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903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2019-11-16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639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2019-11-16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551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2019-11-16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081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2019-11-16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923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2019-11-16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084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2019-11-16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82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2019-11-16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286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2019-11-16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606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2019-11-16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10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B8744-C7B2-6044-A791-BC382EDE4099}" type="datetimeFigureOut">
              <a:rPr lang="sv-SE" smtClean="0"/>
              <a:t>2019-11-16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023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2455840-5385-7542-A77A-E4834D6906D6}"/>
              </a:ext>
            </a:extLst>
          </p:cNvPr>
          <p:cNvSpPr/>
          <p:nvPr/>
        </p:nvSpPr>
        <p:spPr>
          <a:xfrm>
            <a:off x="193918" y="188486"/>
            <a:ext cx="88852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Z 3.2				           Förenkling av uttryck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525A528-1C63-CD4D-9697-40F4A838CA99}"/>
              </a:ext>
            </a:extLst>
          </p:cNvPr>
          <p:cNvSpPr/>
          <p:nvPr/>
        </p:nvSpPr>
        <p:spPr>
          <a:xfrm>
            <a:off x="2151006" y="1481686"/>
            <a:ext cx="1290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/>
              <a:t>a</a:t>
            </a:r>
            <a:r>
              <a:rPr lang="sv-SE" dirty="0"/>
              <a:t> + (</a:t>
            </a:r>
            <a:r>
              <a:rPr lang="sv-SE" i="1" dirty="0"/>
              <a:t>b</a:t>
            </a:r>
            <a:r>
              <a:rPr lang="sv-SE" dirty="0"/>
              <a:t> + </a:t>
            </a:r>
            <a:r>
              <a:rPr lang="sv-SE" i="1" dirty="0"/>
              <a:t>b</a:t>
            </a:r>
            <a:r>
              <a:rPr lang="sv-SE" dirty="0"/>
              <a:t>) =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674DD87-FD2A-BC42-9FE3-F1BFE2CE5E68}"/>
              </a:ext>
            </a:extLst>
          </p:cNvPr>
          <p:cNvSpPr/>
          <p:nvPr/>
        </p:nvSpPr>
        <p:spPr>
          <a:xfrm>
            <a:off x="3304231" y="1475106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>
                <a:solidFill>
                  <a:srgbClr val="FF0000"/>
                </a:solidFill>
              </a:rPr>
              <a:t>a</a:t>
            </a:r>
            <a:r>
              <a:rPr lang="sv-SE" dirty="0">
                <a:solidFill>
                  <a:srgbClr val="FF0000"/>
                </a:solidFill>
              </a:rPr>
              <a:t> + 2</a:t>
            </a:r>
            <a:r>
              <a:rPr lang="sv-SE" i="1" dirty="0">
                <a:solidFill>
                  <a:srgbClr val="FF0000"/>
                </a:solidFill>
              </a:rPr>
              <a:t>b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A49D2D37-5D6A-034D-9DA6-808154C6C09A}"/>
              </a:ext>
            </a:extLst>
          </p:cNvPr>
          <p:cNvSpPr/>
          <p:nvPr/>
        </p:nvSpPr>
        <p:spPr>
          <a:xfrm>
            <a:off x="4108602" y="1481686"/>
            <a:ext cx="579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effectLst/>
              </a:rPr>
              <a:t>och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F36BE67-EAC9-D14C-B09C-DF5DFB7464A6}"/>
              </a:ext>
            </a:extLst>
          </p:cNvPr>
          <p:cNvSpPr/>
          <p:nvPr/>
        </p:nvSpPr>
        <p:spPr>
          <a:xfrm>
            <a:off x="4795683" y="1481686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/>
              <a:t>a</a:t>
            </a:r>
            <a:r>
              <a:rPr lang="sv-SE" dirty="0"/>
              <a:t> + </a:t>
            </a:r>
            <a:r>
              <a:rPr lang="sv-SE" i="1" dirty="0"/>
              <a:t>b</a:t>
            </a:r>
            <a:r>
              <a:rPr lang="sv-SE" dirty="0"/>
              <a:t> + </a:t>
            </a:r>
            <a:r>
              <a:rPr lang="sv-SE" i="1" dirty="0"/>
              <a:t>b</a:t>
            </a:r>
            <a:r>
              <a:rPr lang="sv-SE" dirty="0"/>
              <a:t> =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782E8A8-8241-444B-BFC0-629A330B390D}"/>
              </a:ext>
            </a:extLst>
          </p:cNvPr>
          <p:cNvSpPr/>
          <p:nvPr/>
        </p:nvSpPr>
        <p:spPr>
          <a:xfrm>
            <a:off x="5834991" y="1461885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>
                <a:solidFill>
                  <a:srgbClr val="FF0000"/>
                </a:solidFill>
              </a:rPr>
              <a:t>a</a:t>
            </a:r>
            <a:r>
              <a:rPr lang="sv-SE" dirty="0">
                <a:solidFill>
                  <a:srgbClr val="FF0000"/>
                </a:solidFill>
              </a:rPr>
              <a:t> + 2</a:t>
            </a:r>
            <a:r>
              <a:rPr lang="sv-SE" i="1" dirty="0">
                <a:solidFill>
                  <a:srgbClr val="FF0000"/>
                </a:solidFill>
              </a:rPr>
              <a:t>b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6CBA05D-0341-DC40-9C8B-666D8DDDE5C2}"/>
              </a:ext>
            </a:extLst>
          </p:cNvPr>
          <p:cNvSpPr/>
          <p:nvPr/>
        </p:nvSpPr>
        <p:spPr>
          <a:xfrm>
            <a:off x="2486827" y="1877399"/>
            <a:ext cx="1290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/>
              <a:t>a</a:t>
            </a:r>
            <a:r>
              <a:rPr lang="sv-SE" dirty="0"/>
              <a:t> + (</a:t>
            </a:r>
            <a:r>
              <a:rPr lang="sv-SE" i="1" dirty="0"/>
              <a:t>b</a:t>
            </a:r>
            <a:r>
              <a:rPr lang="sv-SE" dirty="0"/>
              <a:t> – </a:t>
            </a:r>
            <a:r>
              <a:rPr lang="sv-SE" i="1" dirty="0"/>
              <a:t>b</a:t>
            </a:r>
            <a:r>
              <a:rPr lang="sv-SE" dirty="0"/>
              <a:t>) =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EE1D1C9-4A7C-5141-AA35-57B6A0FCC9CF}"/>
              </a:ext>
            </a:extLst>
          </p:cNvPr>
          <p:cNvSpPr/>
          <p:nvPr/>
        </p:nvSpPr>
        <p:spPr>
          <a:xfrm>
            <a:off x="3640052" y="1870819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>
                <a:solidFill>
                  <a:srgbClr val="FF0000"/>
                </a:solidFill>
              </a:rPr>
              <a:t>a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0CDE559-9CCA-DF48-9664-E1C5EB9389A4}"/>
              </a:ext>
            </a:extLst>
          </p:cNvPr>
          <p:cNvSpPr/>
          <p:nvPr/>
        </p:nvSpPr>
        <p:spPr>
          <a:xfrm>
            <a:off x="4108602" y="1870819"/>
            <a:ext cx="579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effectLst/>
              </a:rPr>
              <a:t>och 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FC4095F-E880-1E48-A93D-FC999B84EA7B}"/>
              </a:ext>
            </a:extLst>
          </p:cNvPr>
          <p:cNvSpPr/>
          <p:nvPr/>
        </p:nvSpPr>
        <p:spPr>
          <a:xfrm>
            <a:off x="4795682" y="1870819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/>
              <a:t>a</a:t>
            </a:r>
            <a:r>
              <a:rPr lang="sv-SE" dirty="0"/>
              <a:t> + </a:t>
            </a:r>
            <a:r>
              <a:rPr lang="sv-SE" i="1" dirty="0"/>
              <a:t>b</a:t>
            </a:r>
            <a:r>
              <a:rPr lang="sv-SE" dirty="0"/>
              <a:t> – </a:t>
            </a:r>
            <a:r>
              <a:rPr lang="sv-SE" i="1" dirty="0"/>
              <a:t>b</a:t>
            </a:r>
            <a:r>
              <a:rPr lang="sv-SE" dirty="0"/>
              <a:t> =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CD3E0235-C8B7-764F-B123-8884CE87ABF7}"/>
              </a:ext>
            </a:extLst>
          </p:cNvPr>
          <p:cNvSpPr/>
          <p:nvPr/>
        </p:nvSpPr>
        <p:spPr>
          <a:xfrm>
            <a:off x="5790764" y="1851018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>
                <a:solidFill>
                  <a:srgbClr val="FF0000"/>
                </a:solidFill>
              </a:rPr>
              <a:t>a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5C5035F0-201E-8D40-B9E5-7AD761EDF186}"/>
              </a:ext>
            </a:extLst>
          </p:cNvPr>
          <p:cNvSpPr/>
          <p:nvPr/>
        </p:nvSpPr>
        <p:spPr>
          <a:xfrm>
            <a:off x="1832628" y="2432590"/>
            <a:ext cx="2741741" cy="1200329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En parentes, som har ett </a:t>
            </a:r>
            <a:r>
              <a:rPr lang="sv-SE" i="1" dirty="0">
                <a:solidFill>
                  <a:srgbClr val="9F0002"/>
                </a:solidFill>
              </a:rPr>
              <a:t>plustecken</a:t>
            </a:r>
            <a:r>
              <a:rPr lang="sv-SE" dirty="0"/>
              <a:t> framför sig, kan tas bort utan att värdet på uttrycket ändras.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547288BF-0404-164C-836A-CA0C9F5FB9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89" t="25643" r="7215" b="11472"/>
          <a:stretch/>
        </p:blipFill>
        <p:spPr>
          <a:xfrm>
            <a:off x="5139256" y="2574904"/>
            <a:ext cx="1873351" cy="394636"/>
          </a:xfrm>
          <a:prstGeom prst="rect">
            <a:avLst/>
          </a:prstGeom>
          <a:ln w="19050">
            <a:solidFill>
              <a:srgbClr val="9F0002"/>
            </a:solidFill>
          </a:ln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FFD3D62A-7812-AD48-AAA1-9758235101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5" t="17722" r="6628" b="17090"/>
          <a:stretch/>
        </p:blipFill>
        <p:spPr>
          <a:xfrm>
            <a:off x="5139257" y="3071686"/>
            <a:ext cx="1873350" cy="404261"/>
          </a:xfrm>
          <a:prstGeom prst="rect">
            <a:avLst/>
          </a:prstGeom>
          <a:ln w="19050">
            <a:solidFill>
              <a:srgbClr val="9F0002"/>
            </a:solidFill>
          </a:ln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39D0B943-2A3E-824B-A21B-6C37C31E8232}"/>
              </a:ext>
            </a:extLst>
          </p:cNvPr>
          <p:cNvSpPr/>
          <p:nvPr/>
        </p:nvSpPr>
        <p:spPr>
          <a:xfrm>
            <a:off x="2288519" y="4042985"/>
            <a:ext cx="1290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/>
              <a:t>a</a:t>
            </a:r>
            <a:r>
              <a:rPr lang="sv-SE" dirty="0"/>
              <a:t> – (</a:t>
            </a:r>
            <a:r>
              <a:rPr lang="sv-SE" i="1" dirty="0"/>
              <a:t>b</a:t>
            </a:r>
            <a:r>
              <a:rPr lang="sv-SE" dirty="0"/>
              <a:t> + </a:t>
            </a:r>
            <a:r>
              <a:rPr lang="sv-SE" i="1" dirty="0"/>
              <a:t>b</a:t>
            </a:r>
            <a:r>
              <a:rPr lang="sv-SE" dirty="0"/>
              <a:t>) =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6F0671A4-0963-104C-A56B-578B33D9B05D}"/>
              </a:ext>
            </a:extLst>
          </p:cNvPr>
          <p:cNvSpPr/>
          <p:nvPr/>
        </p:nvSpPr>
        <p:spPr>
          <a:xfrm>
            <a:off x="3441744" y="4036405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>
                <a:solidFill>
                  <a:srgbClr val="FF0000"/>
                </a:solidFill>
              </a:rPr>
              <a:t>a</a:t>
            </a:r>
            <a:r>
              <a:rPr lang="sv-SE" dirty="0">
                <a:solidFill>
                  <a:srgbClr val="FF0000"/>
                </a:solidFill>
              </a:rPr>
              <a:t> – 2</a:t>
            </a:r>
            <a:r>
              <a:rPr lang="sv-SE" i="1" dirty="0">
                <a:solidFill>
                  <a:srgbClr val="FF0000"/>
                </a:solidFill>
              </a:rPr>
              <a:t>b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E105C8C8-C21E-E644-A6D0-CA6E4F87FC75}"/>
              </a:ext>
            </a:extLst>
          </p:cNvPr>
          <p:cNvSpPr/>
          <p:nvPr/>
        </p:nvSpPr>
        <p:spPr>
          <a:xfrm>
            <a:off x="4246115" y="4042985"/>
            <a:ext cx="579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effectLst/>
              </a:rPr>
              <a:t>och 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FF15A2B6-E652-AF47-8BCD-425FE4EE8B1A}"/>
              </a:ext>
            </a:extLst>
          </p:cNvPr>
          <p:cNvSpPr/>
          <p:nvPr/>
        </p:nvSpPr>
        <p:spPr>
          <a:xfrm>
            <a:off x="4933196" y="4042985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/>
              <a:t>a</a:t>
            </a:r>
            <a:r>
              <a:rPr lang="sv-SE" dirty="0"/>
              <a:t> – </a:t>
            </a:r>
            <a:r>
              <a:rPr lang="sv-SE" i="1" dirty="0"/>
              <a:t>b</a:t>
            </a:r>
            <a:r>
              <a:rPr lang="sv-SE" dirty="0"/>
              <a:t> – </a:t>
            </a:r>
            <a:r>
              <a:rPr lang="sv-SE" i="1" dirty="0"/>
              <a:t>b</a:t>
            </a:r>
            <a:r>
              <a:rPr lang="sv-SE" dirty="0"/>
              <a:t> =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A9A25746-1A71-564D-A1AD-E4DAE4CE207C}"/>
              </a:ext>
            </a:extLst>
          </p:cNvPr>
          <p:cNvSpPr/>
          <p:nvPr/>
        </p:nvSpPr>
        <p:spPr>
          <a:xfrm>
            <a:off x="5972504" y="4023184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>
                <a:solidFill>
                  <a:srgbClr val="FF0000"/>
                </a:solidFill>
              </a:rPr>
              <a:t>a</a:t>
            </a:r>
            <a:r>
              <a:rPr lang="sv-SE" dirty="0">
                <a:solidFill>
                  <a:srgbClr val="FF0000"/>
                </a:solidFill>
              </a:rPr>
              <a:t> – 2</a:t>
            </a:r>
            <a:r>
              <a:rPr lang="sv-SE" i="1" dirty="0">
                <a:solidFill>
                  <a:srgbClr val="FF0000"/>
                </a:solidFill>
              </a:rPr>
              <a:t>b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B035854D-C4EA-1B42-8CFC-692A29B7B112}"/>
              </a:ext>
            </a:extLst>
          </p:cNvPr>
          <p:cNvSpPr/>
          <p:nvPr/>
        </p:nvSpPr>
        <p:spPr>
          <a:xfrm>
            <a:off x="2325705" y="4440752"/>
            <a:ext cx="1746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/>
              <a:t>a</a:t>
            </a:r>
            <a:r>
              <a:rPr lang="sv-SE" dirty="0"/>
              <a:t> – (</a:t>
            </a:r>
            <a:r>
              <a:rPr lang="sv-SE" i="1" dirty="0"/>
              <a:t>b</a:t>
            </a:r>
            <a:r>
              <a:rPr lang="sv-SE" dirty="0"/>
              <a:t> – </a:t>
            </a:r>
            <a:r>
              <a:rPr lang="sv-SE" i="1" dirty="0"/>
              <a:t>b</a:t>
            </a:r>
            <a:r>
              <a:rPr lang="sv-SE" dirty="0"/>
              <a:t>) =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E15A2465-4CC0-A44D-B4D1-F18258311AD3}"/>
              </a:ext>
            </a:extLst>
          </p:cNvPr>
          <p:cNvSpPr/>
          <p:nvPr/>
        </p:nvSpPr>
        <p:spPr>
          <a:xfrm>
            <a:off x="3478930" y="4434172"/>
            <a:ext cx="840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A65984E3-D9C3-BA48-B7D6-87B2B094290D}"/>
              </a:ext>
            </a:extLst>
          </p:cNvPr>
          <p:cNvSpPr/>
          <p:nvPr/>
        </p:nvSpPr>
        <p:spPr>
          <a:xfrm>
            <a:off x="4246115" y="4425538"/>
            <a:ext cx="579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effectLst/>
              </a:rPr>
              <a:t>och 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7D94EBD4-72B8-D647-996E-5C3C294D9C82}"/>
              </a:ext>
            </a:extLst>
          </p:cNvPr>
          <p:cNvSpPr/>
          <p:nvPr/>
        </p:nvSpPr>
        <p:spPr>
          <a:xfrm>
            <a:off x="4972432" y="4425538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/>
              <a:t>a</a:t>
            </a:r>
            <a:r>
              <a:rPr lang="sv-SE" dirty="0"/>
              <a:t> – </a:t>
            </a:r>
            <a:r>
              <a:rPr lang="sv-SE" i="1" dirty="0"/>
              <a:t>b</a:t>
            </a:r>
            <a:r>
              <a:rPr lang="sv-SE" dirty="0"/>
              <a:t> + </a:t>
            </a:r>
            <a:r>
              <a:rPr lang="sv-SE" i="1" dirty="0"/>
              <a:t>b</a:t>
            </a:r>
            <a:r>
              <a:rPr lang="sv-SE" dirty="0"/>
              <a:t> =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E36CCF31-8424-8141-A5B2-5DD58F203018}"/>
              </a:ext>
            </a:extLst>
          </p:cNvPr>
          <p:cNvSpPr/>
          <p:nvPr/>
        </p:nvSpPr>
        <p:spPr>
          <a:xfrm>
            <a:off x="5996108" y="4405737"/>
            <a:ext cx="932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E99F6A65-BD94-4E4E-BF62-D8DF600E8B94}"/>
              </a:ext>
            </a:extLst>
          </p:cNvPr>
          <p:cNvSpPr/>
          <p:nvPr/>
        </p:nvSpPr>
        <p:spPr>
          <a:xfrm>
            <a:off x="1603283" y="5186328"/>
            <a:ext cx="2971086" cy="1200329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Om det står ett </a:t>
            </a:r>
            <a:r>
              <a:rPr lang="sv-SE" i="1" dirty="0">
                <a:solidFill>
                  <a:srgbClr val="0070C0"/>
                </a:solidFill>
              </a:rPr>
              <a:t>minustecken </a:t>
            </a:r>
            <a:r>
              <a:rPr lang="sv-SE" dirty="0"/>
              <a:t>framför en parentes, måste vi </a:t>
            </a:r>
            <a:r>
              <a:rPr lang="sv-SE" dirty="0">
                <a:solidFill>
                  <a:srgbClr val="9F0002"/>
                </a:solidFill>
              </a:rPr>
              <a:t>ändra tecken </a:t>
            </a:r>
            <a:r>
              <a:rPr lang="sv-SE" dirty="0"/>
              <a:t>inuti parentesen när den tas bort.</a:t>
            </a:r>
          </a:p>
        </p:txBody>
      </p:sp>
      <p:pic>
        <p:nvPicPr>
          <p:cNvPr id="27" name="Bildobjekt 26">
            <a:extLst>
              <a:ext uri="{FF2B5EF4-FFF2-40B4-BE49-F238E27FC236}">
                <a16:creationId xmlns:a16="http://schemas.microsoft.com/office/drawing/2014/main" id="{D49C956B-BA6F-434D-AF94-9DCD3CBF73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18" t="21350" r="9313" b="14492"/>
          <a:stretch/>
        </p:blipFill>
        <p:spPr>
          <a:xfrm>
            <a:off x="5178493" y="5277474"/>
            <a:ext cx="1912782" cy="431354"/>
          </a:xfrm>
          <a:prstGeom prst="rect">
            <a:avLst/>
          </a:prstGeom>
          <a:ln w="19050">
            <a:solidFill>
              <a:srgbClr val="9F0002"/>
            </a:solidFill>
          </a:ln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8C3EFDE7-43FF-D040-9234-3C0A8B5B1F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93" t="20512" r="11232" b="15628"/>
          <a:stretch/>
        </p:blipFill>
        <p:spPr>
          <a:xfrm>
            <a:off x="5178494" y="5827968"/>
            <a:ext cx="1936282" cy="431354"/>
          </a:xfrm>
          <a:prstGeom prst="rect">
            <a:avLst/>
          </a:prstGeom>
          <a:ln w="19050">
            <a:solidFill>
              <a:srgbClr val="9F0002"/>
            </a:solidFill>
          </a:ln>
        </p:spPr>
      </p:pic>
      <p:sp>
        <p:nvSpPr>
          <p:cNvPr id="29" name="Rektangel 28">
            <a:extLst>
              <a:ext uri="{FF2B5EF4-FFF2-40B4-BE49-F238E27FC236}">
                <a16:creationId xmlns:a16="http://schemas.microsoft.com/office/drawing/2014/main" id="{7763120A-3760-EE44-BC13-401A8B62CA35}"/>
              </a:ext>
            </a:extLst>
          </p:cNvPr>
          <p:cNvSpPr/>
          <p:nvPr/>
        </p:nvSpPr>
        <p:spPr>
          <a:xfrm>
            <a:off x="3330056" y="838193"/>
            <a:ext cx="27151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9F0002"/>
                </a:solidFill>
              </a:rPr>
              <a:t>Uttryck med parenteser</a:t>
            </a:r>
            <a:endParaRPr lang="sv-SE" sz="2000" b="1" dirty="0">
              <a:solidFill>
                <a:srgbClr val="9F000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0225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0E027FD-D846-EC45-B737-FE5243D1699C}"/>
              </a:ext>
            </a:extLst>
          </p:cNvPr>
          <p:cNvSpPr/>
          <p:nvPr/>
        </p:nvSpPr>
        <p:spPr>
          <a:xfrm>
            <a:off x="1749244" y="942110"/>
            <a:ext cx="1234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/>
              <a:t>a</a:t>
            </a:r>
            <a:r>
              <a:rPr lang="sv-SE" dirty="0"/>
              <a:t> · (</a:t>
            </a:r>
            <a:r>
              <a:rPr lang="sv-SE" i="1" dirty="0"/>
              <a:t>b</a:t>
            </a:r>
            <a:r>
              <a:rPr lang="sv-SE" dirty="0"/>
              <a:t> + </a:t>
            </a:r>
            <a:r>
              <a:rPr lang="sv-SE" i="1" dirty="0"/>
              <a:t>b</a:t>
            </a:r>
            <a:r>
              <a:rPr lang="sv-SE" dirty="0"/>
              <a:t>) =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7944D73-5BC0-9C44-A81C-B5295D12A701}"/>
              </a:ext>
            </a:extLst>
          </p:cNvPr>
          <p:cNvSpPr/>
          <p:nvPr/>
        </p:nvSpPr>
        <p:spPr>
          <a:xfrm>
            <a:off x="2902469" y="935530"/>
            <a:ext cx="87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/>
              <a:t>a</a:t>
            </a:r>
            <a:r>
              <a:rPr lang="sv-SE" dirty="0"/>
              <a:t> · 2</a:t>
            </a:r>
            <a:r>
              <a:rPr lang="sv-SE" i="1" dirty="0"/>
              <a:t>b </a:t>
            </a:r>
            <a:r>
              <a:rPr lang="sv-SE" dirty="0"/>
              <a:t>=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B895327-E9CC-7149-B745-EE43064E3199}"/>
              </a:ext>
            </a:extLst>
          </p:cNvPr>
          <p:cNvSpPr/>
          <p:nvPr/>
        </p:nvSpPr>
        <p:spPr>
          <a:xfrm>
            <a:off x="4212072" y="935530"/>
            <a:ext cx="579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effectLst/>
              </a:rPr>
              <a:t>och 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036FDEB-1F09-654B-9B08-89D6ABDAA9DA}"/>
              </a:ext>
            </a:extLst>
          </p:cNvPr>
          <p:cNvSpPr/>
          <p:nvPr/>
        </p:nvSpPr>
        <p:spPr>
          <a:xfrm>
            <a:off x="4791949" y="933858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/>
              <a:t>a ·</a:t>
            </a:r>
            <a:r>
              <a:rPr lang="sv-SE" dirty="0"/>
              <a:t> </a:t>
            </a:r>
            <a:r>
              <a:rPr lang="sv-SE" i="1" dirty="0"/>
              <a:t>b</a:t>
            </a:r>
            <a:r>
              <a:rPr lang="sv-SE" dirty="0"/>
              <a:t> +  </a:t>
            </a:r>
            <a:r>
              <a:rPr lang="sv-SE" i="1" dirty="0"/>
              <a:t>a · b </a:t>
            </a:r>
            <a:r>
              <a:rPr lang="sv-SE" dirty="0"/>
              <a:t>=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4AAD9F8-BA7F-8949-91A1-108AA85504A2}"/>
              </a:ext>
            </a:extLst>
          </p:cNvPr>
          <p:cNvSpPr/>
          <p:nvPr/>
        </p:nvSpPr>
        <p:spPr>
          <a:xfrm>
            <a:off x="6179481" y="933858"/>
            <a:ext cx="1048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/>
              <a:t>ab</a:t>
            </a:r>
            <a:r>
              <a:rPr lang="sv-SE" dirty="0"/>
              <a:t> + </a:t>
            </a:r>
            <a:r>
              <a:rPr lang="sv-SE" i="1" dirty="0"/>
              <a:t>ab </a:t>
            </a:r>
            <a:r>
              <a:rPr lang="sv-SE" dirty="0"/>
              <a:t>=</a:t>
            </a:r>
          </a:p>
        </p:txBody>
      </p:sp>
      <p:sp>
        <p:nvSpPr>
          <p:cNvPr id="7" name="Uppåtböjd 6">
            <a:extLst>
              <a:ext uri="{FF2B5EF4-FFF2-40B4-BE49-F238E27FC236}">
                <a16:creationId xmlns:a16="http://schemas.microsoft.com/office/drawing/2014/main" id="{36A52EBD-FA9F-E245-ADAF-0B095C3E46B0}"/>
              </a:ext>
            </a:extLst>
          </p:cNvPr>
          <p:cNvSpPr/>
          <p:nvPr/>
        </p:nvSpPr>
        <p:spPr>
          <a:xfrm>
            <a:off x="2316040" y="2070104"/>
            <a:ext cx="448182" cy="140324"/>
          </a:xfrm>
          <a:prstGeom prst="curvedUpArrow">
            <a:avLst>
              <a:gd name="adj1" fmla="val 15665"/>
              <a:gd name="adj2" fmla="val 50000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2C2CEC3-6376-FF4E-B32D-5EF5FDED4094}"/>
              </a:ext>
            </a:extLst>
          </p:cNvPr>
          <p:cNvSpPr/>
          <p:nvPr/>
        </p:nvSpPr>
        <p:spPr>
          <a:xfrm>
            <a:off x="2230935" y="1754516"/>
            <a:ext cx="1374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>
                <a:solidFill>
                  <a:srgbClr val="FF0000"/>
                </a:solidFill>
              </a:rPr>
              <a:t>a</a:t>
            </a:r>
            <a:r>
              <a:rPr lang="sv-SE" dirty="0"/>
              <a:t> · (</a:t>
            </a:r>
            <a:r>
              <a:rPr lang="sv-SE" i="1" dirty="0"/>
              <a:t>b</a:t>
            </a:r>
            <a:r>
              <a:rPr lang="sv-SE" dirty="0"/>
              <a:t> + </a:t>
            </a:r>
            <a:r>
              <a:rPr lang="sv-SE" i="1" dirty="0"/>
              <a:t>b</a:t>
            </a:r>
            <a:r>
              <a:rPr lang="sv-SE" dirty="0"/>
              <a:t>)  =</a:t>
            </a:r>
          </a:p>
        </p:txBody>
      </p:sp>
      <p:sp>
        <p:nvSpPr>
          <p:cNvPr id="9" name="Uppåtböjd 8">
            <a:extLst>
              <a:ext uri="{FF2B5EF4-FFF2-40B4-BE49-F238E27FC236}">
                <a16:creationId xmlns:a16="http://schemas.microsoft.com/office/drawing/2014/main" id="{074FA9B2-40DE-7A4D-8B59-7135EBE001FC}"/>
              </a:ext>
            </a:extLst>
          </p:cNvPr>
          <p:cNvSpPr/>
          <p:nvPr/>
        </p:nvSpPr>
        <p:spPr>
          <a:xfrm>
            <a:off x="2316039" y="2070104"/>
            <a:ext cx="742471" cy="271166"/>
          </a:xfrm>
          <a:prstGeom prst="curvedUpArrow">
            <a:avLst>
              <a:gd name="adj1" fmla="val 15665"/>
              <a:gd name="adj2" fmla="val 24986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F8879F0-05A7-6341-B7D4-2CCA98E02C0D}"/>
              </a:ext>
            </a:extLst>
          </p:cNvPr>
          <p:cNvSpPr/>
          <p:nvPr/>
        </p:nvSpPr>
        <p:spPr>
          <a:xfrm>
            <a:off x="3464872" y="1752531"/>
            <a:ext cx="1374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>
                <a:solidFill>
                  <a:srgbClr val="FF0000"/>
                </a:solidFill>
              </a:rPr>
              <a:t>a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/>
              <a:t>· </a:t>
            </a:r>
            <a:r>
              <a:rPr lang="sv-SE" i="1" dirty="0"/>
              <a:t>b</a:t>
            </a:r>
            <a:r>
              <a:rPr lang="sv-SE" dirty="0"/>
              <a:t> + </a:t>
            </a:r>
            <a:r>
              <a:rPr lang="sv-SE" i="1" dirty="0">
                <a:solidFill>
                  <a:srgbClr val="FF0000"/>
                </a:solidFill>
              </a:rPr>
              <a:t>a</a:t>
            </a:r>
            <a:r>
              <a:rPr lang="sv-SE" dirty="0"/>
              <a:t> · </a:t>
            </a:r>
            <a:r>
              <a:rPr lang="sv-SE" i="1" dirty="0"/>
              <a:t>b </a:t>
            </a:r>
            <a:r>
              <a:rPr lang="sv-SE" dirty="0"/>
              <a:t>=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3F849003-9CC9-E649-AB11-A4E5ED149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281" y="4475819"/>
            <a:ext cx="2569990" cy="398321"/>
          </a:xfrm>
          <a:prstGeom prst="rect">
            <a:avLst/>
          </a:prstGeom>
          <a:ln w="28575">
            <a:solidFill>
              <a:srgbClr val="9F0002"/>
            </a:solidFill>
          </a:ln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086C46B8-3B37-694E-A005-700AE7BC0E98}"/>
              </a:ext>
            </a:extLst>
          </p:cNvPr>
          <p:cNvSpPr/>
          <p:nvPr/>
        </p:nvSpPr>
        <p:spPr>
          <a:xfrm>
            <a:off x="4789438" y="1747647"/>
            <a:ext cx="1138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/>
              <a:t>ab</a:t>
            </a:r>
            <a:r>
              <a:rPr lang="sv-SE" dirty="0"/>
              <a:t> + </a:t>
            </a:r>
            <a:r>
              <a:rPr lang="sv-SE" i="1" dirty="0"/>
              <a:t>ab </a:t>
            </a:r>
            <a:r>
              <a:rPr lang="sv-SE" dirty="0"/>
              <a:t>=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80EE2CF2-F523-3A44-BBED-408D038DD2D7}"/>
              </a:ext>
            </a:extLst>
          </p:cNvPr>
          <p:cNvSpPr/>
          <p:nvPr/>
        </p:nvSpPr>
        <p:spPr>
          <a:xfrm>
            <a:off x="3665276" y="940414"/>
            <a:ext cx="593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2</a:t>
            </a:r>
            <a:r>
              <a:rPr lang="sv-SE" i="1" dirty="0">
                <a:solidFill>
                  <a:srgbClr val="FF0000"/>
                </a:solidFill>
              </a:rPr>
              <a:t>ab</a:t>
            </a:r>
            <a:endParaRPr lang="sv-SE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D9DD61EB-C857-7545-937A-211E8D0D1130}"/>
              </a:ext>
            </a:extLst>
          </p:cNvPr>
          <p:cNvSpPr/>
          <p:nvPr/>
        </p:nvSpPr>
        <p:spPr>
          <a:xfrm>
            <a:off x="7097875" y="947877"/>
            <a:ext cx="593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2</a:t>
            </a:r>
            <a:r>
              <a:rPr lang="sv-SE" i="1" dirty="0">
                <a:solidFill>
                  <a:srgbClr val="FF0000"/>
                </a:solidFill>
              </a:rPr>
              <a:t>ab</a:t>
            </a:r>
            <a:endParaRPr lang="sv-SE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94A78E98-7746-6844-8985-B94EB122502F}"/>
              </a:ext>
            </a:extLst>
          </p:cNvPr>
          <p:cNvSpPr/>
          <p:nvPr/>
        </p:nvSpPr>
        <p:spPr>
          <a:xfrm>
            <a:off x="1842249" y="2564300"/>
            <a:ext cx="1351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/>
              <a:t>a</a:t>
            </a:r>
            <a:r>
              <a:rPr lang="sv-SE" dirty="0"/>
              <a:t> · (2</a:t>
            </a:r>
            <a:r>
              <a:rPr lang="sv-SE" i="1" dirty="0"/>
              <a:t>b</a:t>
            </a:r>
            <a:r>
              <a:rPr lang="sv-SE" dirty="0"/>
              <a:t> – </a:t>
            </a:r>
            <a:r>
              <a:rPr lang="sv-SE" i="1" dirty="0"/>
              <a:t>b</a:t>
            </a:r>
            <a:r>
              <a:rPr lang="sv-SE" dirty="0"/>
              <a:t>) =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B9477B9-6CC9-8342-A0DE-A716A4B190F7}"/>
              </a:ext>
            </a:extLst>
          </p:cNvPr>
          <p:cNvSpPr/>
          <p:nvPr/>
        </p:nvSpPr>
        <p:spPr>
          <a:xfrm>
            <a:off x="3069488" y="2569184"/>
            <a:ext cx="753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/>
              <a:t>a</a:t>
            </a:r>
            <a:r>
              <a:rPr lang="sv-SE" dirty="0"/>
              <a:t> · </a:t>
            </a:r>
            <a:r>
              <a:rPr lang="sv-SE" i="1" dirty="0"/>
              <a:t>b </a:t>
            </a:r>
            <a:r>
              <a:rPr lang="sv-SE" dirty="0"/>
              <a:t>=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7EAD1385-C773-DB47-847A-73CB3E5E6E1E}"/>
              </a:ext>
            </a:extLst>
          </p:cNvPr>
          <p:cNvSpPr/>
          <p:nvPr/>
        </p:nvSpPr>
        <p:spPr>
          <a:xfrm>
            <a:off x="4283090" y="2569016"/>
            <a:ext cx="579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effectLst/>
              </a:rPr>
              <a:t>och 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B94095A6-81BF-114F-8E64-6A7728D779CB}"/>
              </a:ext>
            </a:extLst>
          </p:cNvPr>
          <p:cNvSpPr/>
          <p:nvPr/>
        </p:nvSpPr>
        <p:spPr>
          <a:xfrm>
            <a:off x="4955307" y="2562804"/>
            <a:ext cx="1492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/>
              <a:t>a ·</a:t>
            </a:r>
            <a:r>
              <a:rPr lang="sv-SE" dirty="0"/>
              <a:t> 2</a:t>
            </a:r>
            <a:r>
              <a:rPr lang="sv-SE" i="1" dirty="0"/>
              <a:t>b</a:t>
            </a:r>
            <a:r>
              <a:rPr lang="sv-SE" dirty="0"/>
              <a:t> – </a:t>
            </a:r>
            <a:r>
              <a:rPr lang="sv-SE" i="1" dirty="0"/>
              <a:t>a · b </a:t>
            </a:r>
            <a:r>
              <a:rPr lang="sv-SE" dirty="0"/>
              <a:t>=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0E4CC9DA-CB68-F345-A49E-1AEE7851A7CE}"/>
              </a:ext>
            </a:extLst>
          </p:cNvPr>
          <p:cNvSpPr/>
          <p:nvPr/>
        </p:nvSpPr>
        <p:spPr>
          <a:xfrm>
            <a:off x="6342839" y="2562804"/>
            <a:ext cx="1165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2</a:t>
            </a:r>
            <a:r>
              <a:rPr lang="sv-SE" i="1" dirty="0"/>
              <a:t>ab</a:t>
            </a:r>
            <a:r>
              <a:rPr lang="sv-SE" dirty="0"/>
              <a:t> – </a:t>
            </a:r>
            <a:r>
              <a:rPr lang="sv-SE" i="1" dirty="0"/>
              <a:t>ab </a:t>
            </a:r>
            <a:r>
              <a:rPr lang="sv-SE" dirty="0"/>
              <a:t>=</a:t>
            </a:r>
          </a:p>
        </p:txBody>
      </p:sp>
      <p:sp>
        <p:nvSpPr>
          <p:cNvPr id="20" name="Uppåtböjd 19">
            <a:extLst>
              <a:ext uri="{FF2B5EF4-FFF2-40B4-BE49-F238E27FC236}">
                <a16:creationId xmlns:a16="http://schemas.microsoft.com/office/drawing/2014/main" id="{EF70EF35-FE9A-5E41-AA73-C1C56E7B05E7}"/>
              </a:ext>
            </a:extLst>
          </p:cNvPr>
          <p:cNvSpPr/>
          <p:nvPr/>
        </p:nvSpPr>
        <p:spPr>
          <a:xfrm>
            <a:off x="2655972" y="3563483"/>
            <a:ext cx="448182" cy="140324"/>
          </a:xfrm>
          <a:prstGeom prst="curvedUpArrow">
            <a:avLst>
              <a:gd name="adj1" fmla="val 15665"/>
              <a:gd name="adj2" fmla="val 50000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11EF1120-FDCA-DC48-8EA1-E4425723D6D2}"/>
              </a:ext>
            </a:extLst>
          </p:cNvPr>
          <p:cNvSpPr/>
          <p:nvPr/>
        </p:nvSpPr>
        <p:spPr>
          <a:xfrm>
            <a:off x="2452511" y="3247895"/>
            <a:ext cx="1492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>
                <a:solidFill>
                  <a:srgbClr val="FF0000"/>
                </a:solidFill>
              </a:rPr>
              <a:t>a</a:t>
            </a:r>
            <a:r>
              <a:rPr lang="sv-SE" dirty="0"/>
              <a:t> · (2</a:t>
            </a:r>
            <a:r>
              <a:rPr lang="sv-SE" i="1" dirty="0"/>
              <a:t>b</a:t>
            </a:r>
            <a:r>
              <a:rPr lang="sv-SE" dirty="0"/>
              <a:t> – </a:t>
            </a:r>
            <a:r>
              <a:rPr lang="sv-SE" i="1" dirty="0"/>
              <a:t>b</a:t>
            </a:r>
            <a:r>
              <a:rPr lang="sv-SE" dirty="0"/>
              <a:t>)  =</a:t>
            </a:r>
          </a:p>
        </p:txBody>
      </p:sp>
      <p:sp>
        <p:nvSpPr>
          <p:cNvPr id="22" name="Uppåtböjd 21">
            <a:extLst>
              <a:ext uri="{FF2B5EF4-FFF2-40B4-BE49-F238E27FC236}">
                <a16:creationId xmlns:a16="http://schemas.microsoft.com/office/drawing/2014/main" id="{65045173-6C4E-A148-B056-523395B94B4B}"/>
              </a:ext>
            </a:extLst>
          </p:cNvPr>
          <p:cNvSpPr/>
          <p:nvPr/>
        </p:nvSpPr>
        <p:spPr>
          <a:xfrm>
            <a:off x="2624343" y="3554338"/>
            <a:ext cx="742471" cy="271166"/>
          </a:xfrm>
          <a:prstGeom prst="curvedUpArrow">
            <a:avLst>
              <a:gd name="adj1" fmla="val 15665"/>
              <a:gd name="adj2" fmla="val 24986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05503A5C-1870-2148-8B9D-9A753BAC9E8C}"/>
              </a:ext>
            </a:extLst>
          </p:cNvPr>
          <p:cNvSpPr/>
          <p:nvPr/>
        </p:nvSpPr>
        <p:spPr>
          <a:xfrm>
            <a:off x="3804804" y="3245910"/>
            <a:ext cx="1492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>
                <a:solidFill>
                  <a:srgbClr val="FF0000"/>
                </a:solidFill>
              </a:rPr>
              <a:t>a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/>
              <a:t>· 2</a:t>
            </a:r>
            <a:r>
              <a:rPr lang="sv-SE" i="1" dirty="0"/>
              <a:t>b</a:t>
            </a:r>
            <a:r>
              <a:rPr lang="sv-SE" dirty="0"/>
              <a:t> – </a:t>
            </a:r>
            <a:r>
              <a:rPr lang="sv-SE" i="1" dirty="0">
                <a:solidFill>
                  <a:srgbClr val="FF0000"/>
                </a:solidFill>
              </a:rPr>
              <a:t>a</a:t>
            </a:r>
            <a:r>
              <a:rPr lang="sv-SE" dirty="0"/>
              <a:t> · </a:t>
            </a:r>
            <a:r>
              <a:rPr lang="sv-SE" i="1" dirty="0"/>
              <a:t>b </a:t>
            </a:r>
            <a:r>
              <a:rPr lang="sv-SE" dirty="0"/>
              <a:t>=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3A3C9FF0-1C23-4D4D-AF27-590640A4E8EF}"/>
              </a:ext>
            </a:extLst>
          </p:cNvPr>
          <p:cNvSpPr/>
          <p:nvPr/>
        </p:nvSpPr>
        <p:spPr>
          <a:xfrm>
            <a:off x="5210446" y="3245910"/>
            <a:ext cx="13089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2</a:t>
            </a:r>
            <a:r>
              <a:rPr lang="sv-SE" i="1" dirty="0"/>
              <a:t>ab</a:t>
            </a:r>
            <a:r>
              <a:rPr lang="sv-SE" dirty="0"/>
              <a:t> – </a:t>
            </a:r>
            <a:r>
              <a:rPr lang="sv-SE" i="1" dirty="0"/>
              <a:t>ab </a:t>
            </a:r>
            <a:r>
              <a:rPr lang="sv-SE" dirty="0"/>
              <a:t>=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5740807C-1E02-8C46-AF66-045110FA987A}"/>
              </a:ext>
            </a:extLst>
          </p:cNvPr>
          <p:cNvSpPr/>
          <p:nvPr/>
        </p:nvSpPr>
        <p:spPr>
          <a:xfrm>
            <a:off x="3710750" y="2571169"/>
            <a:ext cx="593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>
                <a:solidFill>
                  <a:srgbClr val="FF0000"/>
                </a:solidFill>
              </a:rPr>
              <a:t>ab</a:t>
            </a:r>
            <a:endParaRPr lang="sv-SE" dirty="0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CC45A2CE-00FE-4C4E-88A7-9E058F226E8B}"/>
              </a:ext>
            </a:extLst>
          </p:cNvPr>
          <p:cNvSpPr/>
          <p:nvPr/>
        </p:nvSpPr>
        <p:spPr>
          <a:xfrm>
            <a:off x="7410607" y="2559592"/>
            <a:ext cx="593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>
                <a:solidFill>
                  <a:srgbClr val="FF0000"/>
                </a:solidFill>
              </a:rPr>
              <a:t>ab</a:t>
            </a:r>
            <a:endParaRPr lang="sv-SE" dirty="0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4F29F18C-CFB0-1246-9DAD-8A3827716FC3}"/>
              </a:ext>
            </a:extLst>
          </p:cNvPr>
          <p:cNvSpPr/>
          <p:nvPr/>
        </p:nvSpPr>
        <p:spPr>
          <a:xfrm>
            <a:off x="5738650" y="1752531"/>
            <a:ext cx="1138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2</a:t>
            </a:r>
            <a:r>
              <a:rPr lang="sv-SE" i="1" dirty="0"/>
              <a:t>ab</a:t>
            </a:r>
            <a:endParaRPr lang="sv-SE" dirty="0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5B96E3DC-82FA-5F47-8313-9FC8B9F7AE02}"/>
              </a:ext>
            </a:extLst>
          </p:cNvPr>
          <p:cNvSpPr/>
          <p:nvPr/>
        </p:nvSpPr>
        <p:spPr>
          <a:xfrm>
            <a:off x="6267765" y="3247895"/>
            <a:ext cx="593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>
                <a:solidFill>
                  <a:srgbClr val="FF0000"/>
                </a:solidFill>
              </a:rPr>
              <a:t>ab</a:t>
            </a:r>
            <a:endParaRPr lang="sv-SE" dirty="0"/>
          </a:p>
        </p:txBody>
      </p:sp>
      <p:pic>
        <p:nvPicPr>
          <p:cNvPr id="30" name="Bildobjekt 29">
            <a:extLst>
              <a:ext uri="{FF2B5EF4-FFF2-40B4-BE49-F238E27FC236}">
                <a16:creationId xmlns:a16="http://schemas.microsoft.com/office/drawing/2014/main" id="{CCFBB216-80ED-E340-BAF5-908A32B606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6725"/>
                    </a14:imgEffect>
                    <a14:imgEffect>
                      <a14:saturation sat="157000"/>
                    </a14:imgEffect>
                  </a14:imgLayer>
                </a14:imgProps>
              </a:ext>
            </a:extLst>
          </a:blip>
          <a:srcRect l="-197" t="9957" r="197" b="-380"/>
          <a:stretch/>
        </p:blipFill>
        <p:spPr>
          <a:xfrm>
            <a:off x="5362281" y="5081180"/>
            <a:ext cx="2569990" cy="415435"/>
          </a:xfrm>
          <a:prstGeom prst="rect">
            <a:avLst/>
          </a:prstGeom>
          <a:ln w="28575">
            <a:solidFill>
              <a:srgbClr val="9F0002"/>
            </a:solidFill>
          </a:ln>
        </p:spPr>
      </p:pic>
      <p:sp>
        <p:nvSpPr>
          <p:cNvPr id="31" name="Rektangel 30">
            <a:extLst>
              <a:ext uri="{FF2B5EF4-FFF2-40B4-BE49-F238E27FC236}">
                <a16:creationId xmlns:a16="http://schemas.microsoft.com/office/drawing/2014/main" id="{D7B881C8-CF05-9E46-98D1-FCCD5057D087}"/>
              </a:ext>
            </a:extLst>
          </p:cNvPr>
          <p:cNvSpPr/>
          <p:nvPr/>
        </p:nvSpPr>
        <p:spPr>
          <a:xfrm>
            <a:off x="1818352" y="4417954"/>
            <a:ext cx="2971086" cy="1200329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Vi </a:t>
            </a:r>
            <a:r>
              <a:rPr lang="sv-SE" dirty="0">
                <a:solidFill>
                  <a:srgbClr val="FF0000"/>
                </a:solidFill>
              </a:rPr>
              <a:t>multiplicerar in</a:t>
            </a:r>
            <a:r>
              <a:rPr lang="sv-SE" dirty="0"/>
              <a:t> faktorn i parentesen. Det vi säga  faktorn multipliceras med alla tal inuti parentesen.</a:t>
            </a:r>
          </a:p>
        </p:txBody>
      </p:sp>
    </p:spTree>
    <p:extLst>
      <p:ext uri="{BB962C8B-B14F-4D97-AF65-F5344CB8AC3E}">
        <p14:creationId xmlns:p14="http://schemas.microsoft.com/office/powerpoint/2010/main" val="237412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8" grpId="0"/>
      <p:bldP spid="9" grpId="0" animBg="1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/>
      <p:bldP spid="22" grpId="0" animBg="1"/>
      <p:bldP spid="23" grpId="0"/>
      <p:bldP spid="25" grpId="0"/>
      <p:bldP spid="26" grpId="0"/>
      <p:bldP spid="27" grpId="0"/>
      <p:bldP spid="28" grpId="0"/>
      <p:bldP spid="29" grpId="0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C6A0898-8CE9-1544-B293-7B22001BA48E}"/>
              </a:ext>
            </a:extLst>
          </p:cNvPr>
          <p:cNvSpPr/>
          <p:nvPr/>
        </p:nvSpPr>
        <p:spPr>
          <a:xfrm>
            <a:off x="2976155" y="54749"/>
            <a:ext cx="32112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9F0002"/>
                </a:solidFill>
              </a:rPr>
              <a:t>Multiplikation av parenteser</a:t>
            </a:r>
            <a:endParaRPr lang="sv-SE" sz="2000" b="1" dirty="0">
              <a:solidFill>
                <a:srgbClr val="9F0002"/>
              </a:solidFill>
              <a:effectLst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2FEBAF0-AB31-0F4F-BB5F-6DFEA2B235A2}"/>
              </a:ext>
            </a:extLst>
          </p:cNvPr>
          <p:cNvSpPr/>
          <p:nvPr/>
        </p:nvSpPr>
        <p:spPr>
          <a:xfrm>
            <a:off x="3203604" y="535549"/>
            <a:ext cx="2878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effectLst/>
              </a:rPr>
              <a:t>Vad är </a:t>
            </a:r>
            <a:r>
              <a:rPr lang="sv-SE" dirty="0">
                <a:solidFill>
                  <a:srgbClr val="FF0000"/>
                </a:solidFill>
              </a:rPr>
              <a:t>(</a:t>
            </a:r>
            <a:r>
              <a:rPr lang="sv-SE" i="1" dirty="0">
                <a:solidFill>
                  <a:srgbClr val="FF0000"/>
                </a:solidFill>
              </a:rPr>
              <a:t>a + b</a:t>
            </a:r>
            <a:r>
              <a:rPr lang="sv-SE" dirty="0">
                <a:solidFill>
                  <a:srgbClr val="FF0000"/>
                </a:solidFill>
              </a:rPr>
              <a:t>)(</a:t>
            </a:r>
            <a:r>
              <a:rPr lang="sv-SE" i="1" dirty="0">
                <a:solidFill>
                  <a:srgbClr val="FF0000"/>
                </a:solidFill>
              </a:rPr>
              <a:t>c</a:t>
            </a:r>
            <a:r>
              <a:rPr lang="sv-SE" dirty="0">
                <a:solidFill>
                  <a:srgbClr val="FF0000"/>
                </a:solidFill>
              </a:rPr>
              <a:t> + </a:t>
            </a:r>
            <a:r>
              <a:rPr lang="sv-SE" i="1" dirty="0">
                <a:solidFill>
                  <a:srgbClr val="FF0000"/>
                </a:solidFill>
              </a:rPr>
              <a:t>d</a:t>
            </a:r>
            <a:r>
              <a:rPr lang="sv-SE" dirty="0">
                <a:solidFill>
                  <a:srgbClr val="FF0000"/>
                </a:solidFill>
              </a:rPr>
              <a:t>)</a:t>
            </a:r>
            <a:r>
              <a:rPr lang="sv-SE" dirty="0"/>
              <a:t>?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20A072D-7AAA-DA44-A849-7CF350E531E1}"/>
              </a:ext>
            </a:extLst>
          </p:cNvPr>
          <p:cNvSpPr/>
          <p:nvPr/>
        </p:nvSpPr>
        <p:spPr>
          <a:xfrm>
            <a:off x="1772817" y="1084416"/>
            <a:ext cx="1791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effectLst/>
              </a:rPr>
              <a:t>Vi tittar först på :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392114F-2530-B44D-B9C6-D3660105E07D}"/>
              </a:ext>
            </a:extLst>
          </p:cNvPr>
          <p:cNvSpPr/>
          <p:nvPr/>
        </p:nvSpPr>
        <p:spPr>
          <a:xfrm>
            <a:off x="3466244" y="1084416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(2 + 3)(4 + 5)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1E27B7CB-8978-8245-A165-A15DD24EBD30}"/>
              </a:ext>
            </a:extLst>
          </p:cNvPr>
          <p:cNvSpPr/>
          <p:nvPr/>
        </p:nvSpPr>
        <p:spPr>
          <a:xfrm>
            <a:off x="799184" y="1542770"/>
            <a:ext cx="4736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kan se det som beräkning av arean av en rektangel med sidorna (2 + 3) cm och (4 + 5) cm. 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7C6A5317-7D90-CC41-8B46-FD92B8085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587" y="2225045"/>
            <a:ext cx="951848" cy="337445"/>
          </a:xfrm>
          <a:prstGeom prst="rect">
            <a:avLst/>
          </a:prstGeom>
        </p:spPr>
      </p:pic>
      <p:grpSp>
        <p:nvGrpSpPr>
          <p:cNvPr id="18" name="Grupp 17">
            <a:extLst>
              <a:ext uri="{FF2B5EF4-FFF2-40B4-BE49-F238E27FC236}">
                <a16:creationId xmlns:a16="http://schemas.microsoft.com/office/drawing/2014/main" id="{5EA9B168-6B48-E644-9900-A935758B1B4C}"/>
              </a:ext>
            </a:extLst>
          </p:cNvPr>
          <p:cNvGrpSpPr/>
          <p:nvPr/>
        </p:nvGrpSpPr>
        <p:grpSpPr>
          <a:xfrm>
            <a:off x="6248490" y="1084416"/>
            <a:ext cx="1548340" cy="2743200"/>
            <a:chOff x="5579628" y="3115716"/>
            <a:chExt cx="1548340" cy="2743200"/>
          </a:xfrm>
        </p:grpSpPr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5E458029-E2A3-3E4C-BF5F-696F14F45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79628" y="3115716"/>
              <a:ext cx="1548340" cy="2743200"/>
            </a:xfrm>
            <a:prstGeom prst="rect">
              <a:avLst/>
            </a:prstGeom>
          </p:spPr>
        </p:pic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564C62C9-49F2-4540-B578-2D26E456B359}"/>
                </a:ext>
              </a:extLst>
            </p:cNvPr>
            <p:cNvSpPr/>
            <p:nvPr/>
          </p:nvSpPr>
          <p:spPr>
            <a:xfrm>
              <a:off x="5760577" y="3777418"/>
              <a:ext cx="416287" cy="239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59FAF822-70E0-EE41-B319-DD26586A94DA}"/>
                </a:ext>
              </a:extLst>
            </p:cNvPr>
            <p:cNvSpPr/>
            <p:nvPr/>
          </p:nvSpPr>
          <p:spPr>
            <a:xfrm>
              <a:off x="6444272" y="3777418"/>
              <a:ext cx="416287" cy="239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C6B1CBB7-6D3D-E549-9F8A-BC446D0B5F3F}"/>
                </a:ext>
              </a:extLst>
            </p:cNvPr>
            <p:cNvSpPr/>
            <p:nvPr/>
          </p:nvSpPr>
          <p:spPr>
            <a:xfrm>
              <a:off x="5747004" y="5165834"/>
              <a:ext cx="416287" cy="239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49778D4D-C7B3-C94E-B72E-800F3CEAA6E9}"/>
                </a:ext>
              </a:extLst>
            </p:cNvPr>
            <p:cNvSpPr/>
            <p:nvPr/>
          </p:nvSpPr>
          <p:spPr>
            <a:xfrm>
              <a:off x="6474842" y="5115385"/>
              <a:ext cx="416287" cy="239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0" name="Rektangel 19">
            <a:extLst>
              <a:ext uri="{FF2B5EF4-FFF2-40B4-BE49-F238E27FC236}">
                <a16:creationId xmlns:a16="http://schemas.microsoft.com/office/drawing/2014/main" id="{2E943348-2117-AE4D-87FD-D88C108F90C1}"/>
              </a:ext>
            </a:extLst>
          </p:cNvPr>
          <p:cNvSpPr/>
          <p:nvPr/>
        </p:nvSpPr>
        <p:spPr>
          <a:xfrm>
            <a:off x="6429439" y="3749027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D44892EC-7237-6944-B3EB-0FC87FA64631}"/>
              </a:ext>
            </a:extLst>
          </p:cNvPr>
          <p:cNvSpPr/>
          <p:nvPr/>
        </p:nvSpPr>
        <p:spPr>
          <a:xfrm>
            <a:off x="7197366" y="3749027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48609C7C-9240-B54C-A89E-5055C87593BD}"/>
              </a:ext>
            </a:extLst>
          </p:cNvPr>
          <p:cNvSpPr/>
          <p:nvPr/>
        </p:nvSpPr>
        <p:spPr>
          <a:xfrm>
            <a:off x="7796830" y="295438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4B955B09-1AB9-A044-819C-1C064DB6A0E0}"/>
              </a:ext>
            </a:extLst>
          </p:cNvPr>
          <p:cNvSpPr/>
          <p:nvPr/>
        </p:nvSpPr>
        <p:spPr>
          <a:xfrm>
            <a:off x="7762552" y="169498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24" name="Vänster klammerparentes 23">
            <a:extLst>
              <a:ext uri="{FF2B5EF4-FFF2-40B4-BE49-F238E27FC236}">
                <a16:creationId xmlns:a16="http://schemas.microsoft.com/office/drawing/2014/main" id="{61C84B7B-09F5-974D-9DD8-A2600FC0A792}"/>
              </a:ext>
            </a:extLst>
          </p:cNvPr>
          <p:cNvSpPr/>
          <p:nvPr/>
        </p:nvSpPr>
        <p:spPr>
          <a:xfrm rot="16200000">
            <a:off x="6902402" y="3375632"/>
            <a:ext cx="240516" cy="1514063"/>
          </a:xfrm>
          <a:prstGeom prst="leftBrace">
            <a:avLst/>
          </a:prstGeom>
          <a:ln w="635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B6D90A10-4004-D049-8752-5632E1EC5CCA}"/>
              </a:ext>
            </a:extLst>
          </p:cNvPr>
          <p:cNvSpPr/>
          <p:nvPr/>
        </p:nvSpPr>
        <p:spPr>
          <a:xfrm>
            <a:off x="6895680" y="423738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5</a:t>
            </a:r>
          </a:p>
        </p:txBody>
      </p:sp>
      <p:sp>
        <p:nvSpPr>
          <p:cNvPr id="26" name="Vänster klammerparentes 25">
            <a:extLst>
              <a:ext uri="{FF2B5EF4-FFF2-40B4-BE49-F238E27FC236}">
                <a16:creationId xmlns:a16="http://schemas.microsoft.com/office/drawing/2014/main" id="{FD691E9B-A53A-ED41-99C7-45FE26B77426}"/>
              </a:ext>
            </a:extLst>
          </p:cNvPr>
          <p:cNvSpPr/>
          <p:nvPr/>
        </p:nvSpPr>
        <p:spPr>
          <a:xfrm rot="10800000">
            <a:off x="8042178" y="1116660"/>
            <a:ext cx="237287" cy="2664611"/>
          </a:xfrm>
          <a:prstGeom prst="leftBrace">
            <a:avLst/>
          </a:prstGeom>
          <a:ln w="635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ED89CB66-0D53-E24E-B0B4-1D8BAB5C7EA3}"/>
              </a:ext>
            </a:extLst>
          </p:cNvPr>
          <p:cNvSpPr/>
          <p:nvPr/>
        </p:nvSpPr>
        <p:spPr>
          <a:xfrm>
            <a:off x="8295626" y="226429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9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34671E0E-DFD0-8745-81B5-BE5D35C92375}"/>
              </a:ext>
            </a:extLst>
          </p:cNvPr>
          <p:cNvSpPr/>
          <p:nvPr/>
        </p:nvSpPr>
        <p:spPr>
          <a:xfrm>
            <a:off x="920021" y="2723870"/>
            <a:ext cx="994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effectLst/>
              </a:rPr>
              <a:t>Arean =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DF4D5D3-DADA-F34F-8C7C-E1D87514BC8A}"/>
              </a:ext>
            </a:extLst>
          </p:cNvPr>
          <p:cNvSpPr/>
          <p:nvPr/>
        </p:nvSpPr>
        <p:spPr>
          <a:xfrm>
            <a:off x="1730937" y="2723870"/>
            <a:ext cx="1545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(2 + 3)(4 + 5) =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61717B04-D7F3-0141-BD36-258D50016216}"/>
              </a:ext>
            </a:extLst>
          </p:cNvPr>
          <p:cNvSpPr/>
          <p:nvPr/>
        </p:nvSpPr>
        <p:spPr>
          <a:xfrm>
            <a:off x="3155896" y="2723870"/>
            <a:ext cx="750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5 · 9 =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7B60D337-B83A-5C40-8B18-363C657C8A27}"/>
              </a:ext>
            </a:extLst>
          </p:cNvPr>
          <p:cNvSpPr/>
          <p:nvPr/>
        </p:nvSpPr>
        <p:spPr>
          <a:xfrm>
            <a:off x="3816195" y="2730605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C00000"/>
                </a:solidFill>
              </a:rPr>
              <a:t>45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F11951E8-C29E-5F4D-9E66-84F99805D158}"/>
              </a:ext>
            </a:extLst>
          </p:cNvPr>
          <p:cNvSpPr/>
          <p:nvPr/>
        </p:nvSpPr>
        <p:spPr>
          <a:xfrm>
            <a:off x="229195" y="3425861"/>
            <a:ext cx="5398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kan också räkna ut arean av varje del för sig och sedan addera areorna. Arean i kvadratcentimeter är då: 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FBA6678D-A527-A944-8544-562E82A6E5C6}"/>
              </a:ext>
            </a:extLst>
          </p:cNvPr>
          <p:cNvSpPr/>
          <p:nvPr/>
        </p:nvSpPr>
        <p:spPr>
          <a:xfrm>
            <a:off x="6269217" y="3019237"/>
            <a:ext cx="616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2 </a:t>
            </a:r>
            <a:r>
              <a:rPr lang="sv-SE" dirty="0"/>
              <a:t>·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2837EE14-F7C7-3E44-A4C7-92627D4CAC7D}"/>
              </a:ext>
            </a:extLst>
          </p:cNvPr>
          <p:cNvSpPr/>
          <p:nvPr/>
        </p:nvSpPr>
        <p:spPr>
          <a:xfrm>
            <a:off x="6278796" y="1674600"/>
            <a:ext cx="616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2 </a:t>
            </a:r>
            <a:r>
              <a:rPr lang="sv-SE" dirty="0"/>
              <a:t>·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893D6FCE-56AD-544D-BB71-FF8E6F66A6D6}"/>
              </a:ext>
            </a:extLst>
          </p:cNvPr>
          <p:cNvSpPr/>
          <p:nvPr/>
        </p:nvSpPr>
        <p:spPr>
          <a:xfrm>
            <a:off x="7020674" y="1674600"/>
            <a:ext cx="616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B050"/>
                </a:solidFill>
              </a:rPr>
              <a:t>3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/>
              <a:t>·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ED7634ED-56D2-5B4A-A72A-C3C9D9120ADD}"/>
              </a:ext>
            </a:extLst>
          </p:cNvPr>
          <p:cNvSpPr/>
          <p:nvPr/>
        </p:nvSpPr>
        <p:spPr>
          <a:xfrm>
            <a:off x="7047833" y="3019237"/>
            <a:ext cx="616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B050"/>
                </a:solidFill>
              </a:rPr>
              <a:t>3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/>
              <a:t>·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D5AA3AA2-13EB-2A4D-8F5C-7CEDD3CCDFC2}"/>
              </a:ext>
            </a:extLst>
          </p:cNvPr>
          <p:cNvSpPr/>
          <p:nvPr/>
        </p:nvSpPr>
        <p:spPr>
          <a:xfrm>
            <a:off x="611579" y="4243520"/>
            <a:ext cx="616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2 </a:t>
            </a:r>
            <a:r>
              <a:rPr lang="sv-SE" dirty="0"/>
              <a:t>·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DC25CDE8-3190-8247-BE3F-AB9BF1151810}"/>
              </a:ext>
            </a:extLst>
          </p:cNvPr>
          <p:cNvSpPr/>
          <p:nvPr/>
        </p:nvSpPr>
        <p:spPr>
          <a:xfrm>
            <a:off x="1077620" y="4237386"/>
            <a:ext cx="301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+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44F3A03D-BE15-304C-B668-408EAC1B2106}"/>
              </a:ext>
            </a:extLst>
          </p:cNvPr>
          <p:cNvSpPr/>
          <p:nvPr/>
        </p:nvSpPr>
        <p:spPr>
          <a:xfrm>
            <a:off x="1241631" y="4249117"/>
            <a:ext cx="616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2 </a:t>
            </a:r>
            <a:r>
              <a:rPr lang="sv-SE" dirty="0"/>
              <a:t>·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33E9AD27-41EC-DF40-AD4D-1E0424E8DB17}"/>
              </a:ext>
            </a:extLst>
          </p:cNvPr>
          <p:cNvSpPr/>
          <p:nvPr/>
        </p:nvSpPr>
        <p:spPr>
          <a:xfrm>
            <a:off x="1707672" y="4249117"/>
            <a:ext cx="301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+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2548EF1D-7C0E-1546-97A1-223D6963D81E}"/>
              </a:ext>
            </a:extLst>
          </p:cNvPr>
          <p:cNvSpPr/>
          <p:nvPr/>
        </p:nvSpPr>
        <p:spPr>
          <a:xfrm>
            <a:off x="1914525" y="4251727"/>
            <a:ext cx="616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B050"/>
                </a:solidFill>
              </a:rPr>
              <a:t>3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/>
              <a:t>·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8D1C8601-3D7D-CC4E-B91C-941B28D118ED}"/>
              </a:ext>
            </a:extLst>
          </p:cNvPr>
          <p:cNvSpPr/>
          <p:nvPr/>
        </p:nvSpPr>
        <p:spPr>
          <a:xfrm>
            <a:off x="2399390" y="4237386"/>
            <a:ext cx="301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+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9C7377EB-39AD-7847-A721-94565EAB7ECD}"/>
              </a:ext>
            </a:extLst>
          </p:cNvPr>
          <p:cNvSpPr/>
          <p:nvPr/>
        </p:nvSpPr>
        <p:spPr>
          <a:xfrm>
            <a:off x="2573206" y="4249117"/>
            <a:ext cx="616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B050"/>
                </a:solidFill>
              </a:rPr>
              <a:t>3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/>
              <a:t>·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3F39705D-8859-6846-8C54-167257534CB5}"/>
              </a:ext>
            </a:extLst>
          </p:cNvPr>
          <p:cNvSpPr/>
          <p:nvPr/>
        </p:nvSpPr>
        <p:spPr>
          <a:xfrm>
            <a:off x="3040236" y="4249117"/>
            <a:ext cx="301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=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4C519CBA-5F69-174E-B50D-85B9DF58D783}"/>
              </a:ext>
            </a:extLst>
          </p:cNvPr>
          <p:cNvSpPr/>
          <p:nvPr/>
        </p:nvSpPr>
        <p:spPr>
          <a:xfrm>
            <a:off x="3276553" y="4249117"/>
            <a:ext cx="18859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8 + 10 + 12 + 15 =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5C9FAA40-B1F6-1E48-8D09-D5D15D644225}"/>
              </a:ext>
            </a:extLst>
          </p:cNvPr>
          <p:cNvSpPr/>
          <p:nvPr/>
        </p:nvSpPr>
        <p:spPr>
          <a:xfrm>
            <a:off x="5010558" y="4249117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C00000"/>
                </a:solidFill>
              </a:rPr>
              <a:t>45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0F2EE4C6-C47F-1143-9105-C353889B2BB9}"/>
              </a:ext>
            </a:extLst>
          </p:cNvPr>
          <p:cNvSpPr/>
          <p:nvPr/>
        </p:nvSpPr>
        <p:spPr>
          <a:xfrm>
            <a:off x="1077620" y="5124286"/>
            <a:ext cx="1046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effectLst/>
              </a:rPr>
              <a:t>Alltså är:</a:t>
            </a: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06A2247A-8290-8149-8550-1FEDD5F7FFB6}"/>
              </a:ext>
            </a:extLst>
          </p:cNvPr>
          <p:cNvSpPr/>
          <p:nvPr/>
        </p:nvSpPr>
        <p:spPr>
          <a:xfrm>
            <a:off x="2070412" y="5124286"/>
            <a:ext cx="1545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(2 + 3)(4 + 5) =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E99A2F0E-2B1E-CC4A-97C4-24302799FD08}"/>
              </a:ext>
            </a:extLst>
          </p:cNvPr>
          <p:cNvSpPr/>
          <p:nvPr/>
        </p:nvSpPr>
        <p:spPr>
          <a:xfrm>
            <a:off x="3495371" y="5124286"/>
            <a:ext cx="750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2 · 4 +</a:t>
            </a:r>
          </a:p>
        </p:txBody>
      </p:sp>
      <p:sp>
        <p:nvSpPr>
          <p:cNvPr id="51" name="Uppåtböjd 50">
            <a:extLst>
              <a:ext uri="{FF2B5EF4-FFF2-40B4-BE49-F238E27FC236}">
                <a16:creationId xmlns:a16="http://schemas.microsoft.com/office/drawing/2014/main" id="{65C88A77-5C90-FA4F-9F01-952D89511BB3}"/>
              </a:ext>
            </a:extLst>
          </p:cNvPr>
          <p:cNvSpPr/>
          <p:nvPr/>
        </p:nvSpPr>
        <p:spPr>
          <a:xfrm>
            <a:off x="2249184" y="5413131"/>
            <a:ext cx="656674" cy="143317"/>
          </a:xfrm>
          <a:prstGeom prst="curvedUpArrow">
            <a:avLst>
              <a:gd name="adj1" fmla="val 15665"/>
              <a:gd name="adj2" fmla="val 50000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52" name="Uppåtböjd 51">
            <a:extLst>
              <a:ext uri="{FF2B5EF4-FFF2-40B4-BE49-F238E27FC236}">
                <a16:creationId xmlns:a16="http://schemas.microsoft.com/office/drawing/2014/main" id="{62279605-6AE7-2E45-978E-B67B98BF1430}"/>
              </a:ext>
            </a:extLst>
          </p:cNvPr>
          <p:cNvSpPr/>
          <p:nvPr/>
        </p:nvSpPr>
        <p:spPr>
          <a:xfrm>
            <a:off x="2249184" y="5413131"/>
            <a:ext cx="973197" cy="216644"/>
          </a:xfrm>
          <a:prstGeom prst="curvedUpArrow">
            <a:avLst>
              <a:gd name="adj1" fmla="val 15665"/>
              <a:gd name="adj2" fmla="val 24986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AD78DA4-3D30-5040-B9AF-EF6246974C8C}"/>
              </a:ext>
            </a:extLst>
          </p:cNvPr>
          <p:cNvSpPr/>
          <p:nvPr/>
        </p:nvSpPr>
        <p:spPr>
          <a:xfrm>
            <a:off x="4701437" y="5124286"/>
            <a:ext cx="750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3 · 4 +</a:t>
            </a:r>
          </a:p>
        </p:txBody>
      </p:sp>
      <p:sp>
        <p:nvSpPr>
          <p:cNvPr id="54" name="Uppåtböjd 53">
            <a:extLst>
              <a:ext uri="{FF2B5EF4-FFF2-40B4-BE49-F238E27FC236}">
                <a16:creationId xmlns:a16="http://schemas.microsoft.com/office/drawing/2014/main" id="{11649E8C-7AEE-5E40-AEEB-8C48689511A9}"/>
              </a:ext>
            </a:extLst>
          </p:cNvPr>
          <p:cNvSpPr/>
          <p:nvPr/>
        </p:nvSpPr>
        <p:spPr>
          <a:xfrm flipV="1">
            <a:off x="2606259" y="5061456"/>
            <a:ext cx="299599" cy="105331"/>
          </a:xfrm>
          <a:prstGeom prst="curvedUpArrow">
            <a:avLst>
              <a:gd name="adj1" fmla="val 15665"/>
              <a:gd name="adj2" fmla="val 50000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55" name="Uppåtböjd 54">
            <a:extLst>
              <a:ext uri="{FF2B5EF4-FFF2-40B4-BE49-F238E27FC236}">
                <a16:creationId xmlns:a16="http://schemas.microsoft.com/office/drawing/2014/main" id="{E684AB87-F9D6-5E4B-802B-A2002312F083}"/>
              </a:ext>
            </a:extLst>
          </p:cNvPr>
          <p:cNvSpPr/>
          <p:nvPr/>
        </p:nvSpPr>
        <p:spPr>
          <a:xfrm flipV="1">
            <a:off x="2605497" y="5032307"/>
            <a:ext cx="616884" cy="143318"/>
          </a:xfrm>
          <a:prstGeom prst="curvedUpArrow">
            <a:avLst>
              <a:gd name="adj1" fmla="val 15665"/>
              <a:gd name="adj2" fmla="val 24986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F5B66C2F-8D3E-314B-AA68-DFB2FAD60098}"/>
              </a:ext>
            </a:extLst>
          </p:cNvPr>
          <p:cNvSpPr/>
          <p:nvPr/>
        </p:nvSpPr>
        <p:spPr>
          <a:xfrm>
            <a:off x="2899123" y="6106810"/>
            <a:ext cx="1545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(</a:t>
            </a:r>
            <a:r>
              <a:rPr lang="sv-SE" i="1" dirty="0">
                <a:solidFill>
                  <a:srgbClr val="FF0000"/>
                </a:solidFill>
              </a:rPr>
              <a:t>a + b</a:t>
            </a:r>
            <a:r>
              <a:rPr lang="sv-SE" dirty="0">
                <a:solidFill>
                  <a:srgbClr val="FF0000"/>
                </a:solidFill>
              </a:rPr>
              <a:t>)(</a:t>
            </a:r>
            <a:r>
              <a:rPr lang="sv-SE" i="1" dirty="0">
                <a:solidFill>
                  <a:srgbClr val="FF0000"/>
                </a:solidFill>
              </a:rPr>
              <a:t>c</a:t>
            </a:r>
            <a:r>
              <a:rPr lang="sv-SE" dirty="0">
                <a:solidFill>
                  <a:srgbClr val="FF0000"/>
                </a:solidFill>
              </a:rPr>
              <a:t> + </a:t>
            </a:r>
            <a:r>
              <a:rPr lang="sv-SE" i="1" dirty="0">
                <a:solidFill>
                  <a:srgbClr val="FF0000"/>
                </a:solidFill>
              </a:rPr>
              <a:t>d</a:t>
            </a:r>
            <a:r>
              <a:rPr lang="sv-SE" dirty="0">
                <a:solidFill>
                  <a:srgbClr val="FF0000"/>
                </a:solidFill>
              </a:rPr>
              <a:t>) </a:t>
            </a:r>
            <a:r>
              <a:rPr lang="sv-SE" dirty="0"/>
              <a:t>=</a:t>
            </a:r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768AC3BB-7843-F948-9886-319932910943}"/>
              </a:ext>
            </a:extLst>
          </p:cNvPr>
          <p:cNvSpPr/>
          <p:nvPr/>
        </p:nvSpPr>
        <p:spPr>
          <a:xfrm>
            <a:off x="4333093" y="6114774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 err="1"/>
              <a:t>ac</a:t>
            </a:r>
            <a:r>
              <a:rPr lang="sv-SE" dirty="0"/>
              <a:t> +</a:t>
            </a:r>
          </a:p>
        </p:txBody>
      </p:sp>
      <p:sp>
        <p:nvSpPr>
          <p:cNvPr id="58" name="Uppåtböjd 57">
            <a:extLst>
              <a:ext uri="{FF2B5EF4-FFF2-40B4-BE49-F238E27FC236}">
                <a16:creationId xmlns:a16="http://schemas.microsoft.com/office/drawing/2014/main" id="{25BB5D05-AC13-0F42-BA49-FCC6253C7F58}"/>
              </a:ext>
            </a:extLst>
          </p:cNvPr>
          <p:cNvSpPr/>
          <p:nvPr/>
        </p:nvSpPr>
        <p:spPr>
          <a:xfrm>
            <a:off x="3086906" y="6403619"/>
            <a:ext cx="656674" cy="143317"/>
          </a:xfrm>
          <a:prstGeom prst="curvedUpArrow">
            <a:avLst>
              <a:gd name="adj1" fmla="val 15665"/>
              <a:gd name="adj2" fmla="val 50000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59" name="Uppåtböjd 58">
            <a:extLst>
              <a:ext uri="{FF2B5EF4-FFF2-40B4-BE49-F238E27FC236}">
                <a16:creationId xmlns:a16="http://schemas.microsoft.com/office/drawing/2014/main" id="{60646C5B-E22A-C04E-98BB-7B2880C161E4}"/>
              </a:ext>
            </a:extLst>
          </p:cNvPr>
          <p:cNvSpPr/>
          <p:nvPr/>
        </p:nvSpPr>
        <p:spPr>
          <a:xfrm>
            <a:off x="3086906" y="6403619"/>
            <a:ext cx="973197" cy="216644"/>
          </a:xfrm>
          <a:prstGeom prst="curvedUpArrow">
            <a:avLst>
              <a:gd name="adj1" fmla="val 15665"/>
              <a:gd name="adj2" fmla="val 24986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63" name="Uppåtböjd 62">
            <a:extLst>
              <a:ext uri="{FF2B5EF4-FFF2-40B4-BE49-F238E27FC236}">
                <a16:creationId xmlns:a16="http://schemas.microsoft.com/office/drawing/2014/main" id="{5690CC40-BBD6-D74B-89DB-3D4A416FE200}"/>
              </a:ext>
            </a:extLst>
          </p:cNvPr>
          <p:cNvSpPr/>
          <p:nvPr/>
        </p:nvSpPr>
        <p:spPr>
          <a:xfrm flipV="1">
            <a:off x="3443981" y="6040335"/>
            <a:ext cx="299599" cy="105331"/>
          </a:xfrm>
          <a:prstGeom prst="curvedUpArrow">
            <a:avLst>
              <a:gd name="adj1" fmla="val 15665"/>
              <a:gd name="adj2" fmla="val 50000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64" name="Uppåtböjd 63">
            <a:extLst>
              <a:ext uri="{FF2B5EF4-FFF2-40B4-BE49-F238E27FC236}">
                <a16:creationId xmlns:a16="http://schemas.microsoft.com/office/drawing/2014/main" id="{89DC07AB-FBED-014C-A171-CD40C5899CDF}"/>
              </a:ext>
            </a:extLst>
          </p:cNvPr>
          <p:cNvSpPr/>
          <p:nvPr/>
        </p:nvSpPr>
        <p:spPr>
          <a:xfrm flipV="1">
            <a:off x="3443219" y="6011186"/>
            <a:ext cx="616884" cy="143318"/>
          </a:xfrm>
          <a:prstGeom prst="curvedUpArrow">
            <a:avLst>
              <a:gd name="adj1" fmla="val 15665"/>
              <a:gd name="adj2" fmla="val 24986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597D2C6A-AD2A-4946-B0E6-7D82D9752D42}"/>
              </a:ext>
            </a:extLst>
          </p:cNvPr>
          <p:cNvSpPr/>
          <p:nvPr/>
        </p:nvSpPr>
        <p:spPr>
          <a:xfrm>
            <a:off x="5187269" y="6116516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 err="1"/>
              <a:t>bc</a:t>
            </a:r>
            <a:r>
              <a:rPr lang="sv-SE" dirty="0"/>
              <a:t> +</a:t>
            </a:r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D2B686D3-D689-6443-9F80-49E2469E9753}"/>
              </a:ext>
            </a:extLst>
          </p:cNvPr>
          <p:cNvSpPr/>
          <p:nvPr/>
        </p:nvSpPr>
        <p:spPr>
          <a:xfrm>
            <a:off x="4097295" y="5124286"/>
            <a:ext cx="750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2 · 5 +</a:t>
            </a:r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00409762-C643-154D-BCBB-7CACAC9A4B8F}"/>
              </a:ext>
            </a:extLst>
          </p:cNvPr>
          <p:cNvSpPr/>
          <p:nvPr/>
        </p:nvSpPr>
        <p:spPr>
          <a:xfrm>
            <a:off x="5336760" y="5124286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3 · 5</a:t>
            </a: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271927F6-38BE-8C45-B5CD-06F4D80B295E}"/>
              </a:ext>
            </a:extLst>
          </p:cNvPr>
          <p:cNvSpPr/>
          <p:nvPr/>
        </p:nvSpPr>
        <p:spPr>
          <a:xfrm>
            <a:off x="4766737" y="6114774"/>
            <a:ext cx="590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/>
              <a:t>ad</a:t>
            </a:r>
            <a:r>
              <a:rPr lang="sv-SE" dirty="0"/>
              <a:t> +</a:t>
            </a:r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9CB07066-098C-E741-9FC1-247DC7BDC085}"/>
              </a:ext>
            </a:extLst>
          </p:cNvPr>
          <p:cNvSpPr/>
          <p:nvPr/>
        </p:nvSpPr>
        <p:spPr>
          <a:xfrm>
            <a:off x="5606133" y="6114774"/>
            <a:ext cx="42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/>
              <a:t>bd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5347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0" grpId="0"/>
      <p:bldP spid="11" grpId="0"/>
      <p:bldP spid="20" grpId="0"/>
      <p:bldP spid="21" grpId="0"/>
      <p:bldP spid="22" grpId="0"/>
      <p:bldP spid="23" grpId="0"/>
      <p:bldP spid="24" grpId="0" animBg="1"/>
      <p:bldP spid="25" grpId="0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1" grpId="0" animBg="1"/>
      <p:bldP spid="52" grpId="0" animBg="1"/>
      <p:bldP spid="53" grpId="0"/>
      <p:bldP spid="54" grpId="0" animBg="1"/>
      <p:bldP spid="55" grpId="0" animBg="1"/>
      <p:bldP spid="56" grpId="0"/>
      <p:bldP spid="57" grpId="0"/>
      <p:bldP spid="58" grpId="0" animBg="1"/>
      <p:bldP spid="59" grpId="0" animBg="1"/>
      <p:bldP spid="63" grpId="0" animBg="1"/>
      <p:bldP spid="64" grpId="0" animBg="1"/>
      <p:bldP spid="65" grpId="0"/>
      <p:bldP spid="68" grpId="0"/>
      <p:bldP spid="69" grpId="0"/>
      <p:bldP spid="70" grpId="0"/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C693FEE-780B-0A42-ACAE-CB9E52F290E0}"/>
              </a:ext>
            </a:extLst>
          </p:cNvPr>
          <p:cNvSpPr/>
          <p:nvPr/>
        </p:nvSpPr>
        <p:spPr>
          <a:xfrm>
            <a:off x="2612813" y="648838"/>
            <a:ext cx="33606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9F0002"/>
                </a:solidFill>
              </a:rPr>
              <a:t>På liknande sätt kan vi visa att: 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0671BB5-0464-8243-BCB5-5847E4C206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7" t="3741" r="2248" b="3661"/>
          <a:stretch/>
        </p:blipFill>
        <p:spPr>
          <a:xfrm>
            <a:off x="2171110" y="1331843"/>
            <a:ext cx="4244009" cy="1759226"/>
          </a:xfrm>
          <a:prstGeom prst="rect">
            <a:avLst/>
          </a:prstGeom>
          <a:ln w="28575">
            <a:solidFill>
              <a:srgbClr val="9F0002"/>
            </a:solidFill>
          </a:ln>
        </p:spPr>
      </p:pic>
    </p:spTree>
    <p:extLst>
      <p:ext uri="{BB962C8B-B14F-4D97-AF65-F5344CB8AC3E}">
        <p14:creationId xmlns:p14="http://schemas.microsoft.com/office/powerpoint/2010/main" val="304016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070893" y="969934"/>
            <a:ext cx="1018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/>
              <a:t>Förenkla</a:t>
            </a:r>
          </a:p>
        </p:txBody>
      </p:sp>
      <p:sp>
        <p:nvSpPr>
          <p:cNvPr id="6" name="Rektangel 5"/>
          <p:cNvSpPr/>
          <p:nvPr/>
        </p:nvSpPr>
        <p:spPr>
          <a:xfrm>
            <a:off x="1066817" y="1548105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x </a:t>
            </a:r>
            <a:r>
              <a:rPr lang="en-US" dirty="0"/>
              <a:t>+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i="1" dirty="0"/>
              <a:t>y </a:t>
            </a:r>
            <a:r>
              <a:rPr lang="en-US" dirty="0"/>
              <a:t>+</a:t>
            </a:r>
            <a:r>
              <a:rPr lang="en-US" i="1" dirty="0"/>
              <a:t> x</a:t>
            </a:r>
            <a:r>
              <a:rPr lang="en-US" dirty="0"/>
              <a:t>)</a:t>
            </a:r>
            <a:endParaRPr lang="sv-SE" i="1" dirty="0"/>
          </a:p>
        </p:txBody>
      </p:sp>
      <p:sp>
        <p:nvSpPr>
          <p:cNvPr id="9" name="Rektangel 8"/>
          <p:cNvSpPr/>
          <p:nvPr/>
        </p:nvSpPr>
        <p:spPr>
          <a:xfrm>
            <a:off x="912866" y="2789450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8</a:t>
            </a:r>
            <a:r>
              <a:rPr lang="hu-HU" i="1" dirty="0"/>
              <a:t>z</a:t>
            </a:r>
            <a:r>
              <a:rPr lang="hu-HU" dirty="0"/>
              <a:t> – (</a:t>
            </a:r>
            <a:r>
              <a:rPr lang="hu-HU" i="1" dirty="0"/>
              <a:t>z – </a:t>
            </a:r>
            <a:r>
              <a:rPr lang="hu-HU" dirty="0"/>
              <a:t>4) + 2</a:t>
            </a:r>
            <a:endParaRPr lang="sv-SE" i="1" dirty="0"/>
          </a:p>
        </p:txBody>
      </p:sp>
      <p:sp>
        <p:nvSpPr>
          <p:cNvPr id="10" name="Rektangel 9"/>
          <p:cNvSpPr/>
          <p:nvPr/>
        </p:nvSpPr>
        <p:spPr>
          <a:xfrm>
            <a:off x="827907" y="4079894"/>
            <a:ext cx="1747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</a:t>
            </a:r>
            <a:r>
              <a:rPr lang="en-US" i="1" dirty="0"/>
              <a:t>b </a:t>
            </a:r>
            <a:r>
              <a:rPr lang="en-US" dirty="0"/>
              <a:t>– (2 + 4</a:t>
            </a:r>
            <a:r>
              <a:rPr lang="en-US" i="1" dirty="0"/>
              <a:t>b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/>
              <a:t>+ 2 </a:t>
            </a:r>
            <a:endParaRPr lang="sv-SE" i="1" dirty="0"/>
          </a:p>
        </p:txBody>
      </p:sp>
      <p:sp>
        <p:nvSpPr>
          <p:cNvPr id="12" name="Rektangel 11"/>
          <p:cNvSpPr/>
          <p:nvPr/>
        </p:nvSpPr>
        <p:spPr>
          <a:xfrm>
            <a:off x="912866" y="3383042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a </a:t>
            </a:r>
            <a:r>
              <a:rPr lang="hu-HU" dirty="0"/>
              <a:t>–</a:t>
            </a:r>
            <a:r>
              <a:rPr lang="en-US" dirty="0"/>
              <a:t> 5 +</a:t>
            </a:r>
            <a:r>
              <a:rPr lang="en-US" i="1" dirty="0"/>
              <a:t> </a:t>
            </a:r>
            <a:r>
              <a:rPr lang="en-US" dirty="0"/>
              <a:t>(3</a:t>
            </a:r>
            <a:r>
              <a:rPr lang="en-US" i="1" dirty="0"/>
              <a:t>a – </a:t>
            </a:r>
            <a:r>
              <a:rPr lang="en-US" dirty="0"/>
              <a:t>4)</a:t>
            </a:r>
            <a:endParaRPr lang="sv-SE" i="1" dirty="0"/>
          </a:p>
        </p:txBody>
      </p:sp>
      <p:sp>
        <p:nvSpPr>
          <p:cNvPr id="8" name="Rektangel 7"/>
          <p:cNvSpPr/>
          <p:nvPr/>
        </p:nvSpPr>
        <p:spPr>
          <a:xfrm>
            <a:off x="912866" y="2156168"/>
            <a:ext cx="1358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</a:t>
            </a:r>
            <a:r>
              <a:rPr lang="en-US" i="1" dirty="0"/>
              <a:t>p </a:t>
            </a:r>
            <a:r>
              <a:rPr lang="en-US" dirty="0"/>
              <a:t>+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i="1" dirty="0"/>
              <a:t>q </a:t>
            </a:r>
            <a:r>
              <a:rPr lang="hu-HU" dirty="0"/>
              <a:t>– </a:t>
            </a:r>
            <a:r>
              <a:rPr lang="en-US" dirty="0"/>
              <a:t>2</a:t>
            </a:r>
            <a:r>
              <a:rPr lang="en-US" i="1" dirty="0"/>
              <a:t>p</a:t>
            </a:r>
            <a:r>
              <a:rPr lang="hu-HU" dirty="0"/>
              <a:t>)</a:t>
            </a:r>
            <a:endParaRPr lang="sv-SE" i="1" dirty="0"/>
          </a:p>
        </p:txBody>
      </p:sp>
      <p:sp>
        <p:nvSpPr>
          <p:cNvPr id="11" name="Rektangel 10"/>
          <p:cNvSpPr/>
          <p:nvPr/>
        </p:nvSpPr>
        <p:spPr>
          <a:xfrm>
            <a:off x="3818919" y="975728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/>
              <a:t>Efter omskrivning</a:t>
            </a:r>
          </a:p>
        </p:txBody>
      </p:sp>
      <p:sp>
        <p:nvSpPr>
          <p:cNvPr id="13" name="Rektangel 12"/>
          <p:cNvSpPr/>
          <p:nvPr/>
        </p:nvSpPr>
        <p:spPr>
          <a:xfrm>
            <a:off x="7098339" y="975728"/>
            <a:ext cx="598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/>
              <a:t>Svar</a:t>
            </a:r>
          </a:p>
        </p:txBody>
      </p:sp>
      <p:sp>
        <p:nvSpPr>
          <p:cNvPr id="14" name="Rektangel 13"/>
          <p:cNvSpPr/>
          <p:nvPr/>
        </p:nvSpPr>
        <p:spPr>
          <a:xfrm>
            <a:off x="4206863" y="1515839"/>
            <a:ext cx="1151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x </a:t>
            </a:r>
            <a:r>
              <a:rPr lang="en-US" dirty="0"/>
              <a:t>+ </a:t>
            </a:r>
            <a:r>
              <a:rPr lang="en-US" i="1" dirty="0"/>
              <a:t>y </a:t>
            </a:r>
            <a:r>
              <a:rPr lang="en-US" dirty="0"/>
              <a:t>+</a:t>
            </a:r>
            <a:r>
              <a:rPr lang="en-US" i="1" dirty="0"/>
              <a:t> x </a:t>
            </a:r>
            <a:endParaRPr lang="sv-SE" i="1" dirty="0"/>
          </a:p>
        </p:txBody>
      </p:sp>
      <p:sp>
        <p:nvSpPr>
          <p:cNvPr id="15" name="Rektangel 14"/>
          <p:cNvSpPr/>
          <p:nvPr/>
        </p:nvSpPr>
        <p:spPr>
          <a:xfrm>
            <a:off x="7045912" y="1538386"/>
            <a:ext cx="820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2</a:t>
            </a:r>
            <a:r>
              <a:rPr lang="en-US" i="1" dirty="0"/>
              <a:t>x </a:t>
            </a:r>
            <a:r>
              <a:rPr lang="en-US" dirty="0"/>
              <a:t>+</a:t>
            </a:r>
            <a:r>
              <a:rPr lang="en-US" i="1" dirty="0"/>
              <a:t> y</a:t>
            </a:r>
            <a:endParaRPr lang="sv-SE" i="1" dirty="0"/>
          </a:p>
        </p:txBody>
      </p:sp>
      <p:sp>
        <p:nvSpPr>
          <p:cNvPr id="16" name="Rektangel 15"/>
          <p:cNvSpPr/>
          <p:nvPr/>
        </p:nvSpPr>
        <p:spPr>
          <a:xfrm>
            <a:off x="4049502" y="2143282"/>
            <a:ext cx="13092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3</a:t>
            </a:r>
            <a:r>
              <a:rPr lang="en-US" i="1" dirty="0"/>
              <a:t>p </a:t>
            </a:r>
            <a:r>
              <a:rPr lang="en-US" dirty="0"/>
              <a:t>+</a:t>
            </a:r>
            <a:r>
              <a:rPr lang="en-US" i="1" dirty="0"/>
              <a:t> q </a:t>
            </a:r>
            <a:r>
              <a:rPr lang="hu-HU" dirty="0"/>
              <a:t>– </a:t>
            </a:r>
            <a:r>
              <a:rPr lang="en-US" dirty="0"/>
              <a:t>2</a:t>
            </a:r>
            <a:r>
              <a:rPr lang="en-US" i="1" dirty="0"/>
              <a:t>p</a:t>
            </a:r>
            <a:endParaRPr lang="sv-SE" i="1" dirty="0"/>
          </a:p>
        </p:txBody>
      </p:sp>
      <p:sp>
        <p:nvSpPr>
          <p:cNvPr id="17" name="Rektangel 16"/>
          <p:cNvSpPr/>
          <p:nvPr/>
        </p:nvSpPr>
        <p:spPr>
          <a:xfrm>
            <a:off x="7098339" y="2116557"/>
            <a:ext cx="1007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p </a:t>
            </a:r>
            <a:r>
              <a:rPr lang="en-US" dirty="0"/>
              <a:t>+</a:t>
            </a:r>
            <a:r>
              <a:rPr lang="en-US" i="1" dirty="0"/>
              <a:t> q</a:t>
            </a:r>
            <a:endParaRPr lang="sv-SE" i="1" dirty="0"/>
          </a:p>
        </p:txBody>
      </p:sp>
      <p:sp>
        <p:nvSpPr>
          <p:cNvPr id="18" name="Rektangel 17"/>
          <p:cNvSpPr/>
          <p:nvPr/>
        </p:nvSpPr>
        <p:spPr>
          <a:xfrm>
            <a:off x="7102768" y="2781405"/>
            <a:ext cx="731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7</a:t>
            </a:r>
            <a:r>
              <a:rPr lang="hu-HU" i="1" dirty="0"/>
              <a:t>z </a:t>
            </a:r>
            <a:r>
              <a:rPr lang="hu-HU" dirty="0"/>
              <a:t>+ 6</a:t>
            </a:r>
            <a:endParaRPr lang="sv-SE" i="1" dirty="0"/>
          </a:p>
        </p:txBody>
      </p:sp>
      <p:sp>
        <p:nvSpPr>
          <p:cNvPr id="19" name="Rektangel 18"/>
          <p:cNvSpPr/>
          <p:nvPr/>
        </p:nvSpPr>
        <p:spPr>
          <a:xfrm>
            <a:off x="4012513" y="339273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a </a:t>
            </a:r>
            <a:r>
              <a:rPr lang="hu-HU" dirty="0"/>
              <a:t>–</a:t>
            </a:r>
            <a:r>
              <a:rPr lang="en-US" dirty="0"/>
              <a:t> 5 +</a:t>
            </a:r>
            <a:r>
              <a:rPr lang="en-US" i="1" dirty="0"/>
              <a:t> </a:t>
            </a:r>
            <a:r>
              <a:rPr lang="en-US" dirty="0"/>
              <a:t>3</a:t>
            </a:r>
            <a:r>
              <a:rPr lang="en-US" i="1" dirty="0"/>
              <a:t>a – </a:t>
            </a:r>
            <a:r>
              <a:rPr lang="en-US" dirty="0"/>
              <a:t>4</a:t>
            </a:r>
            <a:endParaRPr lang="sv-SE" i="1" dirty="0"/>
          </a:p>
        </p:txBody>
      </p:sp>
      <p:sp>
        <p:nvSpPr>
          <p:cNvPr id="20" name="Rektangel 19"/>
          <p:cNvSpPr/>
          <p:nvPr/>
        </p:nvSpPr>
        <p:spPr>
          <a:xfrm>
            <a:off x="7054515" y="3420942"/>
            <a:ext cx="811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</a:t>
            </a:r>
            <a:r>
              <a:rPr lang="en-US" i="1" dirty="0"/>
              <a:t>a</a:t>
            </a:r>
            <a:r>
              <a:rPr lang="en-US" dirty="0"/>
              <a:t> – 9 </a:t>
            </a:r>
            <a:endParaRPr lang="sv-SE" i="1" dirty="0"/>
          </a:p>
        </p:txBody>
      </p:sp>
      <p:sp>
        <p:nvSpPr>
          <p:cNvPr id="21" name="Rektangel 20"/>
          <p:cNvSpPr/>
          <p:nvPr/>
        </p:nvSpPr>
        <p:spPr>
          <a:xfrm>
            <a:off x="3979522" y="4079894"/>
            <a:ext cx="1606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</a:t>
            </a:r>
            <a:r>
              <a:rPr lang="en-US" i="1" dirty="0"/>
              <a:t>b </a:t>
            </a:r>
            <a:r>
              <a:rPr lang="en-US" dirty="0"/>
              <a:t>– 2 – 4</a:t>
            </a:r>
            <a:r>
              <a:rPr lang="en-US" i="1" dirty="0"/>
              <a:t>b </a:t>
            </a:r>
            <a:r>
              <a:rPr lang="en-US" dirty="0"/>
              <a:t>+ 2 </a:t>
            </a:r>
            <a:endParaRPr lang="sv-SE" i="1" dirty="0"/>
          </a:p>
        </p:txBody>
      </p:sp>
      <p:sp>
        <p:nvSpPr>
          <p:cNvPr id="22" name="Rektangel 21"/>
          <p:cNvSpPr/>
          <p:nvPr/>
        </p:nvSpPr>
        <p:spPr>
          <a:xfrm>
            <a:off x="7102861" y="4104495"/>
            <a:ext cx="47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–</a:t>
            </a:r>
            <a:r>
              <a:rPr lang="en-US" i="1" dirty="0"/>
              <a:t> b</a:t>
            </a:r>
            <a:endParaRPr lang="sv-SE" i="1" dirty="0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CF8783B-EB90-0744-ACC6-3AC450393250}"/>
              </a:ext>
            </a:extLst>
          </p:cNvPr>
          <p:cNvSpPr/>
          <p:nvPr/>
        </p:nvSpPr>
        <p:spPr>
          <a:xfrm>
            <a:off x="3976602" y="2797451"/>
            <a:ext cx="1382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8</a:t>
            </a:r>
            <a:r>
              <a:rPr lang="hu-HU" i="1" dirty="0"/>
              <a:t>z</a:t>
            </a:r>
            <a:r>
              <a:rPr lang="hu-HU" dirty="0"/>
              <a:t> – </a:t>
            </a:r>
            <a:r>
              <a:rPr lang="hu-HU" i="1" dirty="0"/>
              <a:t>z </a:t>
            </a:r>
            <a:r>
              <a:rPr lang="hu-HU" dirty="0"/>
              <a:t>+</a:t>
            </a:r>
            <a:r>
              <a:rPr lang="hu-HU" i="1" dirty="0"/>
              <a:t> </a:t>
            </a:r>
            <a:r>
              <a:rPr lang="hu-HU" dirty="0"/>
              <a:t>4 + 2</a:t>
            </a:r>
            <a:endParaRPr lang="sv-SE" i="1" dirty="0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FD22A8C0-4F64-3B40-AD96-466650D8E8AB}"/>
              </a:ext>
            </a:extLst>
          </p:cNvPr>
          <p:cNvSpPr/>
          <p:nvPr/>
        </p:nvSpPr>
        <p:spPr>
          <a:xfrm>
            <a:off x="803060" y="4776746"/>
            <a:ext cx="1840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(5</a:t>
            </a:r>
            <a:r>
              <a:rPr lang="en-US" i="1" dirty="0"/>
              <a:t>a </a:t>
            </a:r>
            <a:r>
              <a:rPr lang="hu-HU" dirty="0"/>
              <a:t>–</a:t>
            </a:r>
            <a:r>
              <a:rPr lang="en-US" dirty="0"/>
              <a:t> 2</a:t>
            </a:r>
            <a:r>
              <a:rPr lang="en-US" i="1" dirty="0"/>
              <a:t>b</a:t>
            </a:r>
            <a:r>
              <a:rPr lang="en-US" dirty="0"/>
              <a:t>) +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i="1" dirty="0"/>
              <a:t>a – b</a:t>
            </a:r>
            <a:r>
              <a:rPr lang="en-US" dirty="0"/>
              <a:t>)</a:t>
            </a:r>
            <a:endParaRPr lang="sv-SE" i="1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5F2ED2DD-4142-8644-B0EB-5B1964D9EC5D}"/>
              </a:ext>
            </a:extLst>
          </p:cNvPr>
          <p:cNvSpPr/>
          <p:nvPr/>
        </p:nvSpPr>
        <p:spPr>
          <a:xfrm>
            <a:off x="4012513" y="4768233"/>
            <a:ext cx="18960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5</a:t>
            </a:r>
            <a:r>
              <a:rPr lang="en-US" i="1" dirty="0"/>
              <a:t>a </a:t>
            </a:r>
            <a:r>
              <a:rPr lang="hu-HU" dirty="0"/>
              <a:t>–</a:t>
            </a:r>
            <a:r>
              <a:rPr lang="en-US" dirty="0"/>
              <a:t> 2</a:t>
            </a:r>
            <a:r>
              <a:rPr lang="en-US" i="1" dirty="0"/>
              <a:t>b</a:t>
            </a:r>
            <a:r>
              <a:rPr lang="en-US" dirty="0"/>
              <a:t> +</a:t>
            </a:r>
            <a:r>
              <a:rPr lang="en-US" i="1" dirty="0"/>
              <a:t> a – b</a:t>
            </a:r>
            <a:endParaRPr lang="sv-SE" i="1" dirty="0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5FCCA7C6-BDB2-2E46-B161-5317329FBE22}"/>
              </a:ext>
            </a:extLst>
          </p:cNvPr>
          <p:cNvSpPr/>
          <p:nvPr/>
        </p:nvSpPr>
        <p:spPr>
          <a:xfrm>
            <a:off x="7098339" y="4774485"/>
            <a:ext cx="930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6</a:t>
            </a:r>
            <a:r>
              <a:rPr lang="en-US" i="1" dirty="0"/>
              <a:t>a</a:t>
            </a:r>
            <a:r>
              <a:rPr lang="en-US" dirty="0"/>
              <a:t> – 3</a:t>
            </a:r>
            <a:r>
              <a:rPr lang="en-US" i="1" dirty="0"/>
              <a:t>b</a:t>
            </a:r>
            <a:r>
              <a:rPr lang="en-US" dirty="0"/>
              <a:t> </a:t>
            </a:r>
            <a:endParaRPr lang="sv-SE" i="1" dirty="0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BEFDE5BD-5102-4241-9C83-7BEAFC76115E}"/>
              </a:ext>
            </a:extLst>
          </p:cNvPr>
          <p:cNvSpPr/>
          <p:nvPr/>
        </p:nvSpPr>
        <p:spPr>
          <a:xfrm>
            <a:off x="827907" y="5473598"/>
            <a:ext cx="1919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(2</a:t>
            </a:r>
            <a:r>
              <a:rPr lang="en-US" i="1" dirty="0"/>
              <a:t>x </a:t>
            </a:r>
            <a:r>
              <a:rPr lang="hu-HU" dirty="0"/>
              <a:t>–</a:t>
            </a:r>
            <a:r>
              <a:rPr lang="en-US" dirty="0"/>
              <a:t> </a:t>
            </a:r>
            <a:r>
              <a:rPr lang="en-US" i="1" dirty="0"/>
              <a:t>y</a:t>
            </a:r>
            <a:r>
              <a:rPr lang="en-US" dirty="0"/>
              <a:t>) </a:t>
            </a:r>
            <a:r>
              <a:rPr lang="hu-HU" dirty="0"/>
              <a:t>–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i="1" dirty="0"/>
              <a:t>x – </a:t>
            </a:r>
            <a:r>
              <a:rPr lang="en-US" dirty="0"/>
              <a:t>3</a:t>
            </a:r>
            <a:r>
              <a:rPr lang="en-US" i="1" dirty="0"/>
              <a:t>y</a:t>
            </a:r>
            <a:r>
              <a:rPr lang="en-US" dirty="0"/>
              <a:t>)</a:t>
            </a:r>
            <a:endParaRPr lang="sv-SE" i="1" dirty="0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8B4C030D-05A1-2B4A-BE61-AB2CD831FCF8}"/>
              </a:ext>
            </a:extLst>
          </p:cNvPr>
          <p:cNvSpPr/>
          <p:nvPr/>
        </p:nvSpPr>
        <p:spPr>
          <a:xfrm>
            <a:off x="4012513" y="5481422"/>
            <a:ext cx="16594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</a:t>
            </a:r>
            <a:r>
              <a:rPr lang="en-US" i="1" dirty="0"/>
              <a:t>x </a:t>
            </a:r>
            <a:r>
              <a:rPr lang="hu-HU" dirty="0"/>
              <a:t>–</a:t>
            </a:r>
            <a:r>
              <a:rPr lang="en-US" dirty="0"/>
              <a:t> </a:t>
            </a:r>
            <a:r>
              <a:rPr lang="en-US" i="1" dirty="0"/>
              <a:t>y</a:t>
            </a:r>
            <a:r>
              <a:rPr lang="en-US" dirty="0"/>
              <a:t> </a:t>
            </a:r>
            <a:r>
              <a:rPr lang="hu-HU" dirty="0"/>
              <a:t>–</a:t>
            </a:r>
            <a:r>
              <a:rPr lang="sv-SE" dirty="0"/>
              <a:t> </a:t>
            </a:r>
            <a:r>
              <a:rPr lang="en-US" i="1" dirty="0"/>
              <a:t>x </a:t>
            </a:r>
            <a:r>
              <a:rPr lang="en-US" dirty="0"/>
              <a:t>+</a:t>
            </a:r>
            <a:r>
              <a:rPr lang="en-US" i="1" dirty="0"/>
              <a:t> </a:t>
            </a:r>
            <a:r>
              <a:rPr lang="en-US" dirty="0"/>
              <a:t>3</a:t>
            </a:r>
            <a:r>
              <a:rPr lang="en-US" i="1" dirty="0"/>
              <a:t>y</a:t>
            </a:r>
            <a:endParaRPr lang="sv-SE" i="1" dirty="0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35AA3351-BB68-C94C-90B7-D543B941108D}"/>
              </a:ext>
            </a:extLst>
          </p:cNvPr>
          <p:cNvSpPr/>
          <p:nvPr/>
        </p:nvSpPr>
        <p:spPr>
          <a:xfrm>
            <a:off x="7125725" y="5480241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x </a:t>
            </a:r>
            <a:r>
              <a:rPr lang="en-US" dirty="0"/>
              <a:t>+ 2</a:t>
            </a:r>
            <a:r>
              <a:rPr lang="en-US" i="1" dirty="0"/>
              <a:t>y</a:t>
            </a:r>
            <a:r>
              <a:rPr lang="en-US" dirty="0"/>
              <a:t> 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2392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2" grpId="0"/>
      <p:bldP spid="8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upp 44">
            <a:extLst>
              <a:ext uri="{FF2B5EF4-FFF2-40B4-BE49-F238E27FC236}">
                <a16:creationId xmlns:a16="http://schemas.microsoft.com/office/drawing/2014/main" id="{FE95ADFC-BA95-5442-A674-BC22E3D95A39}"/>
              </a:ext>
            </a:extLst>
          </p:cNvPr>
          <p:cNvGrpSpPr/>
          <p:nvPr/>
        </p:nvGrpSpPr>
        <p:grpSpPr>
          <a:xfrm>
            <a:off x="1763464" y="41238"/>
            <a:ext cx="4604754" cy="1439587"/>
            <a:chOff x="2010590" y="-43175"/>
            <a:chExt cx="4604754" cy="1439587"/>
          </a:xfrm>
        </p:grpSpPr>
        <p:pic>
          <p:nvPicPr>
            <p:cNvPr id="44" name="Bildobjekt 43">
              <a:extLst>
                <a:ext uri="{FF2B5EF4-FFF2-40B4-BE49-F238E27FC236}">
                  <a16:creationId xmlns:a16="http://schemas.microsoft.com/office/drawing/2014/main" id="{3DBFCD25-D734-2846-84EE-FF74EB3EB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45336" y="-43175"/>
              <a:ext cx="2270008" cy="1439587"/>
            </a:xfrm>
            <a:prstGeom prst="rect">
              <a:avLst/>
            </a:prstGeom>
          </p:spPr>
        </p:pic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0F2ACF8F-B164-C640-9A6A-9FD89438CF42}"/>
                </a:ext>
              </a:extLst>
            </p:cNvPr>
            <p:cNvSpPr/>
            <p:nvPr/>
          </p:nvSpPr>
          <p:spPr>
            <a:xfrm>
              <a:off x="2010590" y="375277"/>
              <a:ext cx="331333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Teckna ett uttryck för arean. Förenkla sedan uttrycket.</a:t>
              </a:r>
            </a:p>
          </p:txBody>
        </p:sp>
      </p:grpSp>
      <p:sp>
        <p:nvSpPr>
          <p:cNvPr id="42" name="Rektangel 41">
            <a:extLst>
              <a:ext uri="{FF2B5EF4-FFF2-40B4-BE49-F238E27FC236}">
                <a16:creationId xmlns:a16="http://schemas.microsoft.com/office/drawing/2014/main" id="{3F455DAD-4013-4647-9333-0ACD73CD9B59}"/>
              </a:ext>
            </a:extLst>
          </p:cNvPr>
          <p:cNvSpPr/>
          <p:nvPr/>
        </p:nvSpPr>
        <p:spPr>
          <a:xfrm>
            <a:off x="2077416" y="2735221"/>
            <a:ext cx="862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err="1">
                <a:latin typeface="Bradley Hand" pitchFamily="2" charset="77"/>
              </a:rPr>
              <a:t>Svar</a:t>
            </a:r>
            <a:r>
              <a:rPr lang="en-US" u="sng" dirty="0">
                <a:latin typeface="Bradley Hand" pitchFamily="2" charset="77"/>
              </a:rPr>
              <a:t>:</a:t>
            </a:r>
            <a:endParaRPr lang="sv-SE" u="sng" dirty="0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5B2B8DDC-9D19-2B4C-9025-156C59B34FFA}"/>
              </a:ext>
            </a:extLst>
          </p:cNvPr>
          <p:cNvSpPr/>
          <p:nvPr/>
        </p:nvSpPr>
        <p:spPr>
          <a:xfrm>
            <a:off x="2710461" y="2742547"/>
            <a:ext cx="1592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Arean är </a:t>
            </a:r>
            <a:r>
              <a:rPr lang="sv-SE" dirty="0">
                <a:latin typeface="Bradley Hand Bold"/>
                <a:cs typeface="Bradley Hand Bold"/>
              </a:rPr>
              <a:t>3xy.</a:t>
            </a:r>
          </a:p>
        </p:txBody>
      </p:sp>
      <p:grpSp>
        <p:nvGrpSpPr>
          <p:cNvPr id="46" name="Grupp 45">
            <a:extLst>
              <a:ext uri="{FF2B5EF4-FFF2-40B4-BE49-F238E27FC236}">
                <a16:creationId xmlns:a16="http://schemas.microsoft.com/office/drawing/2014/main" id="{6EEF4C27-E39E-C749-AEE7-505F5CF65D30}"/>
              </a:ext>
            </a:extLst>
          </p:cNvPr>
          <p:cNvGrpSpPr/>
          <p:nvPr/>
        </p:nvGrpSpPr>
        <p:grpSpPr>
          <a:xfrm>
            <a:off x="2108620" y="1264407"/>
            <a:ext cx="1203681" cy="603514"/>
            <a:chOff x="2162374" y="1460033"/>
            <a:chExt cx="1203681" cy="60351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E43C0C51-34E6-D04D-8E55-371E55137752}"/>
                </a:ext>
              </a:extLst>
            </p:cNvPr>
            <p:cNvSpPr/>
            <p:nvPr/>
          </p:nvSpPr>
          <p:spPr>
            <a:xfrm>
              <a:off x="2162374" y="1577124"/>
              <a:ext cx="120368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A </a:t>
              </a:r>
              <a:r>
                <a:rPr lang="sv-SE" dirty="0">
                  <a:cs typeface="Bradley Hand Bold"/>
                </a:rPr>
                <a:t>=</a:t>
              </a:r>
            </a:p>
          </p:txBody>
        </p:sp>
        <p:grpSp>
          <p:nvGrpSpPr>
            <p:cNvPr id="48" name="Grupp 47">
              <a:extLst>
                <a:ext uri="{FF2B5EF4-FFF2-40B4-BE49-F238E27FC236}">
                  <a16:creationId xmlns:a16="http://schemas.microsoft.com/office/drawing/2014/main" id="{D7754DCB-18A0-0840-9609-64F125ADCF19}"/>
                </a:ext>
              </a:extLst>
            </p:cNvPr>
            <p:cNvGrpSpPr/>
            <p:nvPr/>
          </p:nvGrpSpPr>
          <p:grpSpPr>
            <a:xfrm>
              <a:off x="2606310" y="1460033"/>
              <a:ext cx="598241" cy="603514"/>
              <a:chOff x="2774466" y="1797231"/>
              <a:chExt cx="598241" cy="603514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F68A0C4B-78AE-A948-BCC2-193423E09E77}"/>
                  </a:ext>
                </a:extLst>
              </p:cNvPr>
              <p:cNvSpPr/>
              <p:nvPr/>
            </p:nvSpPr>
            <p:spPr>
              <a:xfrm>
                <a:off x="2774466" y="1797231"/>
                <a:ext cx="5982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b </a:t>
                </a:r>
                <a:r>
                  <a:rPr lang="is-IS" dirty="0">
                    <a:latin typeface="Bradley Hand Bold"/>
                    <a:cs typeface="Bradley Hand Bold"/>
                  </a:rPr>
                  <a:t>∙ </a:t>
                </a:r>
                <a:r>
                  <a:rPr lang="sv-SE" dirty="0">
                    <a:latin typeface="Bradley Hand Bold"/>
                    <a:cs typeface="Bradley Hand Bold"/>
                  </a:rPr>
                  <a:t>h</a:t>
                </a:r>
                <a:endParaRPr lang="sv-SE" dirty="0"/>
              </a:p>
            </p:txBody>
          </p:sp>
          <p:cxnSp>
            <p:nvCxnSpPr>
              <p:cNvPr id="50" name="Rak 49">
                <a:extLst>
                  <a:ext uri="{FF2B5EF4-FFF2-40B4-BE49-F238E27FC236}">
                    <a16:creationId xmlns:a16="http://schemas.microsoft.com/office/drawing/2014/main" id="{C4F3CF07-F0D9-BB4E-B953-8B3765B97C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57485" y="2099444"/>
                <a:ext cx="478689" cy="1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6F861634-476E-614B-ADCC-623729B128E5}"/>
                  </a:ext>
                </a:extLst>
              </p:cNvPr>
              <p:cNvSpPr/>
              <p:nvPr/>
            </p:nvSpPr>
            <p:spPr>
              <a:xfrm>
                <a:off x="2898298" y="2031413"/>
                <a:ext cx="3289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  <a:cs typeface="Bradley Hand Bold"/>
                  </a:rPr>
                  <a:t>2</a:t>
                </a:r>
                <a:endParaRPr lang="sv-SE" dirty="0">
                  <a:latin typeface="Bradley Hand" pitchFamily="2" charset="77"/>
                </a:endParaRPr>
              </a:p>
            </p:txBody>
          </p:sp>
        </p:grpSp>
      </p:grpSp>
      <p:grpSp>
        <p:nvGrpSpPr>
          <p:cNvPr id="52" name="Grupp 51">
            <a:extLst>
              <a:ext uri="{FF2B5EF4-FFF2-40B4-BE49-F238E27FC236}">
                <a16:creationId xmlns:a16="http://schemas.microsoft.com/office/drawing/2014/main" id="{9BF92965-B721-9047-BB93-208F5675AF1D}"/>
              </a:ext>
            </a:extLst>
          </p:cNvPr>
          <p:cNvGrpSpPr/>
          <p:nvPr/>
        </p:nvGrpSpPr>
        <p:grpSpPr>
          <a:xfrm>
            <a:off x="2566832" y="1934093"/>
            <a:ext cx="1153018" cy="603971"/>
            <a:chOff x="2606310" y="1460033"/>
            <a:chExt cx="1153018" cy="603971"/>
          </a:xfrm>
        </p:grpSpPr>
        <p:sp>
          <p:nvSpPr>
            <p:cNvPr id="53" name="Rektangel 52">
              <a:extLst>
                <a:ext uri="{FF2B5EF4-FFF2-40B4-BE49-F238E27FC236}">
                  <a16:creationId xmlns:a16="http://schemas.microsoft.com/office/drawing/2014/main" id="{E83107FA-B6C4-8647-BD90-EB52244385B3}"/>
                </a:ext>
              </a:extLst>
            </p:cNvPr>
            <p:cNvSpPr/>
            <p:nvPr/>
          </p:nvSpPr>
          <p:spPr>
            <a:xfrm>
              <a:off x="3393943" y="1549290"/>
              <a:ext cx="3653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  <p:grpSp>
          <p:nvGrpSpPr>
            <p:cNvPr id="54" name="Grupp 53">
              <a:extLst>
                <a:ext uri="{FF2B5EF4-FFF2-40B4-BE49-F238E27FC236}">
                  <a16:creationId xmlns:a16="http://schemas.microsoft.com/office/drawing/2014/main" id="{9C976443-C4A1-5A40-B932-1D22EBC50A2D}"/>
                </a:ext>
              </a:extLst>
            </p:cNvPr>
            <p:cNvGrpSpPr/>
            <p:nvPr/>
          </p:nvGrpSpPr>
          <p:grpSpPr>
            <a:xfrm>
              <a:off x="2606310" y="1460033"/>
              <a:ext cx="909223" cy="603971"/>
              <a:chOff x="2774466" y="1797231"/>
              <a:chExt cx="909223" cy="603971"/>
            </a:xfrm>
          </p:grpSpPr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8FFC8E49-972F-8946-B5E0-F047AC93DA00}"/>
                  </a:ext>
                </a:extLst>
              </p:cNvPr>
              <p:cNvSpPr/>
              <p:nvPr/>
            </p:nvSpPr>
            <p:spPr>
              <a:xfrm>
                <a:off x="2774466" y="1797231"/>
                <a:ext cx="9092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2x </a:t>
                </a:r>
                <a:r>
                  <a:rPr lang="is-IS" dirty="0">
                    <a:latin typeface="Bradley Hand Bold"/>
                    <a:cs typeface="Bradley Hand Bold"/>
                  </a:rPr>
                  <a:t>∙ </a:t>
                </a:r>
                <a:r>
                  <a:rPr lang="sv-SE" dirty="0">
                    <a:latin typeface="Bradley Hand Bold"/>
                    <a:cs typeface="Bradley Hand Bold"/>
                  </a:rPr>
                  <a:t>3y</a:t>
                </a:r>
                <a:endParaRPr lang="sv-SE" dirty="0"/>
              </a:p>
            </p:txBody>
          </p:sp>
          <p:cxnSp>
            <p:nvCxnSpPr>
              <p:cNvPr id="56" name="Rak 55">
                <a:extLst>
                  <a:ext uri="{FF2B5EF4-FFF2-40B4-BE49-F238E27FC236}">
                    <a16:creationId xmlns:a16="http://schemas.microsoft.com/office/drawing/2014/main" id="{788DED95-234C-5848-8713-B1050DEA09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57485" y="2098988"/>
                <a:ext cx="705004" cy="45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79FC810A-E6DE-A940-A0B1-02D527CDE959}"/>
                  </a:ext>
                </a:extLst>
              </p:cNvPr>
              <p:cNvSpPr/>
              <p:nvPr/>
            </p:nvSpPr>
            <p:spPr>
              <a:xfrm>
                <a:off x="3037910" y="2031870"/>
                <a:ext cx="3289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  <a:cs typeface="Bradley Hand Bold"/>
                  </a:rPr>
                  <a:t>2</a:t>
                </a:r>
                <a:endParaRPr lang="sv-SE" dirty="0">
                  <a:latin typeface="Bradley Hand" pitchFamily="2" charset="77"/>
                </a:endParaRPr>
              </a:p>
            </p:txBody>
          </p:sp>
        </p:grpSp>
      </p:grpSp>
      <p:sp>
        <p:nvSpPr>
          <p:cNvPr id="59" name="Rektangel 58">
            <a:extLst>
              <a:ext uri="{FF2B5EF4-FFF2-40B4-BE49-F238E27FC236}">
                <a16:creationId xmlns:a16="http://schemas.microsoft.com/office/drawing/2014/main" id="{4D8F2395-8170-6948-82FC-719169783CFE}"/>
              </a:ext>
            </a:extLst>
          </p:cNvPr>
          <p:cNvSpPr/>
          <p:nvPr/>
        </p:nvSpPr>
        <p:spPr>
          <a:xfrm>
            <a:off x="2089387" y="2036803"/>
            <a:ext cx="601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 </a:t>
            </a:r>
            <a:r>
              <a:rPr lang="sv-SE" dirty="0">
                <a:cs typeface="Bradley Hand Bold"/>
              </a:rPr>
              <a:t>=</a:t>
            </a:r>
          </a:p>
        </p:txBody>
      </p:sp>
      <p:grpSp>
        <p:nvGrpSpPr>
          <p:cNvPr id="60" name="Grupp 59">
            <a:extLst>
              <a:ext uri="{FF2B5EF4-FFF2-40B4-BE49-F238E27FC236}">
                <a16:creationId xmlns:a16="http://schemas.microsoft.com/office/drawing/2014/main" id="{1D5840A9-01D6-A749-B3DA-CE148B2739BB}"/>
              </a:ext>
            </a:extLst>
          </p:cNvPr>
          <p:cNvGrpSpPr/>
          <p:nvPr/>
        </p:nvGrpSpPr>
        <p:grpSpPr>
          <a:xfrm>
            <a:off x="3581299" y="1922225"/>
            <a:ext cx="1463923" cy="615839"/>
            <a:chOff x="2599701" y="1453683"/>
            <a:chExt cx="1463923" cy="615839"/>
          </a:xfrm>
        </p:grpSpPr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0F1C31F1-F298-3F46-BBD8-0B5162BCA505}"/>
                </a:ext>
              </a:extLst>
            </p:cNvPr>
            <p:cNvSpPr/>
            <p:nvPr/>
          </p:nvSpPr>
          <p:spPr>
            <a:xfrm>
              <a:off x="3698239" y="1564373"/>
              <a:ext cx="3653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  <p:grpSp>
          <p:nvGrpSpPr>
            <p:cNvPr id="62" name="Grupp 61">
              <a:extLst>
                <a:ext uri="{FF2B5EF4-FFF2-40B4-BE49-F238E27FC236}">
                  <a16:creationId xmlns:a16="http://schemas.microsoft.com/office/drawing/2014/main" id="{49D2E07F-3C26-B94B-958D-7AEED64D3FA6}"/>
                </a:ext>
              </a:extLst>
            </p:cNvPr>
            <p:cNvGrpSpPr/>
            <p:nvPr/>
          </p:nvGrpSpPr>
          <p:grpSpPr>
            <a:xfrm>
              <a:off x="2599701" y="1453683"/>
              <a:ext cx="1360797" cy="615839"/>
              <a:chOff x="2767857" y="1790881"/>
              <a:chExt cx="1360797" cy="615839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2B8980A-B983-4249-92A6-747F73EBBA78}"/>
                  </a:ext>
                </a:extLst>
              </p:cNvPr>
              <p:cNvSpPr/>
              <p:nvPr/>
            </p:nvSpPr>
            <p:spPr>
              <a:xfrm>
                <a:off x="2767857" y="1790881"/>
                <a:ext cx="136079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2</a:t>
                </a:r>
                <a:r>
                  <a:rPr lang="is-IS" dirty="0">
                    <a:latin typeface="Bradley Hand Bold"/>
                    <a:cs typeface="Bradley Hand Bold"/>
                  </a:rPr>
                  <a:t> ∙ </a:t>
                </a:r>
                <a:r>
                  <a:rPr lang="sv-SE" dirty="0">
                    <a:latin typeface="Bradley Hand Bold"/>
                    <a:cs typeface="Bradley Hand Bold"/>
                  </a:rPr>
                  <a:t>3 </a:t>
                </a:r>
                <a:r>
                  <a:rPr lang="is-IS" dirty="0">
                    <a:latin typeface="Bradley Hand Bold"/>
                    <a:cs typeface="Bradley Hand Bold"/>
                  </a:rPr>
                  <a:t>∙ </a:t>
                </a:r>
                <a:r>
                  <a:rPr lang="sv-SE" dirty="0">
                    <a:latin typeface="Bradley Hand Bold"/>
                    <a:cs typeface="Bradley Hand Bold"/>
                  </a:rPr>
                  <a:t>x</a:t>
                </a:r>
                <a:r>
                  <a:rPr lang="is-IS" dirty="0">
                    <a:latin typeface="Bradley Hand Bold"/>
                    <a:cs typeface="Bradley Hand Bold"/>
                  </a:rPr>
                  <a:t> ∙ </a:t>
                </a:r>
                <a:r>
                  <a:rPr lang="sv-SE" dirty="0">
                    <a:latin typeface="Bradley Hand Bold"/>
                    <a:cs typeface="Bradley Hand Bold"/>
                  </a:rPr>
                  <a:t>y</a:t>
                </a:r>
                <a:endParaRPr lang="sv-SE" dirty="0"/>
              </a:p>
            </p:txBody>
          </p:sp>
          <p:cxnSp>
            <p:nvCxnSpPr>
              <p:cNvPr id="64" name="Rak 63">
                <a:extLst>
                  <a:ext uri="{FF2B5EF4-FFF2-40B4-BE49-F238E27FC236}">
                    <a16:creationId xmlns:a16="http://schemas.microsoft.com/office/drawing/2014/main" id="{54C6BF86-2272-744D-81F1-B480755C77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57485" y="2099446"/>
                <a:ext cx="1010013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88373614-B669-804B-9CFB-5D7F796BC892}"/>
                  </a:ext>
                </a:extLst>
              </p:cNvPr>
              <p:cNvSpPr/>
              <p:nvPr/>
            </p:nvSpPr>
            <p:spPr>
              <a:xfrm>
                <a:off x="3206541" y="2037388"/>
                <a:ext cx="3289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  <a:cs typeface="Bradley Hand Bold"/>
                  </a:rPr>
                  <a:t>2</a:t>
                </a:r>
                <a:endParaRPr lang="sv-SE" dirty="0">
                  <a:latin typeface="Bradley Hand" pitchFamily="2" charset="77"/>
                </a:endParaRPr>
              </a:p>
            </p:txBody>
          </p:sp>
        </p:grpSp>
      </p:grpSp>
      <p:grpSp>
        <p:nvGrpSpPr>
          <p:cNvPr id="67" name="Grupp 66">
            <a:extLst>
              <a:ext uri="{FF2B5EF4-FFF2-40B4-BE49-F238E27FC236}">
                <a16:creationId xmlns:a16="http://schemas.microsoft.com/office/drawing/2014/main" id="{C2AED046-2F4B-5649-B73C-7727666F67D6}"/>
              </a:ext>
            </a:extLst>
          </p:cNvPr>
          <p:cNvGrpSpPr/>
          <p:nvPr/>
        </p:nvGrpSpPr>
        <p:grpSpPr>
          <a:xfrm>
            <a:off x="4960342" y="1965929"/>
            <a:ext cx="934419" cy="551857"/>
            <a:chOff x="2689329" y="1491989"/>
            <a:chExt cx="934419" cy="551857"/>
          </a:xfrm>
        </p:grpSpPr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4E3522B5-3C90-A34A-9CBE-9BC7C2284FA4}"/>
                </a:ext>
              </a:extLst>
            </p:cNvPr>
            <p:cNvSpPr/>
            <p:nvPr/>
          </p:nvSpPr>
          <p:spPr>
            <a:xfrm>
              <a:off x="3258363" y="1538219"/>
              <a:ext cx="3653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  <p:grpSp>
          <p:nvGrpSpPr>
            <p:cNvPr id="69" name="Grupp 68">
              <a:extLst>
                <a:ext uri="{FF2B5EF4-FFF2-40B4-BE49-F238E27FC236}">
                  <a16:creationId xmlns:a16="http://schemas.microsoft.com/office/drawing/2014/main" id="{B19CFD5D-4243-A14C-BB25-A0E2F5FE611F}"/>
                </a:ext>
              </a:extLst>
            </p:cNvPr>
            <p:cNvGrpSpPr/>
            <p:nvPr/>
          </p:nvGrpSpPr>
          <p:grpSpPr>
            <a:xfrm>
              <a:off x="2689329" y="1491989"/>
              <a:ext cx="788058" cy="551857"/>
              <a:chOff x="2857485" y="1829187"/>
              <a:chExt cx="788058" cy="551857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48291D59-76B2-DA49-BE90-029234DBAD08}"/>
                  </a:ext>
                </a:extLst>
              </p:cNvPr>
              <p:cNvSpPr/>
              <p:nvPr/>
            </p:nvSpPr>
            <p:spPr>
              <a:xfrm>
                <a:off x="2879363" y="1829187"/>
                <a:ext cx="7661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6xy</a:t>
                </a:r>
                <a:endParaRPr lang="sv-SE" dirty="0"/>
              </a:p>
            </p:txBody>
          </p:sp>
          <p:cxnSp>
            <p:nvCxnSpPr>
              <p:cNvPr id="71" name="Rak 70">
                <a:extLst>
                  <a:ext uri="{FF2B5EF4-FFF2-40B4-BE49-F238E27FC236}">
                    <a16:creationId xmlns:a16="http://schemas.microsoft.com/office/drawing/2014/main" id="{C4C8FAB1-CC33-314D-8754-715B67DC83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57485" y="2099446"/>
                <a:ext cx="595153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2" name="Rektangel 71">
                <a:extLst>
                  <a:ext uri="{FF2B5EF4-FFF2-40B4-BE49-F238E27FC236}">
                    <a16:creationId xmlns:a16="http://schemas.microsoft.com/office/drawing/2014/main" id="{037C9F27-46D8-774E-9599-E5004110F087}"/>
                  </a:ext>
                </a:extLst>
              </p:cNvPr>
              <p:cNvSpPr/>
              <p:nvPr/>
            </p:nvSpPr>
            <p:spPr>
              <a:xfrm>
                <a:off x="3014898" y="2011712"/>
                <a:ext cx="3289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  <a:cs typeface="Bradley Hand Bold"/>
                  </a:rPr>
                  <a:t>2</a:t>
                </a:r>
                <a:endParaRPr lang="sv-SE" dirty="0">
                  <a:latin typeface="Bradley Hand" pitchFamily="2" charset="77"/>
                </a:endParaRPr>
              </a:p>
            </p:txBody>
          </p:sp>
        </p:grpSp>
      </p:grpSp>
      <p:sp>
        <p:nvSpPr>
          <p:cNvPr id="74" name="Rektangel 73">
            <a:extLst>
              <a:ext uri="{FF2B5EF4-FFF2-40B4-BE49-F238E27FC236}">
                <a16:creationId xmlns:a16="http://schemas.microsoft.com/office/drawing/2014/main" id="{2DB6C4F4-F053-1B4A-9D2A-2A632DF9C72A}"/>
              </a:ext>
            </a:extLst>
          </p:cNvPr>
          <p:cNvSpPr/>
          <p:nvPr/>
        </p:nvSpPr>
        <p:spPr>
          <a:xfrm>
            <a:off x="5766377" y="2023899"/>
            <a:ext cx="601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3xy</a:t>
            </a:r>
          </a:p>
        </p:txBody>
      </p:sp>
      <p:grpSp>
        <p:nvGrpSpPr>
          <p:cNvPr id="86" name="Grupp 85">
            <a:extLst>
              <a:ext uri="{FF2B5EF4-FFF2-40B4-BE49-F238E27FC236}">
                <a16:creationId xmlns:a16="http://schemas.microsoft.com/office/drawing/2014/main" id="{8DF9260A-006C-F940-9092-18FA668D0AF4}"/>
              </a:ext>
            </a:extLst>
          </p:cNvPr>
          <p:cNvGrpSpPr/>
          <p:nvPr/>
        </p:nvGrpSpPr>
        <p:grpSpPr>
          <a:xfrm>
            <a:off x="933362" y="3876831"/>
            <a:ext cx="6291135" cy="369332"/>
            <a:chOff x="933362" y="3876831"/>
            <a:chExt cx="6291135" cy="369332"/>
          </a:xfrm>
        </p:grpSpPr>
        <p:sp>
          <p:nvSpPr>
            <p:cNvPr id="77" name="Rektangel 76">
              <a:extLst>
                <a:ext uri="{FF2B5EF4-FFF2-40B4-BE49-F238E27FC236}">
                  <a16:creationId xmlns:a16="http://schemas.microsoft.com/office/drawing/2014/main" id="{B6086D01-6944-CA47-A108-3B4641232576}"/>
                </a:ext>
              </a:extLst>
            </p:cNvPr>
            <p:cNvSpPr/>
            <p:nvPr/>
          </p:nvSpPr>
          <p:spPr>
            <a:xfrm>
              <a:off x="933362" y="3876831"/>
              <a:ext cx="331333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Skriv uttrycken utan parentes.</a:t>
              </a:r>
            </a:p>
          </p:txBody>
        </p:sp>
        <p:sp>
          <p:nvSpPr>
            <p:cNvPr id="78" name="Rektangel 77">
              <a:extLst>
                <a:ext uri="{FF2B5EF4-FFF2-40B4-BE49-F238E27FC236}">
                  <a16:creationId xmlns:a16="http://schemas.microsoft.com/office/drawing/2014/main" id="{07495924-33B0-144E-A78E-7EE5DC705CBE}"/>
                </a:ext>
              </a:extLst>
            </p:cNvPr>
            <p:cNvSpPr/>
            <p:nvPr/>
          </p:nvSpPr>
          <p:spPr>
            <a:xfrm>
              <a:off x="3911162" y="3876831"/>
              <a:ext cx="331333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a) 4(</a:t>
              </a:r>
              <a:r>
                <a:rPr lang="sv-SE" i="1" dirty="0"/>
                <a:t>x</a:t>
              </a:r>
              <a:r>
                <a:rPr lang="sv-SE" dirty="0"/>
                <a:t> + 3) 	b) 3</a:t>
              </a:r>
              <a:r>
                <a:rPr lang="sv-SE" i="1" dirty="0"/>
                <a:t>a</a:t>
              </a:r>
              <a:r>
                <a:rPr lang="sv-SE" dirty="0"/>
                <a:t>(2</a:t>
              </a:r>
              <a:r>
                <a:rPr lang="sv-SE" i="1" dirty="0"/>
                <a:t>b</a:t>
              </a:r>
              <a:r>
                <a:rPr lang="sv-SE" dirty="0"/>
                <a:t> – 1)</a:t>
              </a:r>
            </a:p>
          </p:txBody>
        </p:sp>
      </p:grpSp>
      <p:sp>
        <p:nvSpPr>
          <p:cNvPr id="79" name="Rektangel 78">
            <a:extLst>
              <a:ext uri="{FF2B5EF4-FFF2-40B4-BE49-F238E27FC236}">
                <a16:creationId xmlns:a16="http://schemas.microsoft.com/office/drawing/2014/main" id="{534B20E1-90A4-C14C-98A7-F94200B26819}"/>
              </a:ext>
            </a:extLst>
          </p:cNvPr>
          <p:cNvSpPr/>
          <p:nvPr/>
        </p:nvSpPr>
        <p:spPr>
          <a:xfrm>
            <a:off x="1035585" y="4577135"/>
            <a:ext cx="1640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a)</a:t>
            </a:r>
            <a:r>
              <a:rPr lang="sv-SE" dirty="0"/>
              <a:t>  </a:t>
            </a:r>
            <a:r>
              <a:rPr lang="sv-SE" dirty="0">
                <a:latin typeface="Bradley Hand" pitchFamily="2" charset="77"/>
              </a:rPr>
              <a:t>4(x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3) </a:t>
            </a:r>
            <a:r>
              <a:rPr lang="sv-SE" dirty="0"/>
              <a:t>= </a:t>
            </a:r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31055766-CB65-344C-B117-5DF7B2BECC48}"/>
              </a:ext>
            </a:extLst>
          </p:cNvPr>
          <p:cNvSpPr/>
          <p:nvPr/>
        </p:nvSpPr>
        <p:spPr>
          <a:xfrm>
            <a:off x="2421111" y="4577135"/>
            <a:ext cx="1160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4x</a:t>
            </a:r>
            <a:r>
              <a:rPr lang="sv-SE" dirty="0"/>
              <a:t> + </a:t>
            </a:r>
            <a:r>
              <a:rPr lang="sv-SE" dirty="0">
                <a:latin typeface="Bradley Hand" pitchFamily="2" charset="77"/>
              </a:rPr>
              <a:t>12</a:t>
            </a:r>
          </a:p>
        </p:txBody>
      </p:sp>
      <p:sp>
        <p:nvSpPr>
          <p:cNvPr id="83" name="Uppåtböjd 82">
            <a:extLst>
              <a:ext uri="{FF2B5EF4-FFF2-40B4-BE49-F238E27FC236}">
                <a16:creationId xmlns:a16="http://schemas.microsoft.com/office/drawing/2014/main" id="{B7D32C1F-8F0B-0141-A20A-B45362F40826}"/>
              </a:ext>
            </a:extLst>
          </p:cNvPr>
          <p:cNvSpPr/>
          <p:nvPr/>
        </p:nvSpPr>
        <p:spPr>
          <a:xfrm>
            <a:off x="1422659" y="4855779"/>
            <a:ext cx="340805" cy="125661"/>
          </a:xfrm>
          <a:prstGeom prst="curvedUpArrow">
            <a:avLst>
              <a:gd name="adj1" fmla="val 15665"/>
              <a:gd name="adj2" fmla="val 50000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84" name="Uppåtböjd 83">
            <a:extLst>
              <a:ext uri="{FF2B5EF4-FFF2-40B4-BE49-F238E27FC236}">
                <a16:creationId xmlns:a16="http://schemas.microsoft.com/office/drawing/2014/main" id="{A18414E4-7E6A-514B-BD9B-8A807A95EFD8}"/>
              </a:ext>
            </a:extLst>
          </p:cNvPr>
          <p:cNvSpPr/>
          <p:nvPr/>
        </p:nvSpPr>
        <p:spPr>
          <a:xfrm>
            <a:off x="1422659" y="4862504"/>
            <a:ext cx="721451" cy="206670"/>
          </a:xfrm>
          <a:prstGeom prst="curvedUpArrow">
            <a:avLst>
              <a:gd name="adj1" fmla="val 15665"/>
              <a:gd name="adj2" fmla="val 24986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E764BCD3-970D-FB41-8848-EF97C71F34FA}"/>
              </a:ext>
            </a:extLst>
          </p:cNvPr>
          <p:cNvSpPr/>
          <p:nvPr/>
        </p:nvSpPr>
        <p:spPr>
          <a:xfrm>
            <a:off x="1035584" y="5400264"/>
            <a:ext cx="2078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b)</a:t>
            </a:r>
            <a:r>
              <a:rPr lang="sv-SE" dirty="0"/>
              <a:t>  </a:t>
            </a:r>
            <a:r>
              <a:rPr lang="sv-SE" dirty="0">
                <a:latin typeface="Bradley Hand" pitchFamily="2" charset="77"/>
              </a:rPr>
              <a:t>3a(2b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3) </a:t>
            </a:r>
            <a:r>
              <a:rPr lang="sv-SE" dirty="0"/>
              <a:t>= </a:t>
            </a:r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52D37238-AE74-034B-A1DB-418364D98FD5}"/>
              </a:ext>
            </a:extLst>
          </p:cNvPr>
          <p:cNvSpPr/>
          <p:nvPr/>
        </p:nvSpPr>
        <p:spPr>
          <a:xfrm>
            <a:off x="2684732" y="5380892"/>
            <a:ext cx="1413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6ab</a:t>
            </a:r>
            <a:r>
              <a:rPr lang="sv-SE" dirty="0"/>
              <a:t> – </a:t>
            </a:r>
            <a:r>
              <a:rPr lang="sv-SE" dirty="0">
                <a:latin typeface="Bradley Hand" pitchFamily="2" charset="77"/>
              </a:rPr>
              <a:t>9a</a:t>
            </a:r>
            <a:r>
              <a:rPr lang="sv-SE" dirty="0"/>
              <a:t> </a:t>
            </a:r>
          </a:p>
        </p:txBody>
      </p:sp>
      <p:sp>
        <p:nvSpPr>
          <p:cNvPr id="89" name="Uppåtböjd 88">
            <a:extLst>
              <a:ext uri="{FF2B5EF4-FFF2-40B4-BE49-F238E27FC236}">
                <a16:creationId xmlns:a16="http://schemas.microsoft.com/office/drawing/2014/main" id="{C6D2BF0C-0170-A947-BA63-EB7E81296DE2}"/>
              </a:ext>
            </a:extLst>
          </p:cNvPr>
          <p:cNvSpPr/>
          <p:nvPr/>
        </p:nvSpPr>
        <p:spPr>
          <a:xfrm>
            <a:off x="1495260" y="5663307"/>
            <a:ext cx="811712" cy="201512"/>
          </a:xfrm>
          <a:prstGeom prst="curvedUpArrow">
            <a:avLst>
              <a:gd name="adj1" fmla="val 15665"/>
              <a:gd name="adj2" fmla="val 24986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90" name="Uppåtböjd 89">
            <a:extLst>
              <a:ext uri="{FF2B5EF4-FFF2-40B4-BE49-F238E27FC236}">
                <a16:creationId xmlns:a16="http://schemas.microsoft.com/office/drawing/2014/main" id="{9E8DDC60-0C6C-9B4D-ACF5-E45846C5A790}"/>
              </a:ext>
            </a:extLst>
          </p:cNvPr>
          <p:cNvSpPr/>
          <p:nvPr/>
        </p:nvSpPr>
        <p:spPr>
          <a:xfrm>
            <a:off x="1515181" y="5663307"/>
            <a:ext cx="340805" cy="125661"/>
          </a:xfrm>
          <a:prstGeom prst="curvedUpArrow">
            <a:avLst>
              <a:gd name="adj1" fmla="val 15665"/>
              <a:gd name="adj2" fmla="val 50000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1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59" grpId="0"/>
      <p:bldP spid="74" grpId="0"/>
      <p:bldP spid="79" grpId="0"/>
      <p:bldP spid="81" grpId="0"/>
      <p:bldP spid="83" grpId="0" animBg="1"/>
      <p:bldP spid="84" grpId="0" animBg="1"/>
      <p:bldP spid="87" grpId="0"/>
      <p:bldP spid="88" grpId="0"/>
      <p:bldP spid="89" grpId="0" animBg="1"/>
      <p:bldP spid="9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ktangel 76">
            <a:extLst>
              <a:ext uri="{FF2B5EF4-FFF2-40B4-BE49-F238E27FC236}">
                <a16:creationId xmlns:a16="http://schemas.microsoft.com/office/drawing/2014/main" id="{B6086D01-6944-CA47-A108-3B4641232576}"/>
              </a:ext>
            </a:extLst>
          </p:cNvPr>
          <p:cNvSpPr/>
          <p:nvPr/>
        </p:nvSpPr>
        <p:spPr>
          <a:xfrm>
            <a:off x="859416" y="311510"/>
            <a:ext cx="67090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Förenkla uttrycket 		</a:t>
            </a:r>
            <a:r>
              <a:rPr lang="sv-SE" sz="2400" b="1" dirty="0">
                <a:solidFill>
                  <a:srgbClr val="9F0002"/>
                </a:solidFill>
              </a:rPr>
              <a:t>2</a:t>
            </a:r>
            <a:r>
              <a:rPr lang="sv-SE" sz="2400" b="1" i="1" dirty="0">
                <a:solidFill>
                  <a:srgbClr val="9F0002"/>
                </a:solidFill>
              </a:rPr>
              <a:t>a</a:t>
            </a:r>
            <a:r>
              <a:rPr lang="sv-SE" sz="2400" b="1" dirty="0">
                <a:solidFill>
                  <a:srgbClr val="9F0002"/>
                </a:solidFill>
              </a:rPr>
              <a:t>(</a:t>
            </a:r>
            <a:r>
              <a:rPr lang="sv-SE" sz="2400" b="1" i="1" dirty="0">
                <a:solidFill>
                  <a:srgbClr val="9F0002"/>
                </a:solidFill>
              </a:rPr>
              <a:t>b</a:t>
            </a:r>
            <a:r>
              <a:rPr lang="sv-SE" sz="2400" b="1" dirty="0">
                <a:solidFill>
                  <a:srgbClr val="9F0002"/>
                </a:solidFill>
              </a:rPr>
              <a:t> + 2) – 3</a:t>
            </a:r>
            <a:r>
              <a:rPr lang="sv-SE" sz="2400" b="1" i="1" dirty="0">
                <a:solidFill>
                  <a:srgbClr val="9F0002"/>
                </a:solidFill>
              </a:rPr>
              <a:t>a</a:t>
            </a:r>
            <a:r>
              <a:rPr lang="sv-SE" sz="2400" b="1" dirty="0">
                <a:solidFill>
                  <a:srgbClr val="9F0002"/>
                </a:solidFill>
              </a:rPr>
              <a:t>(1 – </a:t>
            </a:r>
            <a:r>
              <a:rPr lang="sv-SE" sz="2400" b="1" i="1" dirty="0">
                <a:solidFill>
                  <a:srgbClr val="9F0002"/>
                </a:solidFill>
              </a:rPr>
              <a:t>b</a:t>
            </a:r>
            <a:r>
              <a:rPr lang="sv-SE" sz="2400" b="1" dirty="0">
                <a:solidFill>
                  <a:srgbClr val="9F0002"/>
                </a:solidFill>
              </a:rPr>
              <a:t>)</a:t>
            </a:r>
            <a:endParaRPr lang="sv-SE" b="1" dirty="0">
              <a:solidFill>
                <a:srgbClr val="9F0002"/>
              </a:solidFill>
            </a:endParaRPr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534B20E1-90A4-C14C-98A7-F94200B26819}"/>
              </a:ext>
            </a:extLst>
          </p:cNvPr>
          <p:cNvSpPr/>
          <p:nvPr/>
        </p:nvSpPr>
        <p:spPr>
          <a:xfrm>
            <a:off x="3272172" y="835150"/>
            <a:ext cx="2685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 </a:t>
            </a:r>
            <a:r>
              <a:rPr lang="sv-SE" dirty="0">
                <a:latin typeface="Bradley Hand" pitchFamily="2" charset="77"/>
              </a:rPr>
              <a:t>2a(b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2) </a:t>
            </a:r>
            <a:r>
              <a:rPr lang="sv-SE" dirty="0"/>
              <a:t>–  </a:t>
            </a:r>
            <a:r>
              <a:rPr lang="sv-SE" dirty="0">
                <a:latin typeface="Bradley Hand" pitchFamily="2" charset="77"/>
              </a:rPr>
              <a:t>3a(1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b)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endParaRPr lang="sv-SE" dirty="0"/>
          </a:p>
        </p:txBody>
      </p:sp>
      <p:sp>
        <p:nvSpPr>
          <p:cNvPr id="83" name="Uppåtböjd 82">
            <a:extLst>
              <a:ext uri="{FF2B5EF4-FFF2-40B4-BE49-F238E27FC236}">
                <a16:creationId xmlns:a16="http://schemas.microsoft.com/office/drawing/2014/main" id="{B7D32C1F-8F0B-0141-A20A-B45362F40826}"/>
              </a:ext>
            </a:extLst>
          </p:cNvPr>
          <p:cNvSpPr/>
          <p:nvPr/>
        </p:nvSpPr>
        <p:spPr>
          <a:xfrm>
            <a:off x="3659246" y="1113794"/>
            <a:ext cx="340805" cy="125661"/>
          </a:xfrm>
          <a:prstGeom prst="curvedUpArrow">
            <a:avLst>
              <a:gd name="adj1" fmla="val 15665"/>
              <a:gd name="adj2" fmla="val 50000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84" name="Uppåtböjd 83">
            <a:extLst>
              <a:ext uri="{FF2B5EF4-FFF2-40B4-BE49-F238E27FC236}">
                <a16:creationId xmlns:a16="http://schemas.microsoft.com/office/drawing/2014/main" id="{A18414E4-7E6A-514B-BD9B-8A807A95EFD8}"/>
              </a:ext>
            </a:extLst>
          </p:cNvPr>
          <p:cNvSpPr/>
          <p:nvPr/>
        </p:nvSpPr>
        <p:spPr>
          <a:xfrm>
            <a:off x="3659246" y="1111847"/>
            <a:ext cx="588435" cy="189936"/>
          </a:xfrm>
          <a:prstGeom prst="curvedUpArrow">
            <a:avLst>
              <a:gd name="adj1" fmla="val 15665"/>
              <a:gd name="adj2" fmla="val 24986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58" name="Uppåtböjd 57">
            <a:extLst>
              <a:ext uri="{FF2B5EF4-FFF2-40B4-BE49-F238E27FC236}">
                <a16:creationId xmlns:a16="http://schemas.microsoft.com/office/drawing/2014/main" id="{1FAB5D4B-8F10-364A-992C-C718D3F0A1C8}"/>
              </a:ext>
            </a:extLst>
          </p:cNvPr>
          <p:cNvSpPr/>
          <p:nvPr/>
        </p:nvSpPr>
        <p:spPr>
          <a:xfrm>
            <a:off x="4767771" y="1113794"/>
            <a:ext cx="340805" cy="125661"/>
          </a:xfrm>
          <a:prstGeom prst="curvedUpArrow">
            <a:avLst>
              <a:gd name="adj1" fmla="val 15665"/>
              <a:gd name="adj2" fmla="val 50000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66" name="Uppåtböjd 65">
            <a:extLst>
              <a:ext uri="{FF2B5EF4-FFF2-40B4-BE49-F238E27FC236}">
                <a16:creationId xmlns:a16="http://schemas.microsoft.com/office/drawing/2014/main" id="{31879D91-E30E-0141-BC8E-8FE60F5A61A1}"/>
              </a:ext>
            </a:extLst>
          </p:cNvPr>
          <p:cNvSpPr/>
          <p:nvPr/>
        </p:nvSpPr>
        <p:spPr>
          <a:xfrm>
            <a:off x="4767771" y="1111847"/>
            <a:ext cx="692467" cy="189935"/>
          </a:xfrm>
          <a:prstGeom prst="curvedUpArrow">
            <a:avLst>
              <a:gd name="adj1" fmla="val 15665"/>
              <a:gd name="adj2" fmla="val 24986"/>
              <a:gd name="adj3" fmla="val 6284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15F97508-85AA-0547-81BA-4CDB031F232A}"/>
              </a:ext>
            </a:extLst>
          </p:cNvPr>
          <p:cNvSpPr/>
          <p:nvPr/>
        </p:nvSpPr>
        <p:spPr>
          <a:xfrm>
            <a:off x="3132551" y="1445854"/>
            <a:ext cx="1635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= </a:t>
            </a:r>
            <a:r>
              <a:rPr lang="sv-SE" dirty="0">
                <a:latin typeface="Bradley Hand" pitchFamily="2" charset="77"/>
              </a:rPr>
              <a:t>(2ab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4a) </a:t>
            </a:r>
            <a:r>
              <a:rPr lang="sv-SE" dirty="0"/>
              <a:t>– </a:t>
            </a:r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57A6562C-6C8F-9B47-ADF7-8F11733539DD}"/>
              </a:ext>
            </a:extLst>
          </p:cNvPr>
          <p:cNvSpPr/>
          <p:nvPr/>
        </p:nvSpPr>
        <p:spPr>
          <a:xfrm>
            <a:off x="3152061" y="1912486"/>
            <a:ext cx="2925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= </a:t>
            </a:r>
            <a:r>
              <a:rPr lang="sv-SE" dirty="0">
                <a:latin typeface="Bradley Hand" pitchFamily="2" charset="77"/>
              </a:rPr>
              <a:t> 2ab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4a </a:t>
            </a:r>
            <a:r>
              <a:rPr lang="sv-SE" dirty="0"/>
              <a:t>– </a:t>
            </a:r>
            <a:r>
              <a:rPr lang="sv-SE" dirty="0">
                <a:latin typeface="Bradley Hand" pitchFamily="2" charset="77"/>
              </a:rPr>
              <a:t>3a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3ab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endParaRPr lang="sv-SE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24FF8C68-C7B3-AE45-BE50-5B831E34B636}"/>
              </a:ext>
            </a:extLst>
          </p:cNvPr>
          <p:cNvGrpSpPr/>
          <p:nvPr/>
        </p:nvGrpSpPr>
        <p:grpSpPr>
          <a:xfrm>
            <a:off x="3491738" y="2259884"/>
            <a:ext cx="1968500" cy="0"/>
            <a:chOff x="3533637" y="3190560"/>
            <a:chExt cx="1968500" cy="0"/>
          </a:xfrm>
        </p:grpSpPr>
        <p:cxnSp>
          <p:nvCxnSpPr>
            <p:cNvPr id="95" name="Rak 94">
              <a:extLst>
                <a:ext uri="{FF2B5EF4-FFF2-40B4-BE49-F238E27FC236}">
                  <a16:creationId xmlns:a16="http://schemas.microsoft.com/office/drawing/2014/main" id="{E1C414F4-6483-6342-B66D-6DF32B961939}"/>
                </a:ext>
              </a:extLst>
            </p:cNvPr>
            <p:cNvCxnSpPr>
              <a:cxnSpLocks/>
            </p:cNvCxnSpPr>
            <p:nvPr/>
          </p:nvCxnSpPr>
          <p:spPr>
            <a:xfrm>
              <a:off x="3533637" y="3190560"/>
              <a:ext cx="384175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Rak 95">
              <a:extLst>
                <a:ext uri="{FF2B5EF4-FFF2-40B4-BE49-F238E27FC236}">
                  <a16:creationId xmlns:a16="http://schemas.microsoft.com/office/drawing/2014/main" id="{113E4577-3560-E64A-AF96-DDF5B247FC48}"/>
                </a:ext>
              </a:extLst>
            </p:cNvPr>
            <p:cNvCxnSpPr>
              <a:cxnSpLocks/>
            </p:cNvCxnSpPr>
            <p:nvPr/>
          </p:nvCxnSpPr>
          <p:spPr>
            <a:xfrm>
              <a:off x="5027610" y="3190560"/>
              <a:ext cx="474527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Grupp 2">
            <a:extLst>
              <a:ext uri="{FF2B5EF4-FFF2-40B4-BE49-F238E27FC236}">
                <a16:creationId xmlns:a16="http://schemas.microsoft.com/office/drawing/2014/main" id="{F0047467-6CCC-714C-AC9E-8D75F1E47D3A}"/>
              </a:ext>
            </a:extLst>
          </p:cNvPr>
          <p:cNvGrpSpPr/>
          <p:nvPr/>
        </p:nvGrpSpPr>
        <p:grpSpPr>
          <a:xfrm>
            <a:off x="3950161" y="2259884"/>
            <a:ext cx="917564" cy="0"/>
            <a:chOff x="4003548" y="3190560"/>
            <a:chExt cx="917564" cy="0"/>
          </a:xfrm>
        </p:grpSpPr>
        <p:cxnSp>
          <p:nvCxnSpPr>
            <p:cNvPr id="98" name="Rak 97">
              <a:extLst>
                <a:ext uri="{FF2B5EF4-FFF2-40B4-BE49-F238E27FC236}">
                  <a16:creationId xmlns:a16="http://schemas.microsoft.com/office/drawing/2014/main" id="{C4FBF8C2-482E-9C48-8E85-815FB35E430F}"/>
                </a:ext>
              </a:extLst>
            </p:cNvPr>
            <p:cNvCxnSpPr>
              <a:cxnSpLocks/>
            </p:cNvCxnSpPr>
            <p:nvPr/>
          </p:nvCxnSpPr>
          <p:spPr>
            <a:xfrm>
              <a:off x="4003548" y="3190560"/>
              <a:ext cx="419048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Rak 98">
              <a:extLst>
                <a:ext uri="{FF2B5EF4-FFF2-40B4-BE49-F238E27FC236}">
                  <a16:creationId xmlns:a16="http://schemas.microsoft.com/office/drawing/2014/main" id="{CC809668-C10C-2743-9318-078FCFF68631}"/>
                </a:ext>
              </a:extLst>
            </p:cNvPr>
            <p:cNvCxnSpPr>
              <a:cxnSpLocks/>
            </p:cNvCxnSpPr>
            <p:nvPr/>
          </p:nvCxnSpPr>
          <p:spPr>
            <a:xfrm>
              <a:off x="4509781" y="3190560"/>
              <a:ext cx="411331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0" name="Rektangel 99">
            <a:extLst>
              <a:ext uri="{FF2B5EF4-FFF2-40B4-BE49-F238E27FC236}">
                <a16:creationId xmlns:a16="http://schemas.microsoft.com/office/drawing/2014/main" id="{6F63459F-9043-184B-9904-E256D8378001}"/>
              </a:ext>
            </a:extLst>
          </p:cNvPr>
          <p:cNvSpPr/>
          <p:nvPr/>
        </p:nvSpPr>
        <p:spPr>
          <a:xfrm>
            <a:off x="3152061" y="2395230"/>
            <a:ext cx="1315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= </a:t>
            </a:r>
            <a:r>
              <a:rPr lang="sv-SE" dirty="0">
                <a:latin typeface="Bradley Hand" pitchFamily="2" charset="77"/>
              </a:rPr>
              <a:t> 5ab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a</a:t>
            </a:r>
            <a:endParaRPr lang="sv-SE" dirty="0"/>
          </a:p>
        </p:txBody>
      </p:sp>
      <p:sp>
        <p:nvSpPr>
          <p:cNvPr id="101" name="Rektangel 100">
            <a:extLst>
              <a:ext uri="{FF2B5EF4-FFF2-40B4-BE49-F238E27FC236}">
                <a16:creationId xmlns:a16="http://schemas.microsoft.com/office/drawing/2014/main" id="{17424098-204D-1C48-912C-EFB1A9005459}"/>
              </a:ext>
            </a:extLst>
          </p:cNvPr>
          <p:cNvSpPr/>
          <p:nvPr/>
        </p:nvSpPr>
        <p:spPr>
          <a:xfrm>
            <a:off x="1095089" y="3565202"/>
            <a:ext cx="67090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Förenkla uttrycket 		</a:t>
            </a:r>
            <a:r>
              <a:rPr lang="sv-SE" sz="2400" b="1" dirty="0">
                <a:solidFill>
                  <a:srgbClr val="9F0002"/>
                </a:solidFill>
              </a:rPr>
              <a:t>4</a:t>
            </a:r>
            <a:r>
              <a:rPr lang="sv-SE" sz="2400" b="1" i="1" dirty="0">
                <a:solidFill>
                  <a:srgbClr val="9F0002"/>
                </a:solidFill>
              </a:rPr>
              <a:t>x</a:t>
            </a:r>
            <a:r>
              <a:rPr lang="sv-SE" sz="2400" b="1" dirty="0">
                <a:solidFill>
                  <a:srgbClr val="9F0002"/>
                </a:solidFill>
              </a:rPr>
              <a:t>(x – 2) – 3</a:t>
            </a:r>
            <a:r>
              <a:rPr lang="sv-SE" sz="2400" b="1" i="1" dirty="0">
                <a:solidFill>
                  <a:srgbClr val="9F0002"/>
                </a:solidFill>
              </a:rPr>
              <a:t>x</a:t>
            </a:r>
            <a:r>
              <a:rPr lang="sv-SE" sz="2400" b="1" dirty="0">
                <a:solidFill>
                  <a:srgbClr val="9F0002"/>
                </a:solidFill>
              </a:rPr>
              <a:t>(</a:t>
            </a:r>
            <a:r>
              <a:rPr lang="sv-SE" sz="2400" b="1" i="1" dirty="0">
                <a:solidFill>
                  <a:srgbClr val="9F0002"/>
                </a:solidFill>
              </a:rPr>
              <a:t>x</a:t>
            </a:r>
            <a:r>
              <a:rPr lang="sv-SE" sz="2400" b="1" dirty="0">
                <a:solidFill>
                  <a:srgbClr val="9F0002"/>
                </a:solidFill>
              </a:rPr>
              <a:t> – 1)</a:t>
            </a:r>
            <a:endParaRPr lang="sv-SE" b="1" dirty="0">
              <a:solidFill>
                <a:srgbClr val="9F0002"/>
              </a:solidFill>
            </a:endParaRPr>
          </a:p>
        </p:txBody>
      </p:sp>
      <p:sp>
        <p:nvSpPr>
          <p:cNvPr id="102" name="Rektangel 101">
            <a:extLst>
              <a:ext uri="{FF2B5EF4-FFF2-40B4-BE49-F238E27FC236}">
                <a16:creationId xmlns:a16="http://schemas.microsoft.com/office/drawing/2014/main" id="{045CB84B-CB37-1B4A-8D40-6E041E5DA7EC}"/>
              </a:ext>
            </a:extLst>
          </p:cNvPr>
          <p:cNvSpPr/>
          <p:nvPr/>
        </p:nvSpPr>
        <p:spPr>
          <a:xfrm>
            <a:off x="3458783" y="4156490"/>
            <a:ext cx="3431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 </a:t>
            </a:r>
            <a:r>
              <a:rPr lang="sv-SE" dirty="0">
                <a:latin typeface="Bradley Hand" pitchFamily="2" charset="77"/>
              </a:rPr>
              <a:t>4x(x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2) </a:t>
            </a:r>
            <a:r>
              <a:rPr lang="sv-SE" dirty="0"/>
              <a:t>–  </a:t>
            </a:r>
            <a:r>
              <a:rPr lang="sv-SE" dirty="0">
                <a:latin typeface="Bradley Hand" pitchFamily="2" charset="77"/>
              </a:rPr>
              <a:t>3x(x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1)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endParaRPr lang="sv-SE" dirty="0"/>
          </a:p>
        </p:txBody>
      </p:sp>
      <p:sp>
        <p:nvSpPr>
          <p:cNvPr id="103" name="Uppåtböjd 102">
            <a:extLst>
              <a:ext uri="{FF2B5EF4-FFF2-40B4-BE49-F238E27FC236}">
                <a16:creationId xmlns:a16="http://schemas.microsoft.com/office/drawing/2014/main" id="{0B484494-0E40-294B-923C-34C1E13B445E}"/>
              </a:ext>
            </a:extLst>
          </p:cNvPr>
          <p:cNvSpPr/>
          <p:nvPr/>
        </p:nvSpPr>
        <p:spPr>
          <a:xfrm>
            <a:off x="3771068" y="4426749"/>
            <a:ext cx="333404" cy="108927"/>
          </a:xfrm>
          <a:prstGeom prst="curvedUpArrow">
            <a:avLst>
              <a:gd name="adj1" fmla="val 15665"/>
              <a:gd name="adj2" fmla="val 50000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104" name="Uppåtböjd 103">
            <a:extLst>
              <a:ext uri="{FF2B5EF4-FFF2-40B4-BE49-F238E27FC236}">
                <a16:creationId xmlns:a16="http://schemas.microsoft.com/office/drawing/2014/main" id="{134A1DEA-01BE-C84C-92F4-3D0274176999}"/>
              </a:ext>
            </a:extLst>
          </p:cNvPr>
          <p:cNvSpPr/>
          <p:nvPr/>
        </p:nvSpPr>
        <p:spPr>
          <a:xfrm>
            <a:off x="3771068" y="4428898"/>
            <a:ext cx="609629" cy="173763"/>
          </a:xfrm>
          <a:prstGeom prst="curvedUpArrow">
            <a:avLst>
              <a:gd name="adj1" fmla="val 15665"/>
              <a:gd name="adj2" fmla="val 24986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105" name="Uppåtböjd 104">
            <a:extLst>
              <a:ext uri="{FF2B5EF4-FFF2-40B4-BE49-F238E27FC236}">
                <a16:creationId xmlns:a16="http://schemas.microsoft.com/office/drawing/2014/main" id="{8FEDA64D-292B-014C-86F0-14F5A1FFB884}"/>
              </a:ext>
            </a:extLst>
          </p:cNvPr>
          <p:cNvSpPr/>
          <p:nvPr/>
        </p:nvSpPr>
        <p:spPr>
          <a:xfrm>
            <a:off x="4917232" y="4437832"/>
            <a:ext cx="333404" cy="104628"/>
          </a:xfrm>
          <a:prstGeom prst="curvedUpArrow">
            <a:avLst>
              <a:gd name="adj1" fmla="val 15665"/>
              <a:gd name="adj2" fmla="val 50000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106" name="Rektangel 105">
            <a:extLst>
              <a:ext uri="{FF2B5EF4-FFF2-40B4-BE49-F238E27FC236}">
                <a16:creationId xmlns:a16="http://schemas.microsoft.com/office/drawing/2014/main" id="{3D0BC3CE-A3F5-AE41-A670-31DDA95078BE}"/>
              </a:ext>
            </a:extLst>
          </p:cNvPr>
          <p:cNvSpPr/>
          <p:nvPr/>
        </p:nvSpPr>
        <p:spPr>
          <a:xfrm>
            <a:off x="3319162" y="4767194"/>
            <a:ext cx="1598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= (</a:t>
            </a:r>
            <a:r>
              <a:rPr lang="sv-SE" dirty="0">
                <a:latin typeface="Bradley Hand" pitchFamily="2" charset="77"/>
              </a:rPr>
              <a:t>4x</a:t>
            </a:r>
            <a:r>
              <a:rPr lang="sv-SE" baseline="30000" dirty="0">
                <a:latin typeface="Bradley Hand" pitchFamily="2" charset="77"/>
              </a:rPr>
              <a:t>2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8x) </a:t>
            </a:r>
            <a:r>
              <a:rPr lang="sv-SE" dirty="0"/>
              <a:t>– </a:t>
            </a:r>
          </a:p>
        </p:txBody>
      </p:sp>
      <p:sp>
        <p:nvSpPr>
          <p:cNvPr id="107" name="Rektangel 106">
            <a:extLst>
              <a:ext uri="{FF2B5EF4-FFF2-40B4-BE49-F238E27FC236}">
                <a16:creationId xmlns:a16="http://schemas.microsoft.com/office/drawing/2014/main" id="{F78D0C45-E52C-214D-9095-1BF473EF7730}"/>
              </a:ext>
            </a:extLst>
          </p:cNvPr>
          <p:cNvSpPr/>
          <p:nvPr/>
        </p:nvSpPr>
        <p:spPr>
          <a:xfrm>
            <a:off x="3338672" y="5233826"/>
            <a:ext cx="3688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= </a:t>
            </a:r>
            <a:r>
              <a:rPr lang="sv-SE" dirty="0">
                <a:latin typeface="Bradley Hand" pitchFamily="2" charset="77"/>
              </a:rPr>
              <a:t>4x</a:t>
            </a:r>
            <a:r>
              <a:rPr lang="sv-SE" baseline="30000" dirty="0">
                <a:latin typeface="Bradley Hand" pitchFamily="2" charset="77"/>
              </a:rPr>
              <a:t>2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8x </a:t>
            </a:r>
            <a:r>
              <a:rPr lang="sv-SE" dirty="0"/>
              <a:t>– </a:t>
            </a:r>
            <a:r>
              <a:rPr lang="sv-SE" dirty="0">
                <a:latin typeface="Bradley Hand" pitchFamily="2" charset="77"/>
              </a:rPr>
              <a:t>3x</a:t>
            </a:r>
            <a:r>
              <a:rPr lang="sv-SE" baseline="30000" dirty="0">
                <a:latin typeface="Bradley Hand" pitchFamily="2" charset="77"/>
              </a:rPr>
              <a:t>2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3x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endParaRPr lang="sv-SE" dirty="0"/>
          </a:p>
        </p:txBody>
      </p:sp>
      <p:sp>
        <p:nvSpPr>
          <p:cNvPr id="108" name="Rektangel 107">
            <a:extLst>
              <a:ext uri="{FF2B5EF4-FFF2-40B4-BE49-F238E27FC236}">
                <a16:creationId xmlns:a16="http://schemas.microsoft.com/office/drawing/2014/main" id="{AC31CC2A-CDF1-8643-BF7C-1877ECA1B590}"/>
              </a:ext>
            </a:extLst>
          </p:cNvPr>
          <p:cNvSpPr/>
          <p:nvPr/>
        </p:nvSpPr>
        <p:spPr>
          <a:xfrm>
            <a:off x="3338672" y="5716570"/>
            <a:ext cx="1493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= </a:t>
            </a:r>
            <a:r>
              <a:rPr lang="sv-SE" dirty="0">
                <a:latin typeface="Bradley Hand" pitchFamily="2" charset="77"/>
              </a:rPr>
              <a:t> x</a:t>
            </a:r>
            <a:r>
              <a:rPr lang="sv-SE" baseline="30000" dirty="0">
                <a:latin typeface="Bradley Hand" pitchFamily="2" charset="77"/>
              </a:rPr>
              <a:t>2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5x </a:t>
            </a:r>
            <a:endParaRPr lang="sv-SE" dirty="0"/>
          </a:p>
        </p:txBody>
      </p:sp>
      <p:sp>
        <p:nvSpPr>
          <p:cNvPr id="109" name="Uppåtböjd 108">
            <a:extLst>
              <a:ext uri="{FF2B5EF4-FFF2-40B4-BE49-F238E27FC236}">
                <a16:creationId xmlns:a16="http://schemas.microsoft.com/office/drawing/2014/main" id="{BCB5E23A-0445-AC4C-8466-61DC1C89019A}"/>
              </a:ext>
            </a:extLst>
          </p:cNvPr>
          <p:cNvSpPr/>
          <p:nvPr/>
        </p:nvSpPr>
        <p:spPr>
          <a:xfrm>
            <a:off x="4917232" y="4426750"/>
            <a:ext cx="680538" cy="180464"/>
          </a:xfrm>
          <a:prstGeom prst="curvedUpArrow">
            <a:avLst>
              <a:gd name="adj1" fmla="val 15665"/>
              <a:gd name="adj2" fmla="val 24986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F5A17372-669B-D94C-B403-010675B7D9AA}"/>
              </a:ext>
            </a:extLst>
          </p:cNvPr>
          <p:cNvGrpSpPr/>
          <p:nvPr/>
        </p:nvGrpSpPr>
        <p:grpSpPr>
          <a:xfrm>
            <a:off x="4034025" y="5555515"/>
            <a:ext cx="1486441" cy="2253"/>
            <a:chOff x="4018333" y="6307288"/>
            <a:chExt cx="1486441" cy="2253"/>
          </a:xfrm>
        </p:grpSpPr>
        <p:cxnSp>
          <p:nvCxnSpPr>
            <p:cNvPr id="111" name="Rak 110">
              <a:extLst>
                <a:ext uri="{FF2B5EF4-FFF2-40B4-BE49-F238E27FC236}">
                  <a16:creationId xmlns:a16="http://schemas.microsoft.com/office/drawing/2014/main" id="{8A78A055-344B-2846-9458-B3516C767AC9}"/>
                </a:ext>
              </a:extLst>
            </p:cNvPr>
            <p:cNvCxnSpPr>
              <a:cxnSpLocks/>
            </p:cNvCxnSpPr>
            <p:nvPr/>
          </p:nvCxnSpPr>
          <p:spPr>
            <a:xfrm>
              <a:off x="4018333" y="6309541"/>
              <a:ext cx="390525" cy="0"/>
            </a:xfrm>
            <a:prstGeom prst="line">
              <a:avLst/>
            </a:prstGeom>
            <a:ln w="19050">
              <a:solidFill>
                <a:srgbClr val="9F000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2" name="Rak 111">
              <a:extLst>
                <a:ext uri="{FF2B5EF4-FFF2-40B4-BE49-F238E27FC236}">
                  <a16:creationId xmlns:a16="http://schemas.microsoft.com/office/drawing/2014/main" id="{0FBCA94C-35E1-E443-AE74-A32C79CAA5B1}"/>
                </a:ext>
              </a:extLst>
            </p:cNvPr>
            <p:cNvCxnSpPr>
              <a:cxnSpLocks/>
            </p:cNvCxnSpPr>
            <p:nvPr/>
          </p:nvCxnSpPr>
          <p:spPr>
            <a:xfrm>
              <a:off x="5063276" y="6307288"/>
              <a:ext cx="441498" cy="717"/>
            </a:xfrm>
            <a:prstGeom prst="line">
              <a:avLst/>
            </a:prstGeom>
            <a:ln w="19050">
              <a:solidFill>
                <a:srgbClr val="9F000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" name="Grupp 3">
            <a:extLst>
              <a:ext uri="{FF2B5EF4-FFF2-40B4-BE49-F238E27FC236}">
                <a16:creationId xmlns:a16="http://schemas.microsoft.com/office/drawing/2014/main" id="{70597F61-5C8B-5247-939E-C0026CC06712}"/>
              </a:ext>
            </a:extLst>
          </p:cNvPr>
          <p:cNvGrpSpPr/>
          <p:nvPr/>
        </p:nvGrpSpPr>
        <p:grpSpPr>
          <a:xfrm>
            <a:off x="3595247" y="5555515"/>
            <a:ext cx="1430401" cy="1074"/>
            <a:chOff x="3543873" y="6310088"/>
            <a:chExt cx="1430401" cy="1074"/>
          </a:xfrm>
        </p:grpSpPr>
        <p:cxnSp>
          <p:nvCxnSpPr>
            <p:cNvPr id="113" name="Rak 112">
              <a:extLst>
                <a:ext uri="{FF2B5EF4-FFF2-40B4-BE49-F238E27FC236}">
                  <a16:creationId xmlns:a16="http://schemas.microsoft.com/office/drawing/2014/main" id="{CBAA97A6-EC6E-8C46-A5BC-5DF72BD0449C}"/>
                </a:ext>
              </a:extLst>
            </p:cNvPr>
            <p:cNvCxnSpPr>
              <a:cxnSpLocks/>
            </p:cNvCxnSpPr>
            <p:nvPr/>
          </p:nvCxnSpPr>
          <p:spPr>
            <a:xfrm>
              <a:off x="3543873" y="6310088"/>
              <a:ext cx="342523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Rak 113">
              <a:extLst>
                <a:ext uri="{FF2B5EF4-FFF2-40B4-BE49-F238E27FC236}">
                  <a16:creationId xmlns:a16="http://schemas.microsoft.com/office/drawing/2014/main" id="{BE4D4F6C-93BD-354E-82BD-C022C94D81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7470" y="6310088"/>
              <a:ext cx="496804" cy="1074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2" name="Rektangel 31">
            <a:extLst>
              <a:ext uri="{FF2B5EF4-FFF2-40B4-BE49-F238E27FC236}">
                <a16:creationId xmlns:a16="http://schemas.microsoft.com/office/drawing/2014/main" id="{07CE81E9-D794-3446-9F0F-DE5DC775C922}"/>
              </a:ext>
            </a:extLst>
          </p:cNvPr>
          <p:cNvSpPr/>
          <p:nvPr/>
        </p:nvSpPr>
        <p:spPr>
          <a:xfrm>
            <a:off x="4546995" y="1439188"/>
            <a:ext cx="1571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</a:t>
            </a:r>
            <a:r>
              <a:rPr lang="sv-SE" dirty="0">
                <a:latin typeface="Bradley Hand" pitchFamily="2" charset="77"/>
              </a:rPr>
              <a:t>(3a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3ab)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endParaRPr lang="sv-SE" dirty="0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1845DDBF-EB69-E948-937E-27F1584F31CE}"/>
              </a:ext>
            </a:extLst>
          </p:cNvPr>
          <p:cNvSpPr/>
          <p:nvPr/>
        </p:nvSpPr>
        <p:spPr>
          <a:xfrm>
            <a:off x="4676765" y="4771747"/>
            <a:ext cx="1442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</a:t>
            </a:r>
            <a:r>
              <a:rPr lang="sv-SE" dirty="0">
                <a:latin typeface="Bradley Hand" pitchFamily="2" charset="77"/>
              </a:rPr>
              <a:t>(3x</a:t>
            </a:r>
            <a:r>
              <a:rPr lang="sv-SE" baseline="30000" dirty="0">
                <a:latin typeface="Bradley Hand" pitchFamily="2" charset="77"/>
              </a:rPr>
              <a:t>2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3x)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783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9" grpId="0"/>
      <p:bldP spid="83" grpId="0" animBg="1"/>
      <p:bldP spid="84" grpId="0" animBg="1"/>
      <p:bldP spid="58" grpId="0" animBg="1"/>
      <p:bldP spid="66" grpId="0" animBg="1"/>
      <p:bldP spid="75" grpId="0"/>
      <p:bldP spid="76" grpId="0"/>
      <p:bldP spid="100" grpId="0"/>
      <p:bldP spid="101" grpId="0"/>
      <p:bldP spid="102" grpId="0"/>
      <p:bldP spid="103" grpId="0" animBg="1"/>
      <p:bldP spid="104" grpId="0" animBg="1"/>
      <p:bldP spid="105" grpId="0" animBg="1"/>
      <p:bldP spid="106" grpId="0"/>
      <p:bldP spid="107" grpId="0"/>
      <p:bldP spid="108" grpId="0"/>
      <p:bldP spid="109" grpId="0" animBg="1"/>
      <p:bldP spid="32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5BE7D7F-22B4-684D-9C4F-46855C5D88FE}"/>
              </a:ext>
            </a:extLst>
          </p:cNvPr>
          <p:cNvSpPr/>
          <p:nvPr/>
        </p:nvSpPr>
        <p:spPr>
          <a:xfrm>
            <a:off x="1063116" y="344571"/>
            <a:ext cx="67090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Förenkla uttrycket 		</a:t>
            </a:r>
            <a:r>
              <a:rPr lang="sv-SE" sz="2400" b="1" dirty="0">
                <a:solidFill>
                  <a:srgbClr val="9F0002"/>
                </a:solidFill>
              </a:rPr>
              <a:t>3</a:t>
            </a:r>
            <a:r>
              <a:rPr lang="sv-SE" sz="2400" b="1" i="1" dirty="0">
                <a:solidFill>
                  <a:srgbClr val="9F0002"/>
                </a:solidFill>
              </a:rPr>
              <a:t>x</a:t>
            </a:r>
            <a:r>
              <a:rPr lang="sv-SE" sz="2400" b="1" dirty="0">
                <a:solidFill>
                  <a:srgbClr val="9F0002"/>
                </a:solidFill>
              </a:rPr>
              <a:t>(2</a:t>
            </a:r>
            <a:r>
              <a:rPr lang="sv-SE" sz="2400" b="1" i="1" dirty="0">
                <a:solidFill>
                  <a:srgbClr val="9F0002"/>
                </a:solidFill>
              </a:rPr>
              <a:t>x</a:t>
            </a:r>
            <a:r>
              <a:rPr lang="sv-SE" sz="2400" b="1" dirty="0">
                <a:solidFill>
                  <a:srgbClr val="9F0002"/>
                </a:solidFill>
              </a:rPr>
              <a:t> + </a:t>
            </a:r>
            <a:r>
              <a:rPr lang="sv-SE" sz="2400" b="1" i="1" dirty="0">
                <a:solidFill>
                  <a:srgbClr val="9F0002"/>
                </a:solidFill>
              </a:rPr>
              <a:t>y</a:t>
            </a:r>
            <a:r>
              <a:rPr lang="sv-SE" sz="2400" b="1" dirty="0">
                <a:solidFill>
                  <a:srgbClr val="9F0002"/>
                </a:solidFill>
              </a:rPr>
              <a:t>) – (3</a:t>
            </a:r>
            <a:r>
              <a:rPr lang="sv-SE" sz="2400" b="1" i="1" dirty="0">
                <a:solidFill>
                  <a:srgbClr val="9F0002"/>
                </a:solidFill>
              </a:rPr>
              <a:t>x </a:t>
            </a:r>
            <a:r>
              <a:rPr lang="sv-SE" sz="2400" b="1" dirty="0">
                <a:solidFill>
                  <a:srgbClr val="9F0002"/>
                </a:solidFill>
              </a:rPr>
              <a:t>+ </a:t>
            </a:r>
            <a:r>
              <a:rPr lang="sv-SE" sz="2400" b="1" i="1" dirty="0">
                <a:solidFill>
                  <a:srgbClr val="9F0002"/>
                </a:solidFill>
              </a:rPr>
              <a:t>y</a:t>
            </a:r>
            <a:r>
              <a:rPr lang="sv-SE" sz="2400" b="1" dirty="0">
                <a:solidFill>
                  <a:srgbClr val="9F0002"/>
                </a:solidFill>
              </a:rPr>
              <a:t>)(</a:t>
            </a:r>
            <a:r>
              <a:rPr lang="sv-SE" sz="2400" b="1" i="1" dirty="0">
                <a:solidFill>
                  <a:srgbClr val="9F0002"/>
                </a:solidFill>
              </a:rPr>
              <a:t>x</a:t>
            </a:r>
            <a:r>
              <a:rPr lang="sv-SE" sz="2400" b="1" dirty="0">
                <a:solidFill>
                  <a:srgbClr val="9F0002"/>
                </a:solidFill>
              </a:rPr>
              <a:t> – 2</a:t>
            </a:r>
            <a:r>
              <a:rPr lang="sv-SE" sz="2400" b="1" i="1" dirty="0">
                <a:solidFill>
                  <a:srgbClr val="9F0002"/>
                </a:solidFill>
              </a:rPr>
              <a:t>y</a:t>
            </a:r>
            <a:r>
              <a:rPr lang="sv-SE" sz="2400" b="1" dirty="0">
                <a:solidFill>
                  <a:srgbClr val="9F0002"/>
                </a:solidFill>
              </a:rPr>
              <a:t>)</a:t>
            </a:r>
            <a:endParaRPr lang="sv-SE" b="1" dirty="0">
              <a:solidFill>
                <a:srgbClr val="9F0002"/>
              </a:solidFill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DBB0EEB2-5E4E-B64B-A9A9-585C841332BF}"/>
              </a:ext>
            </a:extLst>
          </p:cNvPr>
          <p:cNvSpPr/>
          <p:nvPr/>
        </p:nvSpPr>
        <p:spPr>
          <a:xfrm>
            <a:off x="3382425" y="1262592"/>
            <a:ext cx="3677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 </a:t>
            </a:r>
            <a:r>
              <a:rPr lang="sv-SE" dirty="0">
                <a:latin typeface="Bradley Hand" pitchFamily="2" charset="77"/>
              </a:rPr>
              <a:t>3x(2x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y) </a:t>
            </a:r>
            <a:r>
              <a:rPr lang="sv-SE" dirty="0"/>
              <a:t>–  </a:t>
            </a:r>
            <a:r>
              <a:rPr lang="sv-SE" dirty="0">
                <a:latin typeface="Bradley Hand" pitchFamily="2" charset="77"/>
              </a:rPr>
              <a:t>(3x</a:t>
            </a:r>
            <a:r>
              <a:rPr lang="sv-SE" dirty="0"/>
              <a:t> +</a:t>
            </a:r>
            <a:r>
              <a:rPr lang="sv-SE" dirty="0">
                <a:latin typeface="Bradley Hand" pitchFamily="2" charset="77"/>
              </a:rPr>
              <a:t> y)(x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2y)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endParaRPr lang="sv-SE" dirty="0"/>
          </a:p>
        </p:txBody>
      </p:sp>
      <p:sp>
        <p:nvSpPr>
          <p:cNvPr id="4" name="Uppåtböjd 3">
            <a:extLst>
              <a:ext uri="{FF2B5EF4-FFF2-40B4-BE49-F238E27FC236}">
                <a16:creationId xmlns:a16="http://schemas.microsoft.com/office/drawing/2014/main" id="{4BE53C05-CC50-3646-933B-E1EE7C44B6EC}"/>
              </a:ext>
            </a:extLst>
          </p:cNvPr>
          <p:cNvSpPr/>
          <p:nvPr/>
        </p:nvSpPr>
        <p:spPr>
          <a:xfrm>
            <a:off x="3694710" y="1532851"/>
            <a:ext cx="333404" cy="108927"/>
          </a:xfrm>
          <a:prstGeom prst="curvedUpArrow">
            <a:avLst>
              <a:gd name="adj1" fmla="val 15665"/>
              <a:gd name="adj2" fmla="val 50000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5" name="Uppåtböjd 4">
            <a:extLst>
              <a:ext uri="{FF2B5EF4-FFF2-40B4-BE49-F238E27FC236}">
                <a16:creationId xmlns:a16="http://schemas.microsoft.com/office/drawing/2014/main" id="{11D81CC5-F4EB-F649-B03E-9B04039385F1}"/>
              </a:ext>
            </a:extLst>
          </p:cNvPr>
          <p:cNvSpPr/>
          <p:nvPr/>
        </p:nvSpPr>
        <p:spPr>
          <a:xfrm>
            <a:off x="3694710" y="1535000"/>
            <a:ext cx="722911" cy="173763"/>
          </a:xfrm>
          <a:prstGeom prst="curvedUpArrow">
            <a:avLst>
              <a:gd name="adj1" fmla="val 15665"/>
              <a:gd name="adj2" fmla="val 24986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6" name="Uppåtböjd 5">
            <a:extLst>
              <a:ext uri="{FF2B5EF4-FFF2-40B4-BE49-F238E27FC236}">
                <a16:creationId xmlns:a16="http://schemas.microsoft.com/office/drawing/2014/main" id="{C8B853E8-3E60-2D49-BAFB-9D8403086CF7}"/>
              </a:ext>
            </a:extLst>
          </p:cNvPr>
          <p:cNvSpPr/>
          <p:nvPr/>
        </p:nvSpPr>
        <p:spPr>
          <a:xfrm>
            <a:off x="5080611" y="1532851"/>
            <a:ext cx="845176" cy="134405"/>
          </a:xfrm>
          <a:prstGeom prst="curvedUpArrow">
            <a:avLst>
              <a:gd name="adj1" fmla="val 15665"/>
              <a:gd name="adj2" fmla="val 50000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7" name="Uppåtböjd 6">
            <a:extLst>
              <a:ext uri="{FF2B5EF4-FFF2-40B4-BE49-F238E27FC236}">
                <a16:creationId xmlns:a16="http://schemas.microsoft.com/office/drawing/2014/main" id="{516C4E77-224E-524C-99DC-D1545CAFBE3E}"/>
              </a:ext>
            </a:extLst>
          </p:cNvPr>
          <p:cNvSpPr/>
          <p:nvPr/>
        </p:nvSpPr>
        <p:spPr>
          <a:xfrm>
            <a:off x="5080610" y="1532851"/>
            <a:ext cx="1213311" cy="199159"/>
          </a:xfrm>
          <a:prstGeom prst="curvedUpArrow">
            <a:avLst>
              <a:gd name="adj1" fmla="val 15665"/>
              <a:gd name="adj2" fmla="val 24986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8" name="Uppåtböjd 7">
            <a:extLst>
              <a:ext uri="{FF2B5EF4-FFF2-40B4-BE49-F238E27FC236}">
                <a16:creationId xmlns:a16="http://schemas.microsoft.com/office/drawing/2014/main" id="{5AE15D70-B5BA-A641-A77B-51C24408EFCF}"/>
              </a:ext>
            </a:extLst>
          </p:cNvPr>
          <p:cNvSpPr/>
          <p:nvPr/>
        </p:nvSpPr>
        <p:spPr>
          <a:xfrm flipV="1">
            <a:off x="5582885" y="1222636"/>
            <a:ext cx="333404" cy="94775"/>
          </a:xfrm>
          <a:prstGeom prst="curvedUpArrow">
            <a:avLst>
              <a:gd name="adj1" fmla="val 15665"/>
              <a:gd name="adj2" fmla="val 50000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9" name="Uppåtböjd 8">
            <a:extLst>
              <a:ext uri="{FF2B5EF4-FFF2-40B4-BE49-F238E27FC236}">
                <a16:creationId xmlns:a16="http://schemas.microsoft.com/office/drawing/2014/main" id="{35C64687-7A87-AF44-B068-D6898AF7609C}"/>
              </a:ext>
            </a:extLst>
          </p:cNvPr>
          <p:cNvSpPr/>
          <p:nvPr/>
        </p:nvSpPr>
        <p:spPr>
          <a:xfrm flipV="1">
            <a:off x="5582885" y="1145797"/>
            <a:ext cx="722911" cy="173763"/>
          </a:xfrm>
          <a:prstGeom prst="curvedUpArrow">
            <a:avLst>
              <a:gd name="adj1" fmla="val 15665"/>
              <a:gd name="adj2" fmla="val 24986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20D1CD9-2A11-0A45-94B6-9EC15DB433BD}"/>
              </a:ext>
            </a:extLst>
          </p:cNvPr>
          <p:cNvSpPr/>
          <p:nvPr/>
        </p:nvSpPr>
        <p:spPr>
          <a:xfrm>
            <a:off x="3099397" y="1903614"/>
            <a:ext cx="17236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= (</a:t>
            </a:r>
            <a:r>
              <a:rPr lang="sv-SE" dirty="0">
                <a:latin typeface="Bradley Hand" pitchFamily="2" charset="77"/>
              </a:rPr>
              <a:t>6x</a:t>
            </a:r>
            <a:r>
              <a:rPr lang="sv-SE" baseline="30000" dirty="0">
                <a:latin typeface="Bradley Hand" pitchFamily="2" charset="77"/>
              </a:rPr>
              <a:t>2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3xy) </a:t>
            </a:r>
            <a:r>
              <a:rPr lang="sv-SE" dirty="0"/>
              <a:t>– 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729ABF89-46F8-EB4D-85F4-7405B4DD10BB}"/>
              </a:ext>
            </a:extLst>
          </p:cNvPr>
          <p:cNvSpPr/>
          <p:nvPr/>
        </p:nvSpPr>
        <p:spPr>
          <a:xfrm>
            <a:off x="3122233" y="2395302"/>
            <a:ext cx="39167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= </a:t>
            </a:r>
            <a:r>
              <a:rPr lang="sv-SE" dirty="0">
                <a:latin typeface="Bradley Hand" pitchFamily="2" charset="77"/>
              </a:rPr>
              <a:t>6x</a:t>
            </a:r>
            <a:r>
              <a:rPr lang="sv-SE" baseline="30000" dirty="0">
                <a:latin typeface="Bradley Hand" pitchFamily="2" charset="77"/>
              </a:rPr>
              <a:t>2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3xy </a:t>
            </a:r>
            <a:r>
              <a:rPr lang="sv-SE" dirty="0"/>
              <a:t>– </a:t>
            </a:r>
            <a:r>
              <a:rPr lang="sv-SE" dirty="0">
                <a:latin typeface="Bradley Hand" pitchFamily="2" charset="77"/>
              </a:rPr>
              <a:t>3x</a:t>
            </a:r>
            <a:r>
              <a:rPr lang="sv-SE" baseline="30000" dirty="0">
                <a:latin typeface="Bradley Hand" pitchFamily="2" charset="77"/>
              </a:rPr>
              <a:t>2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6xy</a:t>
            </a:r>
            <a:r>
              <a:rPr lang="sv-SE" dirty="0"/>
              <a:t> –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 err="1">
                <a:latin typeface="Bradley Hand" pitchFamily="2" charset="77"/>
              </a:rPr>
              <a:t>xy</a:t>
            </a:r>
            <a:r>
              <a:rPr lang="sv-SE" dirty="0"/>
              <a:t> +</a:t>
            </a:r>
            <a:r>
              <a:rPr lang="sv-SE" dirty="0">
                <a:latin typeface="Bradley Hand" pitchFamily="2" charset="77"/>
              </a:rPr>
              <a:t> 2y</a:t>
            </a:r>
            <a:r>
              <a:rPr lang="sv-SE" baseline="30000" dirty="0">
                <a:latin typeface="Bradley Hand" pitchFamily="2" charset="77"/>
              </a:rPr>
              <a:t>2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endParaRPr lang="sv-SE" dirty="0"/>
          </a:p>
        </p:txBody>
      </p:sp>
      <p:grpSp>
        <p:nvGrpSpPr>
          <p:cNvPr id="24" name="Grupp 23">
            <a:extLst>
              <a:ext uri="{FF2B5EF4-FFF2-40B4-BE49-F238E27FC236}">
                <a16:creationId xmlns:a16="http://schemas.microsoft.com/office/drawing/2014/main" id="{4B01BDFF-3244-9D47-8345-F3D37FF92D2E}"/>
              </a:ext>
            </a:extLst>
          </p:cNvPr>
          <p:cNvGrpSpPr/>
          <p:nvPr/>
        </p:nvGrpSpPr>
        <p:grpSpPr>
          <a:xfrm>
            <a:off x="3382425" y="2695664"/>
            <a:ext cx="1580638" cy="0"/>
            <a:chOff x="3382425" y="4497570"/>
            <a:chExt cx="1580638" cy="0"/>
          </a:xfrm>
        </p:grpSpPr>
        <p:cxnSp>
          <p:nvCxnSpPr>
            <p:cNvPr id="13" name="Rak 12">
              <a:extLst>
                <a:ext uri="{FF2B5EF4-FFF2-40B4-BE49-F238E27FC236}">
                  <a16:creationId xmlns:a16="http://schemas.microsoft.com/office/drawing/2014/main" id="{8A1CBC23-E073-F944-8386-AED80D9C454E}"/>
                </a:ext>
              </a:extLst>
            </p:cNvPr>
            <p:cNvCxnSpPr>
              <a:cxnSpLocks/>
            </p:cNvCxnSpPr>
            <p:nvPr/>
          </p:nvCxnSpPr>
          <p:spPr>
            <a:xfrm>
              <a:off x="3382425" y="4497570"/>
              <a:ext cx="434343" cy="0"/>
            </a:xfrm>
            <a:prstGeom prst="line">
              <a:avLst/>
            </a:prstGeom>
            <a:ln w="19050">
              <a:solidFill>
                <a:srgbClr val="9F000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Rak 13">
              <a:extLst>
                <a:ext uri="{FF2B5EF4-FFF2-40B4-BE49-F238E27FC236}">
                  <a16:creationId xmlns:a16="http://schemas.microsoft.com/office/drawing/2014/main" id="{0E154849-8F76-E347-953C-616908E97DAE}"/>
                </a:ext>
              </a:extLst>
            </p:cNvPr>
            <p:cNvCxnSpPr>
              <a:cxnSpLocks/>
            </p:cNvCxnSpPr>
            <p:nvPr/>
          </p:nvCxnSpPr>
          <p:spPr>
            <a:xfrm>
              <a:off x="4502144" y="4497570"/>
              <a:ext cx="460919" cy="0"/>
            </a:xfrm>
            <a:prstGeom prst="line">
              <a:avLst/>
            </a:prstGeom>
            <a:ln w="19050">
              <a:solidFill>
                <a:srgbClr val="9F000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5" name="Grupp 24">
            <a:extLst>
              <a:ext uri="{FF2B5EF4-FFF2-40B4-BE49-F238E27FC236}">
                <a16:creationId xmlns:a16="http://schemas.microsoft.com/office/drawing/2014/main" id="{3469B1DC-24A6-6545-9BB0-6A35969F8AF1}"/>
              </a:ext>
            </a:extLst>
          </p:cNvPr>
          <p:cNvGrpSpPr/>
          <p:nvPr/>
        </p:nvGrpSpPr>
        <p:grpSpPr>
          <a:xfrm>
            <a:off x="3877764" y="2695664"/>
            <a:ext cx="2209469" cy="0"/>
            <a:chOff x="3913699" y="4497570"/>
            <a:chExt cx="2209469" cy="0"/>
          </a:xfrm>
        </p:grpSpPr>
        <p:cxnSp>
          <p:nvCxnSpPr>
            <p:cNvPr id="15" name="Rak 14">
              <a:extLst>
                <a:ext uri="{FF2B5EF4-FFF2-40B4-BE49-F238E27FC236}">
                  <a16:creationId xmlns:a16="http://schemas.microsoft.com/office/drawing/2014/main" id="{775FADD6-7435-5F4F-8FD5-120E804D532F}"/>
                </a:ext>
              </a:extLst>
            </p:cNvPr>
            <p:cNvCxnSpPr>
              <a:cxnSpLocks/>
            </p:cNvCxnSpPr>
            <p:nvPr/>
          </p:nvCxnSpPr>
          <p:spPr>
            <a:xfrm>
              <a:off x="3913699" y="4497570"/>
              <a:ext cx="473769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Rak 15">
              <a:extLst>
                <a:ext uri="{FF2B5EF4-FFF2-40B4-BE49-F238E27FC236}">
                  <a16:creationId xmlns:a16="http://schemas.microsoft.com/office/drawing/2014/main" id="{CE14E2BA-CEEB-DD4C-B784-B7971088960D}"/>
                </a:ext>
              </a:extLst>
            </p:cNvPr>
            <p:cNvCxnSpPr>
              <a:cxnSpLocks/>
            </p:cNvCxnSpPr>
            <p:nvPr/>
          </p:nvCxnSpPr>
          <p:spPr>
            <a:xfrm>
              <a:off x="5080610" y="4497570"/>
              <a:ext cx="465045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Rak 17">
              <a:extLst>
                <a:ext uri="{FF2B5EF4-FFF2-40B4-BE49-F238E27FC236}">
                  <a16:creationId xmlns:a16="http://schemas.microsoft.com/office/drawing/2014/main" id="{6FC4343C-58D2-C24F-8382-D2C51B8B9AB1}"/>
                </a:ext>
              </a:extLst>
            </p:cNvPr>
            <p:cNvCxnSpPr>
              <a:cxnSpLocks/>
            </p:cNvCxnSpPr>
            <p:nvPr/>
          </p:nvCxnSpPr>
          <p:spPr>
            <a:xfrm>
              <a:off x="5658123" y="4497570"/>
              <a:ext cx="465045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9" name="Rak 18">
            <a:extLst>
              <a:ext uri="{FF2B5EF4-FFF2-40B4-BE49-F238E27FC236}">
                <a16:creationId xmlns:a16="http://schemas.microsoft.com/office/drawing/2014/main" id="{DBF126A9-8306-D040-9278-A1538FA64559}"/>
              </a:ext>
            </a:extLst>
          </p:cNvPr>
          <p:cNvCxnSpPr>
            <a:cxnSpLocks/>
          </p:cNvCxnSpPr>
          <p:nvPr/>
        </p:nvCxnSpPr>
        <p:spPr>
          <a:xfrm>
            <a:off x="6192481" y="2695664"/>
            <a:ext cx="460919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ektangel 19">
            <a:extLst>
              <a:ext uri="{FF2B5EF4-FFF2-40B4-BE49-F238E27FC236}">
                <a16:creationId xmlns:a16="http://schemas.microsoft.com/office/drawing/2014/main" id="{96BB6013-0EEF-FA4E-8398-0EB716DA3C86}"/>
              </a:ext>
            </a:extLst>
          </p:cNvPr>
          <p:cNvSpPr/>
          <p:nvPr/>
        </p:nvSpPr>
        <p:spPr>
          <a:xfrm>
            <a:off x="3122233" y="3036343"/>
            <a:ext cx="2207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= </a:t>
            </a:r>
            <a:r>
              <a:rPr lang="sv-SE" dirty="0">
                <a:latin typeface="Bradley Hand" pitchFamily="2" charset="77"/>
              </a:rPr>
              <a:t> 3x</a:t>
            </a:r>
            <a:r>
              <a:rPr lang="sv-SE" baseline="30000" dirty="0">
                <a:latin typeface="Bradley Hand" pitchFamily="2" charset="77"/>
              </a:rPr>
              <a:t>2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8xy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2y</a:t>
            </a:r>
            <a:r>
              <a:rPr lang="sv-SE" baseline="30000" dirty="0">
                <a:latin typeface="Bradley Hand" pitchFamily="2" charset="77"/>
              </a:rPr>
              <a:t>2</a:t>
            </a:r>
            <a:r>
              <a:rPr lang="sv-SE" dirty="0">
                <a:latin typeface="Bradley Hand" pitchFamily="2" charset="77"/>
              </a:rPr>
              <a:t> </a:t>
            </a:r>
            <a:endParaRPr lang="sv-SE" dirty="0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DF71C1D-67EA-5846-A640-01894F4E3B07}"/>
              </a:ext>
            </a:extLst>
          </p:cNvPr>
          <p:cNvSpPr/>
          <p:nvPr/>
        </p:nvSpPr>
        <p:spPr>
          <a:xfrm>
            <a:off x="4690561" y="1885806"/>
            <a:ext cx="1577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(3x</a:t>
            </a:r>
            <a:r>
              <a:rPr lang="sv-SE" baseline="30000" dirty="0">
                <a:latin typeface="Bradley Hand" pitchFamily="2" charset="77"/>
              </a:rPr>
              <a:t>2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6xy</a:t>
            </a:r>
            <a:endParaRPr lang="sv-SE" dirty="0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7E0B11EC-1BD9-1D48-B1B9-92B7C824F064}"/>
              </a:ext>
            </a:extLst>
          </p:cNvPr>
          <p:cNvSpPr/>
          <p:nvPr/>
        </p:nvSpPr>
        <p:spPr>
          <a:xfrm>
            <a:off x="5818410" y="1885806"/>
            <a:ext cx="14788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 err="1">
                <a:latin typeface="Bradley Hand" pitchFamily="2" charset="77"/>
              </a:rPr>
              <a:t>xy</a:t>
            </a:r>
            <a:r>
              <a:rPr lang="sv-SE" dirty="0"/>
              <a:t> –</a:t>
            </a:r>
            <a:r>
              <a:rPr lang="sv-SE" dirty="0">
                <a:latin typeface="Bradley Hand" pitchFamily="2" charset="77"/>
              </a:rPr>
              <a:t> 2y</a:t>
            </a:r>
            <a:r>
              <a:rPr lang="sv-SE" baseline="30000" dirty="0">
                <a:latin typeface="Bradley Hand" pitchFamily="2" charset="77"/>
              </a:rPr>
              <a:t>2</a:t>
            </a:r>
            <a:r>
              <a:rPr lang="sv-SE" dirty="0">
                <a:latin typeface="Bradley Hand" pitchFamily="2" charset="77"/>
              </a:rPr>
              <a:t>)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269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20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8040</TotalTime>
  <Words>788</Words>
  <Application>Microsoft Macintosh PowerPoint</Application>
  <PresentationFormat>Bildspel på skärmen (4:3)</PresentationFormat>
  <Paragraphs>155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3" baseType="lpstr">
      <vt:lpstr>Arial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50</cp:revision>
  <dcterms:created xsi:type="dcterms:W3CDTF">2017-04-14T14:34:08Z</dcterms:created>
  <dcterms:modified xsi:type="dcterms:W3CDTF">2019-11-16T14:12:12Z</dcterms:modified>
</cp:coreProperties>
</file>