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0" r:id="rId2"/>
    <p:sldId id="321" r:id="rId3"/>
    <p:sldId id="323" r:id="rId4"/>
    <p:sldId id="325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558" autoAdjust="0"/>
  </p:normalViewPr>
  <p:slideViewPr>
    <p:cSldViewPr snapToGrid="0" snapToObjects="1">
      <p:cViewPr>
        <p:scale>
          <a:sx n="202" d="100"/>
          <a:sy n="202" d="100"/>
        </p:scale>
        <p:origin x="144" y="-3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72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1.5				        Små tal och tiopotenser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5131566-DF33-F547-AA97-47B6DBB0921D}"/>
              </a:ext>
            </a:extLst>
          </p:cNvPr>
          <p:cNvGrpSpPr/>
          <p:nvPr/>
        </p:nvGrpSpPr>
        <p:grpSpPr>
          <a:xfrm>
            <a:off x="5024192" y="1155426"/>
            <a:ext cx="471604" cy="631489"/>
            <a:chOff x="3886579" y="1885649"/>
            <a:chExt cx="471604" cy="631489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341FDB12-4298-6741-9B4B-D61CBFEDB4FE}"/>
                </a:ext>
              </a:extLst>
            </p:cNvPr>
            <p:cNvSpPr txBox="1"/>
            <p:nvPr/>
          </p:nvSpPr>
          <p:spPr>
            <a:xfrm>
              <a:off x="3983234" y="18856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1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21DC9C6-DEA5-FD44-9763-DED4D7363ED0}"/>
                </a:ext>
              </a:extLst>
            </p:cNvPr>
            <p:cNvSpPr txBox="1"/>
            <p:nvPr/>
          </p:nvSpPr>
          <p:spPr>
            <a:xfrm>
              <a:off x="3886579" y="2147806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 10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A5D2B8FD-EDAF-5241-B28E-DD726D31BA24}"/>
                </a:ext>
              </a:extLst>
            </p:cNvPr>
            <p:cNvCxnSpPr>
              <a:cxnSpLocks/>
            </p:cNvCxnSpPr>
            <p:nvPr/>
          </p:nvCxnSpPr>
          <p:spPr>
            <a:xfrm>
              <a:off x="4022656" y="2198589"/>
              <a:ext cx="222843" cy="0"/>
            </a:xfrm>
            <a:prstGeom prst="line">
              <a:avLst/>
            </a:prstGeom>
            <a:ln w="19050">
              <a:solidFill>
                <a:srgbClr val="9A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C028F23C-1EAF-DD4E-BB08-81C9B5F7700B}"/>
              </a:ext>
            </a:extLst>
          </p:cNvPr>
          <p:cNvSpPr txBox="1"/>
          <p:nvPr/>
        </p:nvSpPr>
        <p:spPr>
          <a:xfrm>
            <a:off x="3665351" y="1440559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de-DE" dirty="0"/>
              <a:t>10 ∙ 10 ∙ 10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029D9B7-B71C-DC42-9914-B32B59944577}"/>
              </a:ext>
            </a:extLst>
          </p:cNvPr>
          <p:cNvGrpSpPr/>
          <p:nvPr/>
        </p:nvGrpSpPr>
        <p:grpSpPr>
          <a:xfrm>
            <a:off x="3768701" y="1161534"/>
            <a:ext cx="1333676" cy="477530"/>
            <a:chOff x="3228430" y="3594837"/>
            <a:chExt cx="1333676" cy="477530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AA1E4A2-87FE-E241-B42B-EEF4A6AE1F0D}"/>
                </a:ext>
              </a:extLst>
            </p:cNvPr>
            <p:cNvSpPr txBox="1"/>
            <p:nvPr/>
          </p:nvSpPr>
          <p:spPr>
            <a:xfrm>
              <a:off x="3425260" y="3594837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 ∙ 10 </a:t>
              </a:r>
              <a:endParaRPr lang="sv-SE" dirty="0"/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B13B9C09-04E2-AA4A-8838-E09DDF77DBE8}"/>
                </a:ext>
              </a:extLst>
            </p:cNvPr>
            <p:cNvCxnSpPr>
              <a:cxnSpLocks/>
            </p:cNvCxnSpPr>
            <p:nvPr/>
          </p:nvCxnSpPr>
          <p:spPr>
            <a:xfrm>
              <a:off x="3228430" y="3897466"/>
              <a:ext cx="108498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F15F8B-BEFC-0743-8786-A353E7D8DE3A}"/>
                </a:ext>
              </a:extLst>
            </p:cNvPr>
            <p:cNvSpPr/>
            <p:nvPr/>
          </p:nvSpPr>
          <p:spPr>
            <a:xfrm>
              <a:off x="4262024" y="370303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5" name="textruta 54">
            <a:extLst>
              <a:ext uri="{FF2B5EF4-FFF2-40B4-BE49-F238E27FC236}">
                <a16:creationId xmlns:a16="http://schemas.microsoft.com/office/drawing/2014/main" id="{991D44A2-0C38-994C-90F5-1DF2E527C5F9}"/>
              </a:ext>
            </a:extLst>
          </p:cNvPr>
          <p:cNvSpPr txBox="1"/>
          <p:nvPr/>
        </p:nvSpPr>
        <p:spPr>
          <a:xfrm>
            <a:off x="3999956" y="115889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E7C38E72-2431-5949-84E6-7BFA5008E7FA}"/>
              </a:ext>
            </a:extLst>
          </p:cNvPr>
          <p:cNvSpPr txBox="1"/>
          <p:nvPr/>
        </p:nvSpPr>
        <p:spPr>
          <a:xfrm>
            <a:off x="4053968" y="10400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018A8F1F-326F-504C-A65D-39728EE8956F}"/>
              </a:ext>
            </a:extLst>
          </p:cNvPr>
          <p:cNvSpPr txBox="1"/>
          <p:nvPr/>
        </p:nvSpPr>
        <p:spPr>
          <a:xfrm>
            <a:off x="3835684" y="141337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C189211-A696-934E-B952-67E1272AC1F0}"/>
              </a:ext>
            </a:extLst>
          </p:cNvPr>
          <p:cNvSpPr txBox="1"/>
          <p:nvPr/>
        </p:nvSpPr>
        <p:spPr>
          <a:xfrm>
            <a:off x="3861797" y="1634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6E12DEA5-4CEE-D14D-B525-95BA04281CED}"/>
              </a:ext>
            </a:extLst>
          </p:cNvPr>
          <p:cNvSpPr txBox="1"/>
          <p:nvPr/>
        </p:nvSpPr>
        <p:spPr>
          <a:xfrm>
            <a:off x="4409330" y="115542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4D794D2-BE74-9C4C-92E1-2602AABF1C79}"/>
              </a:ext>
            </a:extLst>
          </p:cNvPr>
          <p:cNvSpPr txBox="1"/>
          <p:nvPr/>
        </p:nvSpPr>
        <p:spPr>
          <a:xfrm>
            <a:off x="4463342" y="10365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B42B32D-776C-D346-AD1B-C0E8033F54FF}"/>
              </a:ext>
            </a:extLst>
          </p:cNvPr>
          <p:cNvSpPr txBox="1"/>
          <p:nvPr/>
        </p:nvSpPr>
        <p:spPr>
          <a:xfrm>
            <a:off x="4218353" y="141630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8F1AED5F-AF25-8444-974E-647EF072B0C4}"/>
              </a:ext>
            </a:extLst>
          </p:cNvPr>
          <p:cNvSpPr txBox="1"/>
          <p:nvPr/>
        </p:nvSpPr>
        <p:spPr>
          <a:xfrm>
            <a:off x="4238228" y="16141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5CC8814A-814E-CF4D-BF2E-00B189A8099D}"/>
              </a:ext>
            </a:extLst>
          </p:cNvPr>
          <p:cNvGrpSpPr/>
          <p:nvPr/>
        </p:nvGrpSpPr>
        <p:grpSpPr>
          <a:xfrm>
            <a:off x="3213860" y="2307341"/>
            <a:ext cx="774782" cy="738664"/>
            <a:chOff x="2366338" y="3529780"/>
            <a:chExt cx="774782" cy="738664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884296E-8653-7048-A4F9-D4FE4F9643A9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75F8FF2-8703-844A-B7B7-AB98FCF9DD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4B316EEC-A54A-3F48-AC17-7F8B4B3340A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6856AF9F-8B94-2449-861B-2CB50ADEF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CB0B0110-A9C2-4045-8F06-8B8F8B85AEB6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D508AED1-7229-5547-84AD-822887E3721F}"/>
              </a:ext>
            </a:extLst>
          </p:cNvPr>
          <p:cNvSpPr/>
          <p:nvPr/>
        </p:nvSpPr>
        <p:spPr>
          <a:xfrm>
            <a:off x="3918160" y="249200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2–3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5E5A3436-7837-C042-9C70-4E5B151CA0C7}"/>
              </a:ext>
            </a:extLst>
          </p:cNvPr>
          <p:cNvSpPr/>
          <p:nvPr/>
        </p:nvSpPr>
        <p:spPr>
          <a:xfrm>
            <a:off x="4711247" y="249509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3064089C-2D5A-A74F-AAFF-2F1BEDD7D573}"/>
              </a:ext>
            </a:extLst>
          </p:cNvPr>
          <p:cNvGrpSpPr/>
          <p:nvPr/>
        </p:nvGrpSpPr>
        <p:grpSpPr>
          <a:xfrm>
            <a:off x="3066118" y="1081950"/>
            <a:ext cx="767825" cy="738664"/>
            <a:chOff x="2366338" y="3529780"/>
            <a:chExt cx="767825" cy="738664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AF43A9AA-DC34-744C-8843-30ABA946A610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D7B25D44-1B08-0C48-8456-20249C3548E5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ACCDCA9C-5C63-EF48-BC18-A4ADEB55D987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A4530CC4-DEFF-3040-8E5A-AA62C629D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F7E392C-4502-D249-B5CD-F97C744CEDB0}"/>
                </a:ext>
              </a:extLst>
            </p:cNvPr>
            <p:cNvSpPr/>
            <p:nvPr/>
          </p:nvSpPr>
          <p:spPr>
            <a:xfrm>
              <a:off x="2834081" y="36983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=</a:t>
              </a:r>
              <a:endParaRPr lang="sv-SE" dirty="0"/>
            </a:p>
          </p:txBody>
        </p:sp>
      </p:grpSp>
      <p:sp>
        <p:nvSpPr>
          <p:cNvPr id="78" name="Rektangel 77">
            <a:extLst>
              <a:ext uri="{FF2B5EF4-FFF2-40B4-BE49-F238E27FC236}">
                <a16:creationId xmlns:a16="http://schemas.microsoft.com/office/drawing/2014/main" id="{4389C00A-709B-7544-AB17-255F1DF89D6E}"/>
              </a:ext>
            </a:extLst>
          </p:cNvPr>
          <p:cNvSpPr/>
          <p:nvPr/>
        </p:nvSpPr>
        <p:spPr>
          <a:xfrm>
            <a:off x="5424614" y="12666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=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7F18D655-14E7-F34F-A01E-49187838A1A0}"/>
              </a:ext>
            </a:extLst>
          </p:cNvPr>
          <p:cNvSpPr/>
          <p:nvPr/>
        </p:nvSpPr>
        <p:spPr>
          <a:xfrm>
            <a:off x="5582909" y="1279497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0,1</a:t>
            </a:r>
            <a:endParaRPr lang="sv-SE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0CC052B-02FD-FC40-994A-55F0278729D1}"/>
              </a:ext>
            </a:extLst>
          </p:cNvPr>
          <p:cNvGrpSpPr/>
          <p:nvPr/>
        </p:nvGrpSpPr>
        <p:grpSpPr>
          <a:xfrm>
            <a:off x="6308505" y="1648829"/>
            <a:ext cx="1736834" cy="923330"/>
            <a:chOff x="5724696" y="1906991"/>
            <a:chExt cx="1736834" cy="923330"/>
          </a:xfrm>
        </p:grpSpPr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51F86854-934A-C943-902A-ADF5A0929CCC}"/>
                </a:ext>
              </a:extLst>
            </p:cNvPr>
            <p:cNvSpPr txBox="1"/>
            <p:nvPr/>
          </p:nvSpPr>
          <p:spPr>
            <a:xfrm>
              <a:off x="5724696" y="1906991"/>
              <a:ext cx="1736834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0,1  =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-1</a:t>
              </a:r>
            </a:p>
            <a:p>
              <a:endParaRPr lang="sv-SE" dirty="0"/>
            </a:p>
          </p:txBody>
        </p: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CC3CEA72-3CA3-934C-92C9-5FC7814A2862}"/>
                </a:ext>
              </a:extLst>
            </p:cNvPr>
            <p:cNvGrpSpPr/>
            <p:nvPr/>
          </p:nvGrpSpPr>
          <p:grpSpPr>
            <a:xfrm>
              <a:off x="6277573" y="2040867"/>
              <a:ext cx="471604" cy="631489"/>
              <a:chOff x="3286662" y="2143811"/>
              <a:chExt cx="471604" cy="631489"/>
            </a:xfrm>
          </p:grpSpPr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4EF1AEE9-51FD-B648-B77C-10962BC2EDB9}"/>
                  </a:ext>
                </a:extLst>
              </p:cNvPr>
              <p:cNvSpPr txBox="1"/>
              <p:nvPr/>
            </p:nvSpPr>
            <p:spPr>
              <a:xfrm>
                <a:off x="3383317" y="2143811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41AA6CE4-6241-7840-B42E-98494F0008FE}"/>
                  </a:ext>
                </a:extLst>
              </p:cNvPr>
              <p:cNvSpPr txBox="1"/>
              <p:nvPr/>
            </p:nvSpPr>
            <p:spPr>
              <a:xfrm>
                <a:off x="3286662" y="2405968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10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1270A22E-5C2C-6D40-93BC-F2F1437DF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2739" y="2456751"/>
                <a:ext cx="222843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ruta 84">
            <a:extLst>
              <a:ext uri="{FF2B5EF4-FFF2-40B4-BE49-F238E27FC236}">
                <a16:creationId xmlns:a16="http://schemas.microsoft.com/office/drawing/2014/main" id="{5D620A84-5086-7548-84BA-19DD54B58F30}"/>
              </a:ext>
            </a:extLst>
          </p:cNvPr>
          <p:cNvSpPr txBox="1"/>
          <p:nvPr/>
        </p:nvSpPr>
        <p:spPr>
          <a:xfrm>
            <a:off x="1585074" y="3100627"/>
            <a:ext cx="673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 som är mindre än 1 skrivs alltså med en negativ exponent. 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65FE52BE-6AD6-A349-8A9B-03656B2B3EA4}"/>
              </a:ext>
            </a:extLst>
          </p:cNvPr>
          <p:cNvGrpSpPr/>
          <p:nvPr/>
        </p:nvGrpSpPr>
        <p:grpSpPr>
          <a:xfrm>
            <a:off x="3594923" y="3587354"/>
            <a:ext cx="2093202" cy="769441"/>
            <a:chOff x="5724695" y="1906991"/>
            <a:chExt cx="2093202" cy="769441"/>
          </a:xfrm>
        </p:grpSpPr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9820AECA-6906-EF4C-93A6-F13BFA1AED8A}"/>
                </a:ext>
              </a:extLst>
            </p:cNvPr>
            <p:cNvSpPr txBox="1"/>
            <p:nvPr/>
          </p:nvSpPr>
          <p:spPr>
            <a:xfrm>
              <a:off x="5724695" y="1906991"/>
              <a:ext cx="2093202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sz="1200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  0,01 =  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-2</a:t>
              </a:r>
            </a:p>
            <a:p>
              <a:endParaRPr lang="sv-SE" sz="1400" dirty="0"/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D9C05E3F-8798-7A4D-A42B-2BB4533F4C88}"/>
                </a:ext>
              </a:extLst>
            </p:cNvPr>
            <p:cNvGrpSpPr/>
            <p:nvPr/>
          </p:nvGrpSpPr>
          <p:grpSpPr>
            <a:xfrm>
              <a:off x="6446954" y="1959920"/>
              <a:ext cx="588623" cy="647788"/>
              <a:chOff x="3456043" y="2062864"/>
              <a:chExt cx="588623" cy="647788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9559D4FD-FCD4-3946-ADF5-94E3D271C490}"/>
                  </a:ext>
                </a:extLst>
              </p:cNvPr>
              <p:cNvSpPr txBox="1"/>
              <p:nvPr/>
            </p:nvSpPr>
            <p:spPr>
              <a:xfrm>
                <a:off x="3610280" y="2062864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4B3A0BFD-741E-BD43-BB1C-05039D339727}"/>
                  </a:ext>
                </a:extLst>
              </p:cNvPr>
              <p:cNvSpPr txBox="1"/>
              <p:nvPr/>
            </p:nvSpPr>
            <p:spPr>
              <a:xfrm>
                <a:off x="3456043" y="2341320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100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41842342-9CB7-DA46-9D2E-BC6C9D4D4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0280" y="2383738"/>
                <a:ext cx="280150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D325BA4-4BCC-E042-8B30-28D51C69609D}"/>
              </a:ext>
            </a:extLst>
          </p:cNvPr>
          <p:cNvGrpSpPr/>
          <p:nvPr/>
        </p:nvGrpSpPr>
        <p:grpSpPr>
          <a:xfrm>
            <a:off x="3579698" y="4497803"/>
            <a:ext cx="2108427" cy="769441"/>
            <a:chOff x="5724694" y="1906991"/>
            <a:chExt cx="2108427" cy="769441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21E1738F-2C67-FA47-B522-044E6148B274}"/>
                </a:ext>
              </a:extLst>
            </p:cNvPr>
            <p:cNvSpPr txBox="1"/>
            <p:nvPr/>
          </p:nvSpPr>
          <p:spPr>
            <a:xfrm>
              <a:off x="5724694" y="1906991"/>
              <a:ext cx="2108427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sz="1200" b="1" dirty="0">
                <a:solidFill>
                  <a:srgbClr val="A70001"/>
                </a:solidFill>
              </a:endParaRPr>
            </a:p>
            <a:p>
              <a:r>
                <a:rPr lang="de-DE" b="1" dirty="0">
                  <a:solidFill>
                    <a:srgbClr val="A70001"/>
                  </a:solidFill>
                </a:rPr>
                <a:t> 0,001 =           =  10</a:t>
              </a:r>
              <a:r>
                <a:rPr lang="de-DE" b="1" baseline="30000" dirty="0">
                  <a:solidFill>
                    <a:srgbClr val="A70001"/>
                  </a:solidFill>
                </a:rPr>
                <a:t>-3</a:t>
              </a:r>
            </a:p>
            <a:p>
              <a:endParaRPr lang="sv-SE" sz="1400" dirty="0"/>
            </a:p>
          </p:txBody>
        </p: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17D1EA45-28FE-5B48-AADC-92743DBB70A5}"/>
                </a:ext>
              </a:extLst>
            </p:cNvPr>
            <p:cNvGrpSpPr/>
            <p:nvPr/>
          </p:nvGrpSpPr>
          <p:grpSpPr>
            <a:xfrm>
              <a:off x="6439164" y="1961129"/>
              <a:ext cx="772556" cy="660493"/>
              <a:chOff x="3448253" y="2064073"/>
              <a:chExt cx="772556" cy="660493"/>
            </a:xfrm>
          </p:grpSpPr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6B60D289-EB68-B04C-94CC-C968D7E7E4B3}"/>
                  </a:ext>
                </a:extLst>
              </p:cNvPr>
              <p:cNvSpPr txBox="1"/>
              <p:nvPr/>
            </p:nvSpPr>
            <p:spPr>
              <a:xfrm>
                <a:off x="3726085" y="2064073"/>
                <a:ext cx="315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1</a:t>
                </a:r>
              </a:p>
            </p:txBody>
          </p:sp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904ADC36-99CE-C04A-A421-A2B7AA3522E5}"/>
                  </a:ext>
                </a:extLst>
              </p:cNvPr>
              <p:cNvSpPr txBox="1"/>
              <p:nvPr/>
            </p:nvSpPr>
            <p:spPr>
              <a:xfrm>
                <a:off x="3448253" y="2355234"/>
                <a:ext cx="772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>
                    <a:solidFill>
                      <a:srgbClr val="A70001"/>
                    </a:solidFill>
                  </a:rPr>
                  <a:t> 1 000</a:t>
                </a:r>
              </a:p>
            </p:txBody>
          </p: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ED4AD830-4F80-1748-ABAD-23E784C2C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7427" y="2376961"/>
                <a:ext cx="468702" cy="0"/>
              </a:xfrm>
              <a:prstGeom prst="line">
                <a:avLst/>
              </a:prstGeom>
              <a:ln w="19050">
                <a:solidFill>
                  <a:srgbClr val="9A000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Rektangel 2">
            <a:extLst>
              <a:ext uri="{FF2B5EF4-FFF2-40B4-BE49-F238E27FC236}">
                <a16:creationId xmlns:a16="http://schemas.microsoft.com/office/drawing/2014/main" id="{0FF39331-2D62-4C48-B5FD-B2953F6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595" y="5696466"/>
            <a:ext cx="6576169" cy="646331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Lägg märke till att </a:t>
            </a:r>
            <a:r>
              <a:rPr lang="sv-SE" dirty="0">
                <a:solidFill>
                  <a:srgbClr val="A70001"/>
                </a:solidFill>
              </a:rPr>
              <a:t>exponentens</a:t>
            </a:r>
            <a:r>
              <a:rPr lang="sv-SE" dirty="0"/>
              <a:t> </a:t>
            </a:r>
            <a:r>
              <a:rPr lang="sv-SE" dirty="0">
                <a:solidFill>
                  <a:srgbClr val="A70001"/>
                </a:solidFill>
              </a:rPr>
              <a:t>siffervärde</a:t>
            </a:r>
            <a:r>
              <a:rPr lang="sv-SE" dirty="0"/>
              <a:t> är lika stor som antalet positioner som </a:t>
            </a:r>
            <a:r>
              <a:rPr lang="sv-SE" dirty="0">
                <a:solidFill>
                  <a:srgbClr val="A70001"/>
                </a:solidFill>
              </a:rPr>
              <a:t>1:an</a:t>
            </a:r>
            <a:r>
              <a:rPr lang="sv-SE" dirty="0"/>
              <a:t> </a:t>
            </a:r>
            <a:r>
              <a:rPr lang="sv-SE" dirty="0">
                <a:solidFill>
                  <a:srgbClr val="A70001"/>
                </a:solidFill>
              </a:rPr>
              <a:t>måste flytta </a:t>
            </a:r>
            <a:r>
              <a:rPr lang="sv-SE" dirty="0"/>
              <a:t>för att hamna på entalspositionen.   </a:t>
            </a:r>
          </a:p>
        </p:txBody>
      </p:sp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0" grpId="0"/>
      <p:bldP spid="71" grpId="0"/>
      <p:bldP spid="78" grpId="0"/>
      <p:bldP spid="79" grpId="0"/>
      <p:bldP spid="85" grpId="0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2">
            <a:extLst>
              <a:ext uri="{FF2B5EF4-FFF2-40B4-BE49-F238E27FC236}">
                <a16:creationId xmlns:a16="http://schemas.microsoft.com/office/drawing/2014/main" id="{B6954600-4A19-2442-938F-7EE9A5C1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241" y="738278"/>
            <a:ext cx="4397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Även små tal kan skrivas i grundpotensform.   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7D74D7D-BB24-FA4A-94C4-AAB00B34E561}"/>
              </a:ext>
            </a:extLst>
          </p:cNvPr>
          <p:cNvSpPr/>
          <p:nvPr/>
        </p:nvSpPr>
        <p:spPr>
          <a:xfrm>
            <a:off x="2636216" y="210496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0,02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2A28EDA-A05E-C84F-8B0D-311C6472604E}"/>
              </a:ext>
            </a:extLst>
          </p:cNvPr>
          <p:cNvSpPr/>
          <p:nvPr/>
        </p:nvSpPr>
        <p:spPr>
          <a:xfrm>
            <a:off x="4979958" y="2101583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2 ∙ 10</a:t>
            </a:r>
            <a:r>
              <a:rPr lang="de-DE" sz="2400" b="1" baseline="30000" dirty="0">
                <a:solidFill>
                  <a:srgbClr val="A70001"/>
                </a:solidFill>
              </a:rPr>
              <a:t>-2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2734800" y="1094591"/>
            <a:ext cx="4564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skriver då talet som en </a:t>
            </a:r>
            <a:r>
              <a:rPr lang="sv-SE" b="1" i="1" dirty="0">
                <a:solidFill>
                  <a:srgbClr val="A70001"/>
                </a:solidFill>
              </a:rPr>
              <a:t>multiplikation</a:t>
            </a:r>
            <a:r>
              <a:rPr lang="sv-SE" dirty="0"/>
              <a:t> av ett tal mellan </a:t>
            </a:r>
            <a:r>
              <a:rPr lang="sv-SE" b="1" dirty="0">
                <a:solidFill>
                  <a:srgbClr val="A70001"/>
                </a:solidFill>
              </a:rPr>
              <a:t>1 </a:t>
            </a:r>
            <a:r>
              <a:rPr lang="sv-SE" dirty="0">
                <a:solidFill>
                  <a:srgbClr val="A70001"/>
                </a:solidFill>
              </a:rPr>
              <a:t>och</a:t>
            </a:r>
            <a:r>
              <a:rPr lang="sv-SE" b="1" dirty="0">
                <a:solidFill>
                  <a:srgbClr val="A70001"/>
                </a:solidFill>
              </a:rPr>
              <a:t> 10 </a:t>
            </a:r>
            <a:r>
              <a:rPr lang="sv-SE" dirty="0"/>
              <a:t>och en </a:t>
            </a:r>
            <a:r>
              <a:rPr lang="sv-SE" b="1" i="1" dirty="0">
                <a:solidFill>
                  <a:srgbClr val="A70001"/>
                </a:solidFill>
              </a:rPr>
              <a:t>tiopotens.</a:t>
            </a:r>
            <a:r>
              <a:rPr lang="sv-SE" i="1" dirty="0"/>
              <a:t> 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8F63B0F-12DB-D747-9F23-49A0EED82ACD}"/>
              </a:ext>
            </a:extLst>
          </p:cNvPr>
          <p:cNvSpPr txBox="1"/>
          <p:nvPr/>
        </p:nvSpPr>
        <p:spPr>
          <a:xfrm>
            <a:off x="3461297" y="175230"/>
            <a:ext cx="341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Små tal i grundpotensform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88FDC4D-FCCB-104B-8B46-5B38EBF447D0}"/>
              </a:ext>
            </a:extLst>
          </p:cNvPr>
          <p:cNvSpPr/>
          <p:nvPr/>
        </p:nvSpPr>
        <p:spPr>
          <a:xfrm>
            <a:off x="1849296" y="1755461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2957163-D34C-5B47-BDA8-F0FE2C55CAB2}"/>
              </a:ext>
            </a:extLst>
          </p:cNvPr>
          <p:cNvSpPr/>
          <p:nvPr/>
        </p:nvSpPr>
        <p:spPr>
          <a:xfrm>
            <a:off x="3550202" y="2119684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2 ∙ 0,01  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111A130-B024-934D-BF00-9D349F440240}"/>
              </a:ext>
            </a:extLst>
          </p:cNvPr>
          <p:cNvSpPr/>
          <p:nvPr/>
        </p:nvSpPr>
        <p:spPr>
          <a:xfrm>
            <a:off x="2325233" y="2518838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0,0034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BC167CF-5E2A-2F47-9ADD-87E02572D647}"/>
              </a:ext>
            </a:extLst>
          </p:cNvPr>
          <p:cNvSpPr/>
          <p:nvPr/>
        </p:nvSpPr>
        <p:spPr>
          <a:xfrm>
            <a:off x="3550202" y="2501570"/>
            <a:ext cx="1956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3,4 ∙ 0,001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373E17A-1C54-D740-9289-9384ED33CD03}"/>
              </a:ext>
            </a:extLst>
          </p:cNvPr>
          <p:cNvSpPr/>
          <p:nvPr/>
        </p:nvSpPr>
        <p:spPr>
          <a:xfrm>
            <a:off x="5260239" y="2502819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3,4 ∙ 10</a:t>
            </a:r>
            <a:r>
              <a:rPr lang="de-DE" sz="2400" b="1" baseline="30000" dirty="0">
                <a:solidFill>
                  <a:srgbClr val="A70001"/>
                </a:solidFill>
              </a:rPr>
              <a:t>-3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0E56676-677A-DB41-ACD6-FF39EB1C2DD2}"/>
              </a:ext>
            </a:extLst>
          </p:cNvPr>
          <p:cNvSpPr/>
          <p:nvPr/>
        </p:nvSpPr>
        <p:spPr>
          <a:xfrm>
            <a:off x="2503626" y="397643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 5 ∙ 10</a:t>
            </a:r>
            <a:r>
              <a:rPr lang="de-DE" sz="2400" b="1" baseline="30000" dirty="0">
                <a:solidFill>
                  <a:srgbClr val="A70001"/>
                </a:solidFill>
              </a:rPr>
              <a:t>-6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3AD22E-BFAA-BB4B-AE19-8A9AF5475E4D}"/>
              </a:ext>
            </a:extLst>
          </p:cNvPr>
          <p:cNvSpPr/>
          <p:nvPr/>
        </p:nvSpPr>
        <p:spPr>
          <a:xfrm>
            <a:off x="3746886" y="3961626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5 ∙ 0,000 001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521A9D8-1166-8947-A904-BF63F7870431}"/>
              </a:ext>
            </a:extLst>
          </p:cNvPr>
          <p:cNvSpPr/>
          <p:nvPr/>
        </p:nvSpPr>
        <p:spPr>
          <a:xfrm>
            <a:off x="5715930" y="3957913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0, 000 005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ED9015A-3141-F342-B1D2-7C4158BF1763}"/>
              </a:ext>
            </a:extLst>
          </p:cNvPr>
          <p:cNvSpPr/>
          <p:nvPr/>
        </p:nvSpPr>
        <p:spPr>
          <a:xfrm>
            <a:off x="2678871" y="540074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 9,2 ∙ 10</a:t>
            </a:r>
            <a:r>
              <a:rPr lang="de-DE" sz="2400" b="1" baseline="30000" dirty="0">
                <a:solidFill>
                  <a:srgbClr val="A70001"/>
                </a:solidFill>
              </a:rPr>
              <a:t>-4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197BC19-01C7-844E-A299-CFD8D480C671}"/>
              </a:ext>
            </a:extLst>
          </p:cNvPr>
          <p:cNvSpPr/>
          <p:nvPr/>
        </p:nvSpPr>
        <p:spPr>
          <a:xfrm>
            <a:off x="4181205" y="5385939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9,2 ∙ 0,0001 </a:t>
            </a:r>
            <a:r>
              <a:rPr lang="de-DE" sz="2400" b="1" dirty="0"/>
              <a:t>=</a:t>
            </a:r>
            <a:endParaRPr lang="sv-SE" sz="24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ECE1773-2D4A-8F4F-A68C-43766758D661}"/>
              </a:ext>
            </a:extLst>
          </p:cNvPr>
          <p:cNvSpPr/>
          <p:nvPr/>
        </p:nvSpPr>
        <p:spPr>
          <a:xfrm>
            <a:off x="6003391" y="538593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0,00092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33" name="Rektangel 2">
            <a:extLst>
              <a:ext uri="{FF2B5EF4-FFF2-40B4-BE49-F238E27FC236}">
                <a16:creationId xmlns:a16="http://schemas.microsoft.com/office/drawing/2014/main" id="{C8E637DA-1193-C147-A5F2-5FC9FA51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067943"/>
            <a:ext cx="7572969" cy="646331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Lägg märke till att </a:t>
            </a:r>
            <a:r>
              <a:rPr lang="sv-SE" dirty="0">
                <a:solidFill>
                  <a:srgbClr val="A70001"/>
                </a:solidFill>
              </a:rPr>
              <a:t>exponentens siffervärde</a:t>
            </a:r>
            <a:r>
              <a:rPr lang="sv-SE" dirty="0"/>
              <a:t> är lika stor som antalet positioner som </a:t>
            </a:r>
            <a:r>
              <a:rPr lang="sv-SE" dirty="0">
                <a:solidFill>
                  <a:srgbClr val="A70001"/>
                </a:solidFill>
              </a:rPr>
              <a:t>siffran</a:t>
            </a:r>
            <a:r>
              <a:rPr lang="sv-SE" dirty="0"/>
              <a:t> med högst värde </a:t>
            </a:r>
            <a:r>
              <a:rPr lang="sv-SE" dirty="0">
                <a:solidFill>
                  <a:srgbClr val="A70001"/>
                </a:solidFill>
              </a:rPr>
              <a:t>måste flytta </a:t>
            </a:r>
            <a:r>
              <a:rPr lang="sv-SE" dirty="0"/>
              <a:t>för att hamna på entalspositionen.   </a:t>
            </a:r>
          </a:p>
        </p:txBody>
      </p:sp>
      <p:sp>
        <p:nvSpPr>
          <p:cNvPr id="34" name="Rektangel 2">
            <a:extLst>
              <a:ext uri="{FF2B5EF4-FFF2-40B4-BE49-F238E27FC236}">
                <a16:creationId xmlns:a16="http://schemas.microsoft.com/office/drawing/2014/main" id="{92A1705A-05A1-AF4D-A092-B8532995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23" y="4434386"/>
            <a:ext cx="4172098" cy="369332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A70001"/>
                </a:solidFill>
              </a:rPr>
              <a:t>Exponenten</a:t>
            </a:r>
            <a:r>
              <a:rPr lang="sv-SE" dirty="0"/>
              <a:t> är </a:t>
            </a:r>
            <a:r>
              <a:rPr lang="sv-SE" dirty="0">
                <a:solidFill>
                  <a:srgbClr val="A70001"/>
                </a:solidFill>
              </a:rPr>
              <a:t>-6</a:t>
            </a:r>
            <a:r>
              <a:rPr lang="sv-SE" dirty="0"/>
              <a:t> då ska 5:an </a:t>
            </a:r>
            <a:r>
              <a:rPr lang="sv-SE" dirty="0">
                <a:solidFill>
                  <a:srgbClr val="A70001"/>
                </a:solidFill>
              </a:rPr>
              <a:t>flytta 6 steg</a:t>
            </a:r>
            <a:r>
              <a:rPr lang="sv-SE" dirty="0"/>
              <a:t>   </a:t>
            </a:r>
          </a:p>
        </p:txBody>
      </p:sp>
      <p:sp>
        <p:nvSpPr>
          <p:cNvPr id="35" name="Rektangel 2">
            <a:extLst>
              <a:ext uri="{FF2B5EF4-FFF2-40B4-BE49-F238E27FC236}">
                <a16:creationId xmlns:a16="http://schemas.microsoft.com/office/drawing/2014/main" id="{7CC89ED6-AB41-2F42-A067-3C05D90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871" y="5916437"/>
            <a:ext cx="5054912" cy="369332"/>
          </a:xfrm>
          <a:prstGeom prst="rect">
            <a:avLst/>
          </a:prstGeom>
          <a:noFill/>
          <a:ln w="12700">
            <a:solidFill>
              <a:srgbClr val="A7000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A70001"/>
                </a:solidFill>
              </a:rPr>
              <a:t>Exponenten</a:t>
            </a:r>
            <a:r>
              <a:rPr lang="sv-SE" dirty="0"/>
              <a:t> är </a:t>
            </a:r>
            <a:r>
              <a:rPr lang="sv-SE" dirty="0">
                <a:solidFill>
                  <a:srgbClr val="A70001"/>
                </a:solidFill>
              </a:rPr>
              <a:t>-4 </a:t>
            </a:r>
            <a:r>
              <a:rPr lang="sv-SE" dirty="0"/>
              <a:t>både 9:an och 2:an </a:t>
            </a:r>
            <a:r>
              <a:rPr lang="sv-SE" dirty="0">
                <a:solidFill>
                  <a:srgbClr val="A70001"/>
                </a:solidFill>
              </a:rPr>
              <a:t>flyttar 4 steg</a:t>
            </a:r>
            <a:r>
              <a:rPr lang="sv-SE" dirty="0"/>
              <a:t>   </a:t>
            </a:r>
          </a:p>
        </p:txBody>
      </p:sp>
    </p:spTree>
    <p:extLst>
      <p:ext uri="{BB962C8B-B14F-4D97-AF65-F5344CB8AC3E}">
        <p14:creationId xmlns:p14="http://schemas.microsoft.com/office/powerpoint/2010/main" val="20097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3" grpId="0"/>
      <p:bldP spid="49" grpId="0"/>
      <p:bldP spid="19" grpId="0"/>
      <p:bldP spid="5" grpId="0"/>
      <p:bldP spid="6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7876B8-9505-0548-8CDB-2991B92B3431}"/>
              </a:ext>
            </a:extLst>
          </p:cNvPr>
          <p:cNvSpPr/>
          <p:nvPr/>
        </p:nvSpPr>
        <p:spPr>
          <a:xfrm>
            <a:off x="3271221" y="235551"/>
            <a:ext cx="362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Multiplikation och division </a:t>
            </a:r>
            <a:endParaRPr lang="sv-SE" b="1" dirty="0">
              <a:solidFill>
                <a:srgbClr val="A70001"/>
              </a:solidFill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164725B-3A60-8F40-972C-183ED0762E82}"/>
              </a:ext>
            </a:extLst>
          </p:cNvPr>
          <p:cNvGrpSpPr/>
          <p:nvPr/>
        </p:nvGrpSpPr>
        <p:grpSpPr>
          <a:xfrm>
            <a:off x="2329642" y="4227654"/>
            <a:ext cx="790377" cy="673874"/>
            <a:chOff x="2350743" y="3560174"/>
            <a:chExt cx="790377" cy="673874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1A9F8C4-9A7F-6845-BEF7-CF2ED425D178}"/>
                </a:ext>
              </a:extLst>
            </p:cNvPr>
            <p:cNvGrpSpPr/>
            <p:nvPr/>
          </p:nvGrpSpPr>
          <p:grpSpPr>
            <a:xfrm>
              <a:off x="2350743" y="3560174"/>
              <a:ext cx="596638" cy="673874"/>
              <a:chOff x="3835027" y="1855448"/>
              <a:chExt cx="596638" cy="673874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5ECC52FD-8FB2-B742-BBE7-A8D76FE8A74B}"/>
                  </a:ext>
                </a:extLst>
              </p:cNvPr>
              <p:cNvSpPr txBox="1"/>
              <p:nvPr/>
            </p:nvSpPr>
            <p:spPr>
              <a:xfrm>
                <a:off x="3900470" y="1855448"/>
                <a:ext cx="4972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15C1C83F-1F6A-D24E-B940-CF80CDAD3EAC}"/>
                  </a:ext>
                </a:extLst>
              </p:cNvPr>
              <p:cNvSpPr txBox="1"/>
              <p:nvPr/>
            </p:nvSpPr>
            <p:spPr>
              <a:xfrm>
                <a:off x="3835027" y="2159990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-1</a:t>
                </a:r>
                <a:endParaRPr lang="sv-SE" dirty="0"/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77C53EB8-C48A-E043-A21A-9166C8BB9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0CD87E3-08EF-D54A-977D-A2C2CA8A2F9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118B3004-8D8C-EB42-91A0-4ABBC1FC8513}"/>
              </a:ext>
            </a:extLst>
          </p:cNvPr>
          <p:cNvGrpSpPr/>
          <p:nvPr/>
        </p:nvGrpSpPr>
        <p:grpSpPr>
          <a:xfrm>
            <a:off x="3109669" y="4202466"/>
            <a:ext cx="1031509" cy="679733"/>
            <a:chOff x="3364858" y="1648848"/>
            <a:chExt cx="1196362" cy="679733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B776D3D-23D6-C841-B524-6156305A6D60}"/>
                </a:ext>
              </a:extLst>
            </p:cNvPr>
            <p:cNvSpPr txBox="1"/>
            <p:nvPr/>
          </p:nvSpPr>
          <p:spPr>
            <a:xfrm>
              <a:off x="3364858" y="1959249"/>
              <a:ext cx="64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0,1</a:t>
              </a:r>
              <a:endParaRPr lang="sv-SE" dirty="0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FBE6939-DE2C-ED4F-A11F-1DA5B0AA67F4}"/>
                </a:ext>
              </a:extLst>
            </p:cNvPr>
            <p:cNvGrpSpPr/>
            <p:nvPr/>
          </p:nvGrpSpPr>
          <p:grpSpPr>
            <a:xfrm>
              <a:off x="3391310" y="1648848"/>
              <a:ext cx="1169910" cy="530326"/>
              <a:chOff x="3164887" y="3547317"/>
              <a:chExt cx="1169910" cy="530326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2A08A58D-AEDF-D74A-99C5-C8D78CE41884}"/>
                  </a:ext>
                </a:extLst>
              </p:cNvPr>
              <p:cNvSpPr txBox="1"/>
              <p:nvPr/>
            </p:nvSpPr>
            <p:spPr>
              <a:xfrm>
                <a:off x="3164887" y="3547317"/>
                <a:ext cx="621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100</a:t>
                </a:r>
                <a:endParaRPr lang="sv-SE" dirty="0"/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858B6EC4-7268-0946-8937-402F7AFDA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7034" y="3903038"/>
                <a:ext cx="750599" cy="164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F70322B-DDC0-9145-99FE-5AECD8040DBF}"/>
                  </a:ext>
                </a:extLst>
              </p:cNvPr>
              <p:cNvSpPr/>
              <p:nvPr/>
            </p:nvSpPr>
            <p:spPr>
              <a:xfrm>
                <a:off x="4034715" y="3708311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B78E4DA-E467-3646-9864-0443AC06F7BC}"/>
              </a:ext>
            </a:extLst>
          </p:cNvPr>
          <p:cNvSpPr/>
          <p:nvPr/>
        </p:nvSpPr>
        <p:spPr>
          <a:xfrm>
            <a:off x="4887670" y="435754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1 000 =</a:t>
            </a:r>
            <a:endParaRPr lang="sv-SE" dirty="0"/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4BED2DA-7B48-0549-ADA1-B85A2539BADD}"/>
              </a:ext>
            </a:extLst>
          </p:cNvPr>
          <p:cNvGrpSpPr/>
          <p:nvPr/>
        </p:nvGrpSpPr>
        <p:grpSpPr>
          <a:xfrm>
            <a:off x="2329087" y="5111361"/>
            <a:ext cx="774782" cy="738664"/>
            <a:chOff x="2366338" y="3529780"/>
            <a:chExt cx="774782" cy="738664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9B479B83-E195-2A47-8A7F-6F591F06C6DA}"/>
                </a:ext>
              </a:extLst>
            </p:cNvPr>
            <p:cNvGrpSpPr/>
            <p:nvPr/>
          </p:nvGrpSpPr>
          <p:grpSpPr>
            <a:xfrm>
              <a:off x="2366338" y="3529780"/>
              <a:ext cx="596638" cy="738664"/>
              <a:chOff x="3850622" y="1825054"/>
              <a:chExt cx="596638" cy="73866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5C5D4999-8B17-074B-BC24-D06755E3D621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EF9CEA52-3447-8D47-920B-21060A31B5AD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-1</a:t>
                </a:r>
                <a:endParaRPr lang="sv-SE" dirty="0"/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992E2E99-5F11-D646-92CE-B9DC2AF9C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60F54A41-28E6-114E-9163-B9532504DEF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20E8FCBB-611F-C649-82A6-4C272D79471B}"/>
              </a:ext>
            </a:extLst>
          </p:cNvPr>
          <p:cNvSpPr/>
          <p:nvPr/>
        </p:nvSpPr>
        <p:spPr>
          <a:xfrm>
            <a:off x="3033387" y="529602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2–(–1)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AAEDD42-565F-E049-A781-AEAA5043FC15}"/>
              </a:ext>
            </a:extLst>
          </p:cNvPr>
          <p:cNvSpPr/>
          <p:nvPr/>
        </p:nvSpPr>
        <p:spPr>
          <a:xfrm>
            <a:off x="3991931" y="530600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pic>
        <p:nvPicPr>
          <p:cNvPr id="80" name="Bildobjekt 79">
            <a:extLst>
              <a:ext uri="{FF2B5EF4-FFF2-40B4-BE49-F238E27FC236}">
                <a16:creationId xmlns:a16="http://schemas.microsoft.com/office/drawing/2014/main" id="{946B9220-559C-8447-ADD0-42C78940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74" y="4375820"/>
            <a:ext cx="2163748" cy="1406301"/>
          </a:xfrm>
          <a:prstGeom prst="rect">
            <a:avLst/>
          </a:prstGeom>
        </p:spPr>
      </p:pic>
      <p:pic>
        <p:nvPicPr>
          <p:cNvPr id="81" name="Bildobjekt 80">
            <a:extLst>
              <a:ext uri="{FF2B5EF4-FFF2-40B4-BE49-F238E27FC236}">
                <a16:creationId xmlns:a16="http://schemas.microsoft.com/office/drawing/2014/main" id="{060782D7-E979-144B-B6A3-23312615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13" y="1462178"/>
            <a:ext cx="1732162" cy="1521524"/>
          </a:xfrm>
          <a:prstGeom prst="rect">
            <a:avLst/>
          </a:prstGeom>
        </p:spPr>
      </p:pic>
      <p:sp>
        <p:nvSpPr>
          <p:cNvPr id="87" name="Rektangel 86">
            <a:extLst>
              <a:ext uri="{FF2B5EF4-FFF2-40B4-BE49-F238E27FC236}">
                <a16:creationId xmlns:a16="http://schemas.microsoft.com/office/drawing/2014/main" id="{BDF5B31E-3162-E14C-973A-1AA0E73E07ED}"/>
              </a:ext>
            </a:extLst>
          </p:cNvPr>
          <p:cNvSpPr/>
          <p:nvPr/>
        </p:nvSpPr>
        <p:spPr>
          <a:xfrm>
            <a:off x="2254440" y="807148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01FD4F29-5F74-8443-BB51-7C0A2EAA984F}"/>
              </a:ext>
            </a:extLst>
          </p:cNvPr>
          <p:cNvSpPr/>
          <p:nvPr/>
        </p:nvSpPr>
        <p:spPr>
          <a:xfrm>
            <a:off x="3248717" y="807148"/>
            <a:ext cx="114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b="1" dirty="0">
                <a:solidFill>
                  <a:srgbClr val="A70001"/>
                </a:solidFill>
              </a:rPr>
              <a:t>10</a:t>
            </a:r>
            <a:r>
              <a:rPr lang="sv-SE" b="1" baseline="30000" dirty="0">
                <a:solidFill>
                  <a:srgbClr val="A70001"/>
                </a:solidFill>
              </a:rPr>
              <a:t>2</a:t>
            </a:r>
            <a:r>
              <a:rPr lang="sv-SE" b="1" dirty="0">
                <a:solidFill>
                  <a:srgbClr val="A70001"/>
                </a:solidFill>
              </a:rPr>
              <a:t> · 10</a:t>
            </a:r>
            <a:r>
              <a:rPr lang="sv-SE" b="1" baseline="30000" dirty="0">
                <a:solidFill>
                  <a:srgbClr val="A70001"/>
                </a:solidFill>
              </a:rPr>
              <a:t>-3</a:t>
            </a:r>
            <a:r>
              <a:rPr lang="sv-SE" b="1" dirty="0">
                <a:solidFill>
                  <a:srgbClr val="A70001"/>
                </a:solidFill>
              </a:rPr>
              <a:t> 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D5884591-7041-7A4B-AA02-0206E702567D}"/>
              </a:ext>
            </a:extLst>
          </p:cNvPr>
          <p:cNvSpPr/>
          <p:nvPr/>
        </p:nvSpPr>
        <p:spPr>
          <a:xfrm>
            <a:off x="2228519" y="1355422"/>
            <a:ext cx="135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-3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933EC5CB-31CD-CA49-9536-44CF880654B8}"/>
              </a:ext>
            </a:extLst>
          </p:cNvPr>
          <p:cNvSpPr/>
          <p:nvPr/>
        </p:nvSpPr>
        <p:spPr>
          <a:xfrm>
            <a:off x="4040528" y="1352379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0,001  =</a:t>
            </a:r>
            <a:endParaRPr lang="sv-SE" dirty="0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C019AA86-04F5-244F-830E-60FED54F7FFB}"/>
              </a:ext>
            </a:extLst>
          </p:cNvPr>
          <p:cNvSpPr/>
          <p:nvPr/>
        </p:nvSpPr>
        <p:spPr>
          <a:xfrm>
            <a:off x="3857874" y="134695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·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0075D1C-5381-C44E-B8D9-258723011EEC}"/>
              </a:ext>
            </a:extLst>
          </p:cNvPr>
          <p:cNvSpPr/>
          <p:nvPr/>
        </p:nvSpPr>
        <p:spPr>
          <a:xfrm>
            <a:off x="5490406" y="135542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B42A4D3A-72CA-0F4F-990B-E25AECD998DB}"/>
              </a:ext>
            </a:extLst>
          </p:cNvPr>
          <p:cNvSpPr/>
          <p:nvPr/>
        </p:nvSpPr>
        <p:spPr>
          <a:xfrm>
            <a:off x="3384703" y="136576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100</a:t>
            </a:r>
            <a:endParaRPr lang="sv-SE" dirty="0"/>
          </a:p>
        </p:txBody>
      </p:sp>
      <p:sp>
        <p:nvSpPr>
          <p:cNvPr id="94" name="Uppåtböjd 93">
            <a:extLst>
              <a:ext uri="{FF2B5EF4-FFF2-40B4-BE49-F238E27FC236}">
                <a16:creationId xmlns:a16="http://schemas.microsoft.com/office/drawing/2014/main" id="{EBE6B5AD-A209-1E4F-B0BF-1D78D6BB33CA}"/>
              </a:ext>
            </a:extLst>
          </p:cNvPr>
          <p:cNvSpPr/>
          <p:nvPr/>
        </p:nvSpPr>
        <p:spPr>
          <a:xfrm>
            <a:off x="2562365" y="1655070"/>
            <a:ext cx="1136306" cy="236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5" name="Uppåtböjd 94">
            <a:extLst>
              <a:ext uri="{FF2B5EF4-FFF2-40B4-BE49-F238E27FC236}">
                <a16:creationId xmlns:a16="http://schemas.microsoft.com/office/drawing/2014/main" id="{FE426C79-ABE8-FE42-B168-5E8F63408619}"/>
              </a:ext>
            </a:extLst>
          </p:cNvPr>
          <p:cNvSpPr/>
          <p:nvPr/>
        </p:nvSpPr>
        <p:spPr>
          <a:xfrm>
            <a:off x="3011414" y="1655070"/>
            <a:ext cx="1440245" cy="346423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417A3378-9359-5D4C-AA3C-F89818DF3028}"/>
              </a:ext>
            </a:extLst>
          </p:cNvPr>
          <p:cNvSpPr/>
          <p:nvPr/>
        </p:nvSpPr>
        <p:spPr>
          <a:xfrm>
            <a:off x="4872838" y="135542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0,1  =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F5B2DE6-C856-9B44-BBF3-97AA6FD65FDE}"/>
              </a:ext>
            </a:extLst>
          </p:cNvPr>
          <p:cNvSpPr/>
          <p:nvPr/>
        </p:nvSpPr>
        <p:spPr>
          <a:xfrm>
            <a:off x="3420865" y="2148075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2+(–3)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FE38B859-9C06-E247-AB96-809B63F25EBE}"/>
              </a:ext>
            </a:extLst>
          </p:cNvPr>
          <p:cNvSpPr/>
          <p:nvPr/>
        </p:nvSpPr>
        <p:spPr>
          <a:xfrm>
            <a:off x="2197875" y="2149679"/>
            <a:ext cx="135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-3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6F898A91-6E3A-C64A-BA4C-C37D6AEAF102}"/>
              </a:ext>
            </a:extLst>
          </p:cNvPr>
          <p:cNvSpPr/>
          <p:nvPr/>
        </p:nvSpPr>
        <p:spPr>
          <a:xfrm>
            <a:off x="4334568" y="215269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-1</a:t>
            </a:r>
            <a:endParaRPr lang="sv-SE" dirty="0"/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BBFE87FC-E429-0B43-9A17-E847B3E7EAC2}"/>
              </a:ext>
            </a:extLst>
          </p:cNvPr>
          <p:cNvGrpSpPr/>
          <p:nvPr/>
        </p:nvGrpSpPr>
        <p:grpSpPr>
          <a:xfrm>
            <a:off x="3074264" y="2529977"/>
            <a:ext cx="1615144" cy="301930"/>
            <a:chOff x="3074264" y="2529977"/>
            <a:chExt cx="1615144" cy="30193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F70B21A4-F5F3-E14D-9A3F-0E32AB04F8EB}"/>
                </a:ext>
              </a:extLst>
            </p:cNvPr>
            <p:cNvSpPr/>
            <p:nvPr/>
          </p:nvSpPr>
          <p:spPr>
            <a:xfrm>
              <a:off x="3074264" y="2529977"/>
              <a:ext cx="1545092" cy="3019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solidFill>
                <a:srgbClr val="9A00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/>
            </a:p>
          </p:txBody>
        </p:sp>
        <p:sp>
          <p:nvSpPr>
            <p:cNvPr id="100" name="textruta 99">
              <a:extLst>
                <a:ext uri="{FF2B5EF4-FFF2-40B4-BE49-F238E27FC236}">
                  <a16:creationId xmlns:a16="http://schemas.microsoft.com/office/drawing/2014/main" id="{9BE08C12-FC4C-FD47-BA99-BDD639AAB91D}"/>
                </a:ext>
              </a:extLst>
            </p:cNvPr>
            <p:cNvSpPr txBox="1"/>
            <p:nvPr/>
          </p:nvSpPr>
          <p:spPr>
            <a:xfrm>
              <a:off x="3248716" y="2549155"/>
              <a:ext cx="106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+ (–3) = </a:t>
              </a:r>
            </a:p>
          </p:txBody>
        </p: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A6F1E521-8478-DD45-AA21-877491FF5BBD}"/>
                </a:ext>
              </a:extLst>
            </p:cNvPr>
            <p:cNvSpPr txBox="1"/>
            <p:nvPr/>
          </p:nvSpPr>
          <p:spPr>
            <a:xfrm>
              <a:off x="3804105" y="2549155"/>
              <a:ext cx="8853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– 3  =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F5440536-10C1-9348-89DA-95728779445A}"/>
                </a:ext>
              </a:extLst>
            </p:cNvPr>
            <p:cNvSpPr txBox="1"/>
            <p:nvPr/>
          </p:nvSpPr>
          <p:spPr>
            <a:xfrm>
              <a:off x="4264407" y="2549155"/>
              <a:ext cx="420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–1</a:t>
              </a:r>
            </a:p>
          </p:txBody>
        </p:sp>
      </p:grpSp>
      <p:sp>
        <p:nvSpPr>
          <p:cNvPr id="105" name="Rektangel 104">
            <a:extLst>
              <a:ext uri="{FF2B5EF4-FFF2-40B4-BE49-F238E27FC236}">
                <a16:creationId xmlns:a16="http://schemas.microsoft.com/office/drawing/2014/main" id="{F4B4B1DA-05D1-F743-A920-7DE6F982FA76}"/>
              </a:ext>
            </a:extLst>
          </p:cNvPr>
          <p:cNvSpPr/>
          <p:nvPr/>
        </p:nvSpPr>
        <p:spPr>
          <a:xfrm>
            <a:off x="2180010" y="3473869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Exempel: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C0A342D9-99ED-4841-9091-68A63F778C7D}"/>
              </a:ext>
            </a:extLst>
          </p:cNvPr>
          <p:cNvGrpSpPr/>
          <p:nvPr/>
        </p:nvGrpSpPr>
        <p:grpSpPr>
          <a:xfrm>
            <a:off x="3111854" y="3357513"/>
            <a:ext cx="596537" cy="629222"/>
            <a:chOff x="3174287" y="3473869"/>
            <a:chExt cx="596537" cy="629222"/>
          </a:xfrm>
        </p:grpSpPr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464FFD31-1330-AF44-AA37-F714D5F15E52}"/>
                </a:ext>
              </a:extLst>
            </p:cNvPr>
            <p:cNvSpPr/>
            <p:nvPr/>
          </p:nvSpPr>
          <p:spPr>
            <a:xfrm>
              <a:off x="3174287" y="3473869"/>
              <a:ext cx="5965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rgbClr val="A70001"/>
                  </a:solidFill>
                </a:rPr>
                <a:t> </a:t>
              </a:r>
              <a:r>
                <a:rPr lang="sv-SE" b="1" dirty="0">
                  <a:solidFill>
                    <a:srgbClr val="A70001"/>
                  </a:solidFill>
                </a:rPr>
                <a:t>10</a:t>
              </a:r>
              <a:r>
                <a:rPr lang="sv-SE" b="1" baseline="30000" dirty="0">
                  <a:solidFill>
                    <a:srgbClr val="A70001"/>
                  </a:solidFill>
                </a:rPr>
                <a:t>2</a:t>
              </a:r>
              <a:r>
                <a:rPr lang="sv-SE" b="1" dirty="0">
                  <a:solidFill>
                    <a:srgbClr val="A70001"/>
                  </a:solidFill>
                </a:rPr>
                <a:t> </a:t>
              </a:r>
            </a:p>
          </p:txBody>
        </p:sp>
        <p:cxnSp>
          <p:nvCxnSpPr>
            <p:cNvPr id="107" name="Rak 106">
              <a:extLst>
                <a:ext uri="{FF2B5EF4-FFF2-40B4-BE49-F238E27FC236}">
                  <a16:creationId xmlns:a16="http://schemas.microsoft.com/office/drawing/2014/main" id="{A8D4FF74-BF84-BC43-AFDD-099412E8B1F8}"/>
                </a:ext>
              </a:extLst>
            </p:cNvPr>
            <p:cNvCxnSpPr>
              <a:cxnSpLocks/>
            </p:cNvCxnSpPr>
            <p:nvPr/>
          </p:nvCxnSpPr>
          <p:spPr>
            <a:xfrm>
              <a:off x="3263364" y="3777259"/>
              <a:ext cx="386644" cy="0"/>
            </a:xfrm>
            <a:prstGeom prst="line">
              <a:avLst/>
            </a:prstGeom>
            <a:ln w="19050" cmpd="sng">
              <a:solidFill>
                <a:srgbClr val="9A00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D8E035E7-BF83-D040-B224-582FFCA19EAD}"/>
                </a:ext>
              </a:extLst>
            </p:cNvPr>
            <p:cNvSpPr/>
            <p:nvPr/>
          </p:nvSpPr>
          <p:spPr>
            <a:xfrm>
              <a:off x="3213733" y="3733759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A70001"/>
                  </a:solidFill>
                </a:rPr>
                <a:t>10</a:t>
              </a:r>
              <a:r>
                <a:rPr lang="sv-SE" b="1" baseline="30000" dirty="0">
                  <a:solidFill>
                    <a:srgbClr val="A70001"/>
                  </a:solidFill>
                </a:rPr>
                <a:t>-1</a:t>
              </a:r>
              <a:endParaRPr lang="sv-SE" dirty="0"/>
            </a:p>
          </p:txBody>
        </p:sp>
      </p:grp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CA188F0-FF6C-FF49-ABDC-7477E889353C}"/>
              </a:ext>
            </a:extLst>
          </p:cNvPr>
          <p:cNvSpPr/>
          <p:nvPr/>
        </p:nvSpPr>
        <p:spPr>
          <a:xfrm>
            <a:off x="3496728" y="4543081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∙ 10 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6BC35124-4A86-1543-8923-332689EF41D3}"/>
              </a:ext>
            </a:extLst>
          </p:cNvPr>
          <p:cNvSpPr/>
          <p:nvPr/>
        </p:nvSpPr>
        <p:spPr>
          <a:xfrm>
            <a:off x="3498819" y="4249516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∙ 10</a:t>
            </a:r>
            <a:endParaRPr lang="sv-SE" sz="1400" dirty="0">
              <a:solidFill>
                <a:srgbClr val="FF0000"/>
              </a:solidFill>
            </a:endParaRPr>
          </a:p>
        </p:txBody>
      </p: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DA72BF01-9DE7-5F4F-9A7F-5923BA2E62EF}"/>
              </a:ext>
            </a:extLst>
          </p:cNvPr>
          <p:cNvGrpSpPr/>
          <p:nvPr/>
        </p:nvGrpSpPr>
        <p:grpSpPr>
          <a:xfrm>
            <a:off x="4049627" y="4227654"/>
            <a:ext cx="962440" cy="654545"/>
            <a:chOff x="2335069" y="3571665"/>
            <a:chExt cx="962440" cy="654545"/>
          </a:xfrm>
        </p:grpSpPr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5AD74E83-E762-4345-A6BA-B8B6F4089513}"/>
                </a:ext>
              </a:extLst>
            </p:cNvPr>
            <p:cNvGrpSpPr/>
            <p:nvPr/>
          </p:nvGrpSpPr>
          <p:grpSpPr>
            <a:xfrm>
              <a:off x="2335069" y="3571665"/>
              <a:ext cx="841450" cy="654545"/>
              <a:chOff x="3819353" y="1866939"/>
              <a:chExt cx="841450" cy="654545"/>
            </a:xfrm>
          </p:grpSpPr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B74B9B2D-05BF-9146-A8B8-988FB5ACA916}"/>
                  </a:ext>
                </a:extLst>
              </p:cNvPr>
              <p:cNvSpPr txBox="1"/>
              <p:nvPr/>
            </p:nvSpPr>
            <p:spPr>
              <a:xfrm>
                <a:off x="3819353" y="1866939"/>
                <a:ext cx="841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1 000</a:t>
                </a:r>
              </a:p>
            </p:txBody>
          </p:sp>
          <p:sp>
            <p:nvSpPr>
              <p:cNvPr id="116" name="textruta 115">
                <a:extLst>
                  <a:ext uri="{FF2B5EF4-FFF2-40B4-BE49-F238E27FC236}">
                    <a16:creationId xmlns:a16="http://schemas.microsoft.com/office/drawing/2014/main" id="{B0E21798-5810-E744-9231-F1B49AD34AB2}"/>
                  </a:ext>
                </a:extLst>
              </p:cNvPr>
              <p:cNvSpPr txBox="1"/>
              <p:nvPr/>
            </p:nvSpPr>
            <p:spPr>
              <a:xfrm>
                <a:off x="4020020" y="215215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cxnSp>
            <p:nvCxnSpPr>
              <p:cNvPr id="117" name="Rak 116">
                <a:extLst>
                  <a:ext uri="{FF2B5EF4-FFF2-40B4-BE49-F238E27FC236}">
                    <a16:creationId xmlns:a16="http://schemas.microsoft.com/office/drawing/2014/main" id="{AB858BF5-F455-B14E-A419-1BB960CE1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5396" y="2193787"/>
                <a:ext cx="51868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43CA3352-7F6D-114C-B5B6-E1A3EAC1613C}"/>
                </a:ext>
              </a:extLst>
            </p:cNvPr>
            <p:cNvSpPr/>
            <p:nvPr/>
          </p:nvSpPr>
          <p:spPr>
            <a:xfrm>
              <a:off x="2997427" y="370155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121" name="Rektangel 120">
            <a:extLst>
              <a:ext uri="{FF2B5EF4-FFF2-40B4-BE49-F238E27FC236}">
                <a16:creationId xmlns:a16="http://schemas.microsoft.com/office/drawing/2014/main" id="{49CBE385-FD60-5A4E-852C-9AEB7A76D2D3}"/>
              </a:ext>
            </a:extLst>
          </p:cNvPr>
          <p:cNvSpPr/>
          <p:nvPr/>
        </p:nvSpPr>
        <p:spPr>
          <a:xfrm>
            <a:off x="5647373" y="434500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9DE4A524-8445-924E-84C2-688A01180269}"/>
              </a:ext>
            </a:extLst>
          </p:cNvPr>
          <p:cNvGrpSpPr/>
          <p:nvPr/>
        </p:nvGrpSpPr>
        <p:grpSpPr>
          <a:xfrm>
            <a:off x="2961866" y="5736480"/>
            <a:ext cx="1440692" cy="301930"/>
            <a:chOff x="3248716" y="2524724"/>
            <a:chExt cx="1440692" cy="301930"/>
          </a:xfrm>
        </p:grpSpPr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50FD41A5-0CF7-0E46-8965-FBEB1707C15E}"/>
                </a:ext>
              </a:extLst>
            </p:cNvPr>
            <p:cNvSpPr/>
            <p:nvPr/>
          </p:nvSpPr>
          <p:spPr>
            <a:xfrm>
              <a:off x="3253123" y="2524724"/>
              <a:ext cx="1252100" cy="3019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solidFill>
                <a:srgbClr val="9A00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/>
            </a:p>
          </p:txBody>
        </p:sp>
        <p:sp>
          <p:nvSpPr>
            <p:cNvPr id="129" name="textruta 128">
              <a:extLst>
                <a:ext uri="{FF2B5EF4-FFF2-40B4-BE49-F238E27FC236}">
                  <a16:creationId xmlns:a16="http://schemas.microsoft.com/office/drawing/2014/main" id="{D57F1DBA-B2BB-0546-8A60-B0D5B9BA5A01}"/>
                </a:ext>
              </a:extLst>
            </p:cNvPr>
            <p:cNvSpPr txBox="1"/>
            <p:nvPr/>
          </p:nvSpPr>
          <p:spPr>
            <a:xfrm>
              <a:off x="3248716" y="2549155"/>
              <a:ext cx="106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– (–1) = </a:t>
              </a:r>
            </a:p>
          </p:txBody>
        </p:sp>
        <p:sp>
          <p:nvSpPr>
            <p:cNvPr id="130" name="textruta 129">
              <a:extLst>
                <a:ext uri="{FF2B5EF4-FFF2-40B4-BE49-F238E27FC236}">
                  <a16:creationId xmlns:a16="http://schemas.microsoft.com/office/drawing/2014/main" id="{C41CAFEC-2066-D646-8B36-6C0E179D3722}"/>
                </a:ext>
              </a:extLst>
            </p:cNvPr>
            <p:cNvSpPr txBox="1"/>
            <p:nvPr/>
          </p:nvSpPr>
          <p:spPr>
            <a:xfrm>
              <a:off x="3804105" y="2549155"/>
              <a:ext cx="8853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2 + 1  =</a:t>
              </a:r>
            </a:p>
          </p:txBody>
        </p:sp>
        <p:sp>
          <p:nvSpPr>
            <p:cNvPr id="131" name="textruta 130">
              <a:extLst>
                <a:ext uri="{FF2B5EF4-FFF2-40B4-BE49-F238E27FC236}">
                  <a16:creationId xmlns:a16="http://schemas.microsoft.com/office/drawing/2014/main" id="{45F606A6-F794-8B49-BAB7-59C538055C61}"/>
                </a:ext>
              </a:extLst>
            </p:cNvPr>
            <p:cNvSpPr txBox="1"/>
            <p:nvPr/>
          </p:nvSpPr>
          <p:spPr>
            <a:xfrm>
              <a:off x="4264407" y="2549155"/>
              <a:ext cx="420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2" grpId="0"/>
      <p:bldP spid="43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/>
      <p:bldP spid="97" grpId="0"/>
      <p:bldP spid="98" grpId="0"/>
      <p:bldP spid="99" grpId="0"/>
      <p:bldP spid="105" grpId="0"/>
      <p:bldP spid="110" grpId="0"/>
      <p:bldP spid="111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D0AAEC0-8492-1B41-948B-95A6DEB28B24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E4174F6-F084-4346-9624-0CBF43012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43230"/>
              </p:ext>
            </p:extLst>
          </p:nvPr>
        </p:nvGraphicFramePr>
        <p:xfrm>
          <a:off x="2373087" y="1048657"/>
          <a:ext cx="3102428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78783150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8717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Grundpotensform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29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55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5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81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06970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D52A559-7F32-8F44-9910-F38D9515C3BE}"/>
              </a:ext>
            </a:extLst>
          </p:cNvPr>
          <p:cNvSpPr txBox="1"/>
          <p:nvPr/>
        </p:nvSpPr>
        <p:spPr>
          <a:xfrm>
            <a:off x="2732315" y="1436914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24B698-D747-1940-8BA4-6873AD05A1E1}"/>
              </a:ext>
            </a:extLst>
          </p:cNvPr>
          <p:cNvSpPr/>
          <p:nvPr/>
        </p:nvSpPr>
        <p:spPr>
          <a:xfrm>
            <a:off x="4344689" y="14225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 ∙ 10</a:t>
            </a:r>
            <a:r>
              <a:rPr lang="de-DE" baseline="30000" dirty="0"/>
              <a:t>-3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AF607A-C2B8-3541-BA92-F6A7678435A7}"/>
              </a:ext>
            </a:extLst>
          </p:cNvPr>
          <p:cNvSpPr/>
          <p:nvPr/>
        </p:nvSpPr>
        <p:spPr>
          <a:xfrm>
            <a:off x="4169961" y="1799742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1,2 ∙ 10</a:t>
            </a:r>
            <a:r>
              <a:rPr lang="de-DE" baseline="30000" dirty="0"/>
              <a:t>-5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9A067BA-E81D-DF49-9A65-C1773E91FC6A}"/>
              </a:ext>
            </a:extLst>
          </p:cNvPr>
          <p:cNvSpPr txBox="1"/>
          <p:nvPr/>
        </p:nvSpPr>
        <p:spPr>
          <a:xfrm>
            <a:off x="2570635" y="1791845"/>
            <a:ext cx="11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0,000 012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6E7281A-EAFF-3049-A6E0-220D620A1166}"/>
              </a:ext>
            </a:extLst>
          </p:cNvPr>
          <p:cNvSpPr/>
          <p:nvPr/>
        </p:nvSpPr>
        <p:spPr>
          <a:xfrm>
            <a:off x="4344688" y="21690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 ∙ 10</a:t>
            </a:r>
            <a:r>
              <a:rPr lang="de-DE" baseline="30000" dirty="0"/>
              <a:t>-1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84DB5F4-A352-6943-90D0-AD23E6BF9738}"/>
              </a:ext>
            </a:extLst>
          </p:cNvPr>
          <p:cNvSpPr txBox="1"/>
          <p:nvPr/>
        </p:nvSpPr>
        <p:spPr>
          <a:xfrm>
            <a:off x="2812559" y="2177840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0,7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A0579BE-6689-DC4B-AAC8-8CFD516646B4}"/>
              </a:ext>
            </a:extLst>
          </p:cNvPr>
          <p:cNvSpPr/>
          <p:nvPr/>
        </p:nvSpPr>
        <p:spPr>
          <a:xfrm>
            <a:off x="4169960" y="2536719"/>
            <a:ext cx="105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9,8 ∙ 10</a:t>
            </a:r>
            <a:r>
              <a:rPr lang="de-DE" baseline="30000" dirty="0"/>
              <a:t>-4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1BB000C-CEA0-824E-AB71-DF475CB4AE8B}"/>
              </a:ext>
            </a:extLst>
          </p:cNvPr>
          <p:cNvSpPr txBox="1"/>
          <p:nvPr/>
        </p:nvSpPr>
        <p:spPr>
          <a:xfrm>
            <a:off x="2637833" y="2522027"/>
            <a:ext cx="11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0,000 98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38F6B19-4EE8-9748-BF67-DEBE3717B978}"/>
              </a:ext>
            </a:extLst>
          </p:cNvPr>
          <p:cNvSpPr txBox="1"/>
          <p:nvPr/>
        </p:nvSpPr>
        <p:spPr>
          <a:xfrm>
            <a:off x="2426092" y="2903724"/>
            <a:ext cx="156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0,000 001 15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E1797E-4912-8E4E-9349-E3B684ABC898}"/>
              </a:ext>
            </a:extLst>
          </p:cNvPr>
          <p:cNvSpPr/>
          <p:nvPr/>
        </p:nvSpPr>
        <p:spPr>
          <a:xfrm>
            <a:off x="4075498" y="2891359"/>
            <a:ext cx="1305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1,15 ∙ 10</a:t>
            </a:r>
            <a:r>
              <a:rPr lang="de-DE" baseline="30000" dirty="0"/>
              <a:t>-6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65940CA-C24B-444A-AEA9-50A68ABAEDAA}"/>
              </a:ext>
            </a:extLst>
          </p:cNvPr>
          <p:cNvSpPr txBox="1"/>
          <p:nvPr/>
        </p:nvSpPr>
        <p:spPr>
          <a:xfrm>
            <a:off x="764345" y="366197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3D1EA4F-FCB4-A74D-AC6B-9BD026280DFA}"/>
              </a:ext>
            </a:extLst>
          </p:cNvPr>
          <p:cNvSpPr txBox="1"/>
          <p:nvPr/>
        </p:nvSpPr>
        <p:spPr>
          <a:xfrm>
            <a:off x="793877" y="4032907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</a:t>
            </a:r>
            <a:r>
              <a:rPr lang="de-DE" dirty="0"/>
              <a:t>10</a:t>
            </a:r>
            <a:r>
              <a:rPr lang="de-DE" baseline="30000" dirty="0"/>
              <a:t>3</a:t>
            </a:r>
            <a:r>
              <a:rPr lang="de-DE" dirty="0"/>
              <a:t> ∙ 10</a:t>
            </a:r>
            <a:r>
              <a:rPr lang="de-DE" baseline="30000" dirty="0"/>
              <a:t>-8 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909C0DB-3C39-0944-8E68-24033BF55D56}"/>
              </a:ext>
            </a:extLst>
          </p:cNvPr>
          <p:cNvSpPr txBox="1"/>
          <p:nvPr/>
        </p:nvSpPr>
        <p:spPr>
          <a:xfrm>
            <a:off x="4344688" y="4032907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dirty="0"/>
              <a:t> </a:t>
            </a:r>
            <a:r>
              <a:rPr lang="sv-SE" dirty="0">
                <a:latin typeface="Bradley Hand" pitchFamily="2" charset="77"/>
              </a:rPr>
              <a:t>· 10</a:t>
            </a:r>
            <a:r>
              <a:rPr lang="sv-SE" baseline="30000" dirty="0">
                <a:latin typeface="+mn-lt"/>
              </a:rPr>
              <a:t>-</a:t>
            </a:r>
            <a:r>
              <a:rPr lang="sv-SE" baseline="30000" dirty="0">
                <a:latin typeface="Bradley Hand" pitchFamily="2" charset="77"/>
              </a:rPr>
              <a:t>8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4C94E4C-34A2-9C48-9D5D-8AFE7C3906C0}"/>
              </a:ext>
            </a:extLst>
          </p:cNvPr>
          <p:cNvSpPr txBox="1"/>
          <p:nvPr/>
        </p:nvSpPr>
        <p:spPr>
          <a:xfrm>
            <a:off x="5607431" y="4032907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baseline="30000" dirty="0">
                <a:latin typeface="+mn-lt"/>
              </a:rPr>
              <a:t>+</a:t>
            </a:r>
            <a:r>
              <a:rPr lang="de-DE" baseline="30000" dirty="0">
                <a:latin typeface="Bradley Hand" pitchFamily="2" charset="77"/>
              </a:rPr>
              <a:t>(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8)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65E6419-80B2-0040-8E5E-4FDE22307F29}"/>
              </a:ext>
            </a:extLst>
          </p:cNvPr>
          <p:cNvSpPr txBox="1"/>
          <p:nvPr/>
        </p:nvSpPr>
        <p:spPr>
          <a:xfrm>
            <a:off x="7540442" y="4031303"/>
            <a:ext cx="6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8B76D23-9FA3-F541-A875-585E6544FEEC}"/>
              </a:ext>
            </a:extLst>
          </p:cNvPr>
          <p:cNvSpPr txBox="1"/>
          <p:nvPr/>
        </p:nvSpPr>
        <p:spPr>
          <a:xfrm>
            <a:off x="6709616" y="4037786"/>
            <a:ext cx="104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8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D7CC73CA-F7BB-8E4F-8204-2E06CCE3502A}"/>
              </a:ext>
            </a:extLst>
          </p:cNvPr>
          <p:cNvGrpSpPr/>
          <p:nvPr/>
        </p:nvGrpSpPr>
        <p:grpSpPr>
          <a:xfrm>
            <a:off x="793877" y="4652572"/>
            <a:ext cx="721883" cy="738664"/>
            <a:chOff x="1413092" y="3617847"/>
            <a:chExt cx="721883" cy="738664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C64E575-D017-7947-90F0-AB25F4C06345}"/>
                </a:ext>
              </a:extLst>
            </p:cNvPr>
            <p:cNvSpPr txBox="1"/>
            <p:nvPr/>
          </p:nvSpPr>
          <p:spPr>
            <a:xfrm>
              <a:off x="1413092" y="3791789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</a:t>
              </a:r>
              <a:endParaRPr lang="sv-SE" dirty="0"/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1E87D5E-17D9-A34C-AF80-B4251581D69F}"/>
                </a:ext>
              </a:extLst>
            </p:cNvPr>
            <p:cNvGrpSpPr/>
            <p:nvPr/>
          </p:nvGrpSpPr>
          <p:grpSpPr>
            <a:xfrm>
              <a:off x="1660275" y="3617847"/>
              <a:ext cx="474700" cy="738664"/>
              <a:chOff x="3850622" y="1825054"/>
              <a:chExt cx="474700" cy="738664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C0A17E86-423A-CD45-864D-1E5C7B4B970D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7654E220-1509-BC44-A261-A600126DEAC4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C99ABB94-B041-9A4D-B169-065741E85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1655C1DF-2EBC-3446-B8AD-787AA0F2ABBB}"/>
              </a:ext>
            </a:extLst>
          </p:cNvPr>
          <p:cNvGrpSpPr/>
          <p:nvPr/>
        </p:nvGrpSpPr>
        <p:grpSpPr>
          <a:xfrm>
            <a:off x="4330006" y="4652572"/>
            <a:ext cx="760097" cy="666446"/>
            <a:chOff x="2356610" y="3565495"/>
            <a:chExt cx="760097" cy="666446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2F283763-7E91-7943-9764-5EDF2630D602}"/>
                </a:ext>
              </a:extLst>
            </p:cNvPr>
            <p:cNvGrpSpPr/>
            <p:nvPr/>
          </p:nvGrpSpPr>
          <p:grpSpPr>
            <a:xfrm>
              <a:off x="2356610" y="3565495"/>
              <a:ext cx="514221" cy="666446"/>
              <a:chOff x="3840894" y="1860769"/>
              <a:chExt cx="514221" cy="666446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CD747B35-8D56-0247-A1FE-5C41B037B1EA}"/>
                  </a:ext>
                </a:extLst>
              </p:cNvPr>
              <p:cNvSpPr txBox="1"/>
              <p:nvPr/>
            </p:nvSpPr>
            <p:spPr>
              <a:xfrm>
                <a:off x="3944425" y="186076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  <a:r>
                  <a:rPr lang="sv-SE" sz="1600" baseline="30000" dirty="0">
                    <a:latin typeface="Bradley Hand" pitchFamily="2" charset="77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6F9392A1-6DF9-6F40-9575-2DFFB9787FCC}"/>
                  </a:ext>
                </a:extLst>
              </p:cNvPr>
              <p:cNvSpPr txBox="1"/>
              <p:nvPr/>
            </p:nvSpPr>
            <p:spPr>
              <a:xfrm>
                <a:off x="3840894" y="2157883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2</a:t>
                </a:r>
                <a:r>
                  <a:rPr lang="sv-SE" baseline="30000" dirty="0">
                    <a:latin typeface="Bradley Hand" pitchFamily="2" charset="77"/>
                  </a:rPr>
                  <a:t>5</a:t>
                </a:r>
                <a:endParaRPr lang="sv-SE" dirty="0">
                  <a:latin typeface="Bradley Hand" pitchFamily="2" charset="77"/>
                </a:endParaRP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FEB89AD1-4EBF-8B4F-AB54-66DFD13FB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38C24F04-94F1-824D-9A51-8CF4EE1459A3}"/>
                </a:ext>
              </a:extLst>
            </p:cNvPr>
            <p:cNvSpPr/>
            <p:nvPr/>
          </p:nvSpPr>
          <p:spPr>
            <a:xfrm>
              <a:off x="2816625" y="372792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8B2EE318-6AEE-8340-AE73-4F64E467D66E}"/>
              </a:ext>
            </a:extLst>
          </p:cNvPr>
          <p:cNvSpPr/>
          <p:nvPr/>
        </p:nvSpPr>
        <p:spPr>
          <a:xfrm>
            <a:off x="5055325" y="4792081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sz="1600" baseline="30000" dirty="0">
                <a:latin typeface="Bradley Hand" pitchFamily="2" charset="77"/>
              </a:rPr>
              <a:t>3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de-DE" b="1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de-DE" dirty="0">
                <a:latin typeface="Bradley Hand" pitchFamily="2" charset="77"/>
              </a:rPr>
              <a:t>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834A077-BFC4-FA4E-8D3B-7FDBCFA3F310}"/>
              </a:ext>
            </a:extLst>
          </p:cNvPr>
          <p:cNvSpPr/>
          <p:nvPr/>
        </p:nvSpPr>
        <p:spPr>
          <a:xfrm>
            <a:off x="5808560" y="479079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Bradley Hand" pitchFamily="2" charset="77"/>
              </a:rPr>
              <a:t>2</a:t>
            </a:r>
            <a:r>
              <a:rPr lang="sv-SE" baseline="30000" dirty="0"/>
              <a:t>-</a:t>
            </a:r>
            <a:r>
              <a:rPr lang="de-DE" b="1" baseline="30000" dirty="0">
                <a:latin typeface="Bradley Hand" pitchFamily="2" charset="77"/>
              </a:rPr>
              <a:t>2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0D78B57B-62B4-4144-BF9F-E4E4BD98C1CF}"/>
              </a:ext>
            </a:extLst>
          </p:cNvPr>
          <p:cNvSpPr txBox="1"/>
          <p:nvPr/>
        </p:nvSpPr>
        <p:spPr>
          <a:xfrm>
            <a:off x="779195" y="5630845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c) </a:t>
            </a:r>
            <a:r>
              <a:rPr lang="de-DE" dirty="0"/>
              <a:t>4</a:t>
            </a:r>
            <a:r>
              <a:rPr lang="de-DE" baseline="30000" dirty="0"/>
              <a:t>-5</a:t>
            </a:r>
            <a:r>
              <a:rPr lang="de-DE" dirty="0"/>
              <a:t> ∙ 4</a:t>
            </a:r>
            <a:r>
              <a:rPr lang="de-DE" baseline="30000" dirty="0"/>
              <a:t>-1 </a:t>
            </a:r>
            <a:endParaRPr lang="sv-SE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9FE309FC-29DD-E649-B8C2-337E3DDD5A7C}"/>
              </a:ext>
            </a:extLst>
          </p:cNvPr>
          <p:cNvSpPr txBox="1"/>
          <p:nvPr/>
        </p:nvSpPr>
        <p:spPr>
          <a:xfrm>
            <a:off x="4330006" y="5630845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de-DE" dirty="0"/>
              <a:t> </a:t>
            </a:r>
            <a:r>
              <a:rPr lang="sv-SE" dirty="0">
                <a:latin typeface="Bradley Hand" pitchFamily="2" charset="77"/>
              </a:rPr>
              <a:t>· 4</a:t>
            </a:r>
            <a:r>
              <a:rPr lang="sv-SE" baseline="30000" dirty="0"/>
              <a:t>-</a:t>
            </a:r>
            <a:r>
              <a:rPr lang="sv-SE" baseline="30000" dirty="0">
                <a:latin typeface="Bradley Hand" pitchFamily="2" charset="77"/>
              </a:rPr>
              <a:t>1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D56FC63-16B1-5042-B827-7AE4E105B184}"/>
              </a:ext>
            </a:extLst>
          </p:cNvPr>
          <p:cNvSpPr txBox="1"/>
          <p:nvPr/>
        </p:nvSpPr>
        <p:spPr>
          <a:xfrm>
            <a:off x="5475515" y="5624081"/>
            <a:ext cx="136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</a:t>
            </a:r>
            <a:r>
              <a:rPr lang="de-DE" baseline="30000" dirty="0"/>
              <a:t>+</a:t>
            </a:r>
            <a:r>
              <a:rPr lang="de-DE" baseline="30000" dirty="0">
                <a:latin typeface="Bradley Hand" pitchFamily="2" charset="77"/>
              </a:rPr>
              <a:t>(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1)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4D08F9D0-60FE-A249-B7DA-7F028ECD833C}"/>
              </a:ext>
            </a:extLst>
          </p:cNvPr>
          <p:cNvSpPr txBox="1"/>
          <p:nvPr/>
        </p:nvSpPr>
        <p:spPr>
          <a:xfrm>
            <a:off x="7171987" y="5583698"/>
            <a:ext cx="6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6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12D53343-E5B5-544F-8024-61CE545B604B}"/>
              </a:ext>
            </a:extLst>
          </p:cNvPr>
          <p:cNvSpPr txBox="1"/>
          <p:nvPr/>
        </p:nvSpPr>
        <p:spPr>
          <a:xfrm>
            <a:off x="6392178" y="5607679"/>
            <a:ext cx="98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  <a:r>
              <a:rPr lang="sv-SE" baseline="30000" dirty="0"/>
              <a:t>-</a:t>
            </a:r>
            <a:r>
              <a:rPr lang="de-DE" baseline="30000" dirty="0">
                <a:latin typeface="Bradley Hand" pitchFamily="2" charset="77"/>
              </a:rPr>
              <a:t>5 </a:t>
            </a:r>
            <a:r>
              <a:rPr lang="sv-SE" baseline="30000" dirty="0"/>
              <a:t>– </a:t>
            </a:r>
            <a:r>
              <a:rPr lang="de-DE" baseline="30000" dirty="0">
                <a:latin typeface="Bradley Hand" pitchFamily="2" charset="77"/>
              </a:rPr>
              <a:t>1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>
                <a:latin typeface="+mn-l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72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39628</TotalTime>
  <Words>398</Words>
  <Application>Microsoft Macintosh PowerPoint</Application>
  <PresentationFormat>Bildspel på skärmen (4:3)</PresentationFormat>
  <Paragraphs>129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187</cp:revision>
  <dcterms:created xsi:type="dcterms:W3CDTF">2017-04-10T07:17:33Z</dcterms:created>
  <dcterms:modified xsi:type="dcterms:W3CDTF">2019-08-07T16:07:31Z</dcterms:modified>
</cp:coreProperties>
</file>