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theme/theme1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50" r:id="rId2"/>
    <p:sldMasterId id="2147483651" r:id="rId3"/>
    <p:sldMasterId id="2147483652" r:id="rId4"/>
    <p:sldMasterId id="2147483653" r:id="rId5"/>
    <p:sldMasterId id="2147483654" r:id="rId6"/>
    <p:sldMasterId id="2147483655" r:id="rId7"/>
    <p:sldMasterId id="2147483656" r:id="rId8"/>
    <p:sldMasterId id="2147483657" r:id="rId9"/>
    <p:sldMasterId id="2147483658" r:id="rId10"/>
    <p:sldMasterId id="2147483659" r:id="rId11"/>
    <p:sldMasterId id="2147483660" r:id="rId12"/>
    <p:sldMasterId id="2147483661" r:id="rId13"/>
    <p:sldMasterId id="2147483662" r:id="rId14"/>
  </p:sldMasterIdLst>
  <p:notesMasterIdLst>
    <p:notesMasterId r:id="rId21"/>
  </p:notesMasterIdLst>
  <p:sldIdLst>
    <p:sldId id="273" r:id="rId15"/>
    <p:sldId id="274" r:id="rId16"/>
    <p:sldId id="275" r:id="rId17"/>
    <p:sldId id="276" r:id="rId18"/>
    <p:sldId id="277" r:id="rId19"/>
    <p:sldId id="278" r:id="rId20"/>
  </p:sldIdLst>
  <p:sldSz cx="13004800" cy="9753600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1pPr>
    <a:lvl2pPr marL="4572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2pPr>
    <a:lvl3pPr marL="9144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3pPr>
    <a:lvl4pPr marL="13716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4pPr>
    <a:lvl5pPr marL="18288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5pPr>
    <a:lvl6pPr marL="2286000" algn="l" defTabSz="4572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6pPr>
    <a:lvl7pPr marL="2743200" algn="l" defTabSz="4572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7pPr>
    <a:lvl8pPr marL="3200400" algn="l" defTabSz="4572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8pPr>
    <a:lvl9pPr marL="3657600" algn="l" defTabSz="4572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74"/>
  </p:normalViewPr>
  <p:slideViewPr>
    <p:cSldViewPr>
      <p:cViewPr varScale="1">
        <p:scale>
          <a:sx n="87" d="100"/>
          <a:sy n="87" d="100"/>
        </p:scale>
        <p:origin x="432" y="200"/>
      </p:cViewPr>
      <p:guideLst>
        <p:guide orient="horz" pos="3072"/>
        <p:guide pos="409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3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2.xml"/><Relationship Id="rId20" Type="http://schemas.openxmlformats.org/officeDocument/2006/relationships/slide" Target="slides/slide6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.xml"/><Relationship Id="rId23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7C8B5F-7FA1-764A-8004-6BF7506E325D}" type="datetimeFigureOut">
              <a:rPr lang="sv-SE" smtClean="0"/>
              <a:t>2021-03-15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834FB5-CF81-1343-861F-F002B6014FF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203427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834FB5-CF81-1343-861F-F002B6014FFA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524425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834FB5-CF81-1343-861F-F002B6014FFA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88744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834FB5-CF81-1343-861F-F002B6014FFA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919512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 vert="horz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</p:spTree>
    <p:extLst>
      <p:ext uri="{BB962C8B-B14F-4D97-AF65-F5344CB8AC3E}">
        <p14:creationId xmlns:p14="http://schemas.microsoft.com/office/powerpoint/2010/main" val="1422481062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7266386"/>
      </p:ext>
    </p:extLst>
  </p:cSld>
  <p:clrMapOvr>
    <a:masterClrMapping/>
  </p:clrMapOvr>
  <p:transition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</p:spTree>
    <p:extLst>
      <p:ext uri="{BB962C8B-B14F-4D97-AF65-F5344CB8AC3E}">
        <p14:creationId xmlns:p14="http://schemas.microsoft.com/office/powerpoint/2010/main" val="2101616079"/>
      </p:ext>
    </p:extLst>
  </p:cSld>
  <p:clrMapOvr>
    <a:masterClrMapping/>
  </p:clrMapOvr>
  <p:transition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549441185"/>
      </p:ext>
    </p:extLst>
  </p:cSld>
  <p:clrMapOvr>
    <a:masterClrMapping/>
  </p:clrMapOvr>
  <p:transition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694428116"/>
      </p:ext>
    </p:extLst>
  </p:cSld>
  <p:clrMapOvr>
    <a:masterClrMapping/>
  </p:clrMapOvr>
  <p:transition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244475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3867150" y="2768600"/>
            <a:ext cx="244475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796110641"/>
      </p:ext>
    </p:extLst>
  </p:cSld>
  <p:clrMapOvr>
    <a:masterClrMapping/>
  </p:clrMapOvr>
  <p:transition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42847085"/>
      </p:ext>
    </p:extLst>
  </p:cSld>
  <p:clrMapOvr>
    <a:masterClrMapping/>
  </p:clrMapOvr>
  <p:transition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1965336030"/>
      </p:ext>
    </p:extLst>
  </p:cSld>
  <p:clrMapOvr>
    <a:masterClrMapping/>
  </p:clrMapOvr>
  <p:transition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3406151"/>
      </p:ext>
    </p:extLst>
  </p:cSld>
  <p:clrMapOvr>
    <a:masterClrMapping/>
  </p:clrMapOvr>
  <p:transition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609016734"/>
      </p:ext>
    </p:extLst>
  </p:cSld>
  <p:clrMapOvr>
    <a:masterClrMapping/>
  </p:clrMapOvr>
  <p:transition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>
              <a:sym typeface="Gill Sans" charset="0"/>
            </a:endParaRP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3106802483"/>
      </p:ext>
    </p:extLst>
  </p:cSld>
  <p:clrMapOvr>
    <a:masterClrMapping/>
  </p:clrMapOvr>
  <p:transition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418198793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093075"/>
          </a:xfrm>
          <a:prstGeom prst="rect">
            <a:avLst/>
          </a:prstGeo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09307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4033437564"/>
      </p:ext>
    </p:extLst>
  </p:cSld>
  <p:clrMapOvr>
    <a:masterClrMapping/>
  </p:clrMapOvr>
  <p:transition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675795207"/>
      </p:ext>
    </p:extLst>
  </p:cSld>
  <p:clrMapOvr>
    <a:masterClrMapping/>
  </p:clrMapOvr>
  <p:transition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</p:spTree>
    <p:extLst>
      <p:ext uri="{BB962C8B-B14F-4D97-AF65-F5344CB8AC3E}">
        <p14:creationId xmlns:p14="http://schemas.microsoft.com/office/powerpoint/2010/main" val="3109739907"/>
      </p:ext>
    </p:extLst>
  </p:cSld>
  <p:clrMapOvr>
    <a:masterClrMapping/>
  </p:clrMapOvr>
  <p:transition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815360677"/>
      </p:ext>
    </p:extLst>
  </p:cSld>
  <p:clrMapOvr>
    <a:masterClrMapping/>
  </p:clrMapOvr>
  <p:transition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771786711"/>
      </p:ext>
    </p:extLst>
  </p:cSld>
  <p:clrMapOvr>
    <a:masterClrMapping/>
  </p:clrMapOvr>
  <p:transition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51562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578600" y="2768600"/>
            <a:ext cx="51562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516488320"/>
      </p:ext>
    </p:extLst>
  </p:cSld>
  <p:clrMapOvr>
    <a:masterClrMapping/>
  </p:clrMapOvr>
  <p:transition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514518469"/>
      </p:ext>
    </p:extLst>
  </p:cSld>
  <p:clrMapOvr>
    <a:masterClrMapping/>
  </p:clrMapOvr>
  <p:transition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3073024745"/>
      </p:ext>
    </p:extLst>
  </p:cSld>
  <p:clrMapOvr>
    <a:masterClrMapping/>
  </p:clrMapOvr>
  <p:transition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0165530"/>
      </p:ext>
    </p:extLst>
  </p:cSld>
  <p:clrMapOvr>
    <a:masterClrMapping/>
  </p:clrMapOvr>
  <p:transition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546961894"/>
      </p:ext>
    </p:extLst>
  </p:cSld>
  <p:clrMapOvr>
    <a:masterClrMapping/>
  </p:clrMapOvr>
  <p:transition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>
              <a:sym typeface="Gill Sans" charset="0"/>
            </a:endParaRP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684131665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</p:spTree>
    <p:extLst>
      <p:ext uri="{BB962C8B-B14F-4D97-AF65-F5344CB8AC3E}">
        <p14:creationId xmlns:p14="http://schemas.microsoft.com/office/powerpoint/2010/main" val="3244720785"/>
      </p:ext>
    </p:extLst>
  </p:cSld>
  <p:clrMapOvr>
    <a:masterClrMapping/>
  </p:clrMapOvr>
  <p:transition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643254447"/>
      </p:ext>
    </p:extLst>
  </p:cSld>
  <p:clrMapOvr>
    <a:masterClrMapping/>
  </p:clrMapOvr>
  <p:transition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96229073"/>
      </p:ext>
    </p:extLst>
  </p:cSld>
  <p:clrMapOvr>
    <a:masterClrMapping/>
  </p:clrMapOvr>
  <p:transition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</p:spTree>
    <p:extLst>
      <p:ext uri="{BB962C8B-B14F-4D97-AF65-F5344CB8AC3E}">
        <p14:creationId xmlns:p14="http://schemas.microsoft.com/office/powerpoint/2010/main" val="1642580373"/>
      </p:ext>
    </p:extLst>
  </p:cSld>
  <p:clrMapOvr>
    <a:masterClrMapping/>
  </p:clrMapOvr>
  <p:transition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812390168"/>
      </p:ext>
    </p:extLst>
  </p:cSld>
  <p:clrMapOvr>
    <a:masterClrMapping/>
  </p:clrMapOvr>
  <p:transition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640769706"/>
      </p:ext>
    </p:extLst>
  </p:cSld>
  <p:clrMapOvr>
    <a:masterClrMapping/>
  </p:clrMapOvr>
  <p:transition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7772400" y="2768600"/>
            <a:ext cx="19050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9829800" y="2768600"/>
            <a:ext cx="19050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546417711"/>
      </p:ext>
    </p:extLst>
  </p:cSld>
  <p:clrMapOvr>
    <a:masterClrMapping/>
  </p:clrMapOvr>
  <p:transition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766447759"/>
      </p:ext>
    </p:extLst>
  </p:cSld>
  <p:clrMapOvr>
    <a:masterClrMapping/>
  </p:clrMapOvr>
  <p:transition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1273525211"/>
      </p:ext>
    </p:extLst>
  </p:cSld>
  <p:clrMapOvr>
    <a:masterClrMapping/>
  </p:clrMapOvr>
  <p:transition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5493430"/>
      </p:ext>
    </p:extLst>
  </p:cSld>
  <p:clrMapOvr>
    <a:masterClrMapping/>
  </p:clrMapOvr>
  <p:transition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035599384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4276212714"/>
      </p:ext>
    </p:extLst>
  </p:cSld>
  <p:clrMapOvr>
    <a:masterClrMapping/>
  </p:clrMapOvr>
  <p:transition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>
              <a:sym typeface="Gill Sans" charset="0"/>
            </a:endParaRP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43540919"/>
      </p:ext>
    </p:extLst>
  </p:cSld>
  <p:clrMapOvr>
    <a:masterClrMapping/>
  </p:clrMapOvr>
  <p:transition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866538008"/>
      </p:ext>
    </p:extLst>
  </p:cSld>
  <p:clrMapOvr>
    <a:masterClrMapping/>
  </p:clrMapOvr>
  <p:transition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350009524"/>
      </p:ext>
    </p:extLst>
  </p:cSld>
  <p:clrMapOvr>
    <a:masterClrMapping/>
  </p:clrMapOvr>
  <p:transition/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</p:spTree>
    <p:extLst>
      <p:ext uri="{BB962C8B-B14F-4D97-AF65-F5344CB8AC3E}">
        <p14:creationId xmlns:p14="http://schemas.microsoft.com/office/powerpoint/2010/main" val="3837180954"/>
      </p:ext>
    </p:extLst>
  </p:cSld>
  <p:clrMapOvr>
    <a:masterClrMapping/>
  </p:clrMapOvr>
  <p:transition/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451989343"/>
      </p:ext>
    </p:extLst>
  </p:cSld>
  <p:clrMapOvr>
    <a:masterClrMapping/>
  </p:clrMapOvr>
  <p:transition/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3259556366"/>
      </p:ext>
    </p:extLst>
  </p:cSld>
  <p:clrMapOvr>
    <a:masterClrMapping/>
  </p:clrMapOvr>
  <p:transition/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244475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3867150" y="2768600"/>
            <a:ext cx="244475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548538811"/>
      </p:ext>
    </p:extLst>
  </p:cSld>
  <p:clrMapOvr>
    <a:masterClrMapping/>
  </p:clrMapOvr>
  <p:transition/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440478598"/>
      </p:ext>
    </p:extLst>
  </p:cSld>
  <p:clrMapOvr>
    <a:masterClrMapping/>
  </p:clrMapOvr>
  <p:transition/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1700875047"/>
      </p:ext>
    </p:extLst>
  </p:cSld>
  <p:clrMapOvr>
    <a:masterClrMapping/>
  </p:clrMapOvr>
  <p:transition/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0694690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89793255"/>
      </p:ext>
    </p:extLst>
  </p:cSld>
  <p:clrMapOvr>
    <a:masterClrMapping/>
  </p:clrMapOvr>
  <p:transition/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558941316"/>
      </p:ext>
    </p:extLst>
  </p:cSld>
  <p:clrMapOvr>
    <a:masterClrMapping/>
  </p:clrMapOvr>
  <p:transition/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>
              <a:sym typeface="Gill Sans" charset="0"/>
            </a:endParaRP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710622904"/>
      </p:ext>
    </p:extLst>
  </p:cSld>
  <p:clrMapOvr>
    <a:masterClrMapping/>
  </p:clrMapOvr>
  <p:transition/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102744091"/>
      </p:ext>
    </p:extLst>
  </p:cSld>
  <p:clrMapOvr>
    <a:masterClrMapping/>
  </p:clrMapOvr>
  <p:transition/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618225805"/>
      </p:ext>
    </p:extLst>
  </p:cSld>
  <p:clrMapOvr>
    <a:masterClrMapping/>
  </p:clrMapOvr>
  <p:transition/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</p:spTree>
    <p:extLst>
      <p:ext uri="{BB962C8B-B14F-4D97-AF65-F5344CB8AC3E}">
        <p14:creationId xmlns:p14="http://schemas.microsoft.com/office/powerpoint/2010/main" val="1769941987"/>
      </p:ext>
    </p:extLst>
  </p:cSld>
  <p:clrMapOvr>
    <a:masterClrMapping/>
  </p:clrMapOvr>
  <p:transition/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85116632"/>
      </p:ext>
    </p:extLst>
  </p:cSld>
  <p:clrMapOvr>
    <a:masterClrMapping/>
  </p:clrMapOvr>
  <p:transition/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13719145"/>
      </p:ext>
    </p:extLst>
  </p:cSld>
  <p:clrMapOvr>
    <a:masterClrMapping/>
  </p:clrMapOvr>
  <p:transition/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51562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578600" y="2768600"/>
            <a:ext cx="51562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686690412"/>
      </p:ext>
    </p:extLst>
  </p:cSld>
  <p:clrMapOvr>
    <a:masterClrMapping/>
  </p:clrMapOvr>
  <p:transition/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702357318"/>
      </p:ext>
    </p:extLst>
  </p:cSld>
  <p:clrMapOvr>
    <a:masterClrMapping/>
  </p:clrMapOvr>
  <p:transition/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3948426183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493024582"/>
      </p:ext>
    </p:extLst>
  </p:cSld>
  <p:clrMapOvr>
    <a:masterClrMapping/>
  </p:clrMapOvr>
  <p:transition/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5053294"/>
      </p:ext>
    </p:extLst>
  </p:cSld>
  <p:clrMapOvr>
    <a:masterClrMapping/>
  </p:clrMapOvr>
  <p:transition/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3531687139"/>
      </p:ext>
    </p:extLst>
  </p:cSld>
  <p:clrMapOvr>
    <a:masterClrMapping/>
  </p:clrMapOvr>
  <p:transition/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>
              <a:sym typeface="Gill Sans" charset="0"/>
            </a:endParaRP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149223694"/>
      </p:ext>
    </p:extLst>
  </p:cSld>
  <p:clrMapOvr>
    <a:masterClrMapping/>
  </p:clrMapOvr>
  <p:transition/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72108390"/>
      </p:ext>
    </p:extLst>
  </p:cSld>
  <p:clrMapOvr>
    <a:masterClrMapping/>
  </p:clrMapOvr>
  <p:transition/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365356255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591118807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3630936234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9028531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7286305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134151068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>
              <a:sym typeface="Gill Sans" charset="0"/>
            </a:endParaRP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537531387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455998906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9428163" y="2276475"/>
            <a:ext cx="2925762" cy="64357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8624888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378051257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</p:spTree>
    <p:extLst>
      <p:ext uri="{BB962C8B-B14F-4D97-AF65-F5344CB8AC3E}">
        <p14:creationId xmlns:p14="http://schemas.microsoft.com/office/powerpoint/2010/main" val="3711844674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839700094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415780487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1270000" y="5029200"/>
            <a:ext cx="5156200" cy="1130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578600" y="5029200"/>
            <a:ext cx="5156200" cy="1130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72520622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870698021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3554527779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1188749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4110701776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3435244731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>
              <a:sym typeface="Gill Sans" charset="0"/>
            </a:endParaRP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721772175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645595444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9118600" y="1638300"/>
            <a:ext cx="2616200" cy="4521200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1270000" y="1638300"/>
            <a:ext cx="7696200" cy="4521200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435784431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</p:spTree>
    <p:extLst>
      <p:ext uri="{BB962C8B-B14F-4D97-AF65-F5344CB8AC3E}">
        <p14:creationId xmlns:p14="http://schemas.microsoft.com/office/powerpoint/2010/main" val="1363710733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294182352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475806900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698994299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876125863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2593369380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1270000" y="1270000"/>
            <a:ext cx="5156200" cy="7213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578600" y="1270000"/>
            <a:ext cx="5156200" cy="7213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186606973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7406802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17450783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>
              <a:sym typeface="Gill Sans" charset="0"/>
            </a:endParaRP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094104900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664260647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9428163" y="2276475"/>
            <a:ext cx="2925762" cy="67913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8624888" cy="67913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744995915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</p:spTree>
    <p:extLst>
      <p:ext uri="{BB962C8B-B14F-4D97-AF65-F5344CB8AC3E}">
        <p14:creationId xmlns:p14="http://schemas.microsoft.com/office/powerpoint/2010/main" val="1243224799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806576051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243422928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563023452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290522999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744940929"/>
      </p:ext>
    </p:extLst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1230951735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9982989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3645186760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>
              <a:sym typeface="Gill Sans" charset="0"/>
            </a:endParaRP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185235971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119805620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9428163" y="2276475"/>
            <a:ext cx="2925762" cy="67913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8624888" cy="67913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413459279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</p:spTree>
    <p:extLst>
      <p:ext uri="{BB962C8B-B14F-4D97-AF65-F5344CB8AC3E}">
        <p14:creationId xmlns:p14="http://schemas.microsoft.com/office/powerpoint/2010/main" val="4285489808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218770790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3969235456"/>
      </p:ext>
    </p:extLst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35000" y="4787900"/>
            <a:ext cx="2857500" cy="330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3644900" y="4787900"/>
            <a:ext cx="2857500" cy="330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925591009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sv-SE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876543715"/>
      </p:ext>
    </p:extLst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031302157"/>
      </p:ext>
    </p:extLst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1194827163"/>
      </p:ext>
    </p:extLst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9002066"/>
      </p:ext>
    </p:extLst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3982937218"/>
      </p:ext>
    </p:extLst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>
              <a:sym typeface="Gill Sans" charset="0"/>
            </a:endParaRP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828780745"/>
      </p:ext>
    </p:extLst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005960469"/>
      </p:ext>
    </p:extLst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5035550" y="1409700"/>
            <a:ext cx="1466850" cy="6680200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635000" y="1409700"/>
            <a:ext cx="4248150" cy="6680200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858042543"/>
      </p:ext>
    </p:extLst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</p:spTree>
    <p:extLst>
      <p:ext uri="{BB962C8B-B14F-4D97-AF65-F5344CB8AC3E}">
        <p14:creationId xmlns:p14="http://schemas.microsoft.com/office/powerpoint/2010/main" val="2220383295"/>
      </p:ext>
    </p:extLst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082340149"/>
      </p:ext>
    </p:extLst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126273253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3972519"/>
      </p:ext>
    </p:extLst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35000" y="4787900"/>
            <a:ext cx="2857500" cy="330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3644900" y="4787900"/>
            <a:ext cx="2857500" cy="330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618150670"/>
      </p:ext>
    </p:extLst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160613766"/>
      </p:ext>
    </p:extLst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137095171"/>
      </p:ext>
    </p:extLst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8931288"/>
      </p:ext>
    </p:extLst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632819624"/>
      </p:ext>
    </p:extLst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>
              <a:sym typeface="Gill Sans" charset="0"/>
            </a:endParaRP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54652616"/>
      </p:ext>
    </p:extLst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833636909"/>
      </p:ext>
    </p:extLst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5035550" y="1409700"/>
            <a:ext cx="1466850" cy="6680200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635000" y="1409700"/>
            <a:ext cx="4248150" cy="6680200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997621326"/>
      </p:ext>
    </p:extLst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</p:spTree>
    <p:extLst>
      <p:ext uri="{BB962C8B-B14F-4D97-AF65-F5344CB8AC3E}">
        <p14:creationId xmlns:p14="http://schemas.microsoft.com/office/powerpoint/2010/main" val="2408782465"/>
      </p:ext>
    </p:extLst>
  </p:cSld>
  <p:clrMapOvr>
    <a:masterClrMapping/>
  </p:clrMapOvr>
  <p:transition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245621689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322117673"/>
      </p:ext>
    </p:extLst>
  </p:cSld>
  <p:clrMapOvr>
    <a:masterClrMapping/>
  </p:clrMapOvr>
  <p:transition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09266827"/>
      </p:ext>
    </p:extLst>
  </p:cSld>
  <p:clrMapOvr>
    <a:masterClrMapping/>
  </p:clrMapOvr>
  <p:transition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634330014"/>
      </p:ext>
    </p:extLst>
  </p:cSld>
  <p:clrMapOvr>
    <a:masterClrMapping/>
  </p:clrMapOvr>
  <p:transition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770802985"/>
      </p:ext>
    </p:extLst>
  </p:cSld>
  <p:clrMapOvr>
    <a:masterClrMapping/>
  </p:clrMapOvr>
  <p:transition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3183343698"/>
      </p:ext>
    </p:extLst>
  </p:cSld>
  <p:clrMapOvr>
    <a:masterClrMapping/>
  </p:clrMapOvr>
  <p:transition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9430883"/>
      </p:ext>
    </p:extLst>
  </p:cSld>
  <p:clrMapOvr>
    <a:masterClrMapping/>
  </p:clrMapOvr>
  <p:transition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728561463"/>
      </p:ext>
    </p:extLst>
  </p:cSld>
  <p:clrMapOvr>
    <a:masterClrMapping/>
  </p:clrMapOvr>
  <p:transition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>
              <a:sym typeface="Gill Sans" charset="0"/>
            </a:endParaRP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354528523"/>
      </p:ext>
    </p:extLst>
  </p:cSld>
  <p:clrMapOvr>
    <a:masterClrMapping/>
  </p:clrMapOvr>
  <p:transition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043231477"/>
      </p:ext>
    </p:extLst>
  </p:cSld>
  <p:clrMapOvr>
    <a:masterClrMapping/>
  </p:clrMapOvr>
  <p:transition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9428163" y="254000"/>
            <a:ext cx="2925762" cy="8458200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650875" y="254000"/>
            <a:ext cx="8624888" cy="8458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4249007061"/>
      </p:ext>
    </p:extLst>
  </p:cSld>
  <p:clrMapOvr>
    <a:masterClrMapping/>
  </p:clrMapOvr>
  <p:transition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 vert="horz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</p:spTree>
    <p:extLst>
      <p:ext uri="{BB962C8B-B14F-4D97-AF65-F5344CB8AC3E}">
        <p14:creationId xmlns:p14="http://schemas.microsoft.com/office/powerpoint/2010/main" val="69234384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>
              <a:sym typeface="Gill Sans" charset="0"/>
            </a:endParaRP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026688693"/>
      </p:ext>
    </p:extLst>
  </p:cSld>
  <p:clrMapOvr>
    <a:masterClrMapping/>
  </p:clrMapOvr>
  <p:transition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088886397"/>
      </p:ext>
    </p:extLst>
  </p:cSld>
  <p:clrMapOvr>
    <a:masterClrMapping/>
  </p:clrMapOvr>
  <p:transition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3738986501"/>
      </p:ext>
    </p:extLst>
  </p:cSld>
  <p:clrMapOvr>
    <a:masterClrMapping/>
  </p:clrMapOvr>
  <p:transition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761316235"/>
      </p:ext>
    </p:extLst>
  </p:cSld>
  <p:clrMapOvr>
    <a:masterClrMapping/>
  </p:clrMapOvr>
  <p:transition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723483070"/>
      </p:ext>
    </p:extLst>
  </p:cSld>
  <p:clrMapOvr>
    <a:masterClrMapping/>
  </p:clrMapOvr>
  <p:transition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sv-SE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3474490865"/>
      </p:ext>
    </p:extLst>
  </p:cSld>
  <p:clrMapOvr>
    <a:masterClrMapping/>
  </p:clrMapOvr>
  <p:transition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9379205"/>
      </p:ext>
    </p:extLst>
  </p:cSld>
  <p:clrMapOvr>
    <a:masterClrMapping/>
  </p:clrMapOvr>
  <p:transition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963820348"/>
      </p:ext>
    </p:extLst>
  </p:cSld>
  <p:clrMapOvr>
    <a:masterClrMapping/>
  </p:clrMapOvr>
  <p:transition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>
              <a:sym typeface="Gill Sans" charset="0"/>
            </a:endParaRP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3461037332"/>
      </p:ext>
    </p:extLst>
  </p:cSld>
  <p:clrMapOvr>
    <a:masterClrMapping/>
  </p:clrMapOvr>
  <p:transition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049193555"/>
      </p:ext>
    </p:extLst>
  </p:cSld>
  <p:clrMapOvr>
    <a:masterClrMapping/>
  </p:clrMapOvr>
  <p:transition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321675"/>
          </a:xfrm>
          <a:prstGeom prst="rect">
            <a:avLst/>
          </a:prstGeo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3216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4074958671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1270000"/>
            <a:ext cx="10464800" cy="721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838200" indent="-571500" algn="l" rtl="0" eaLnBrk="0" fontAlgn="base" hangingPunct="0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82700" indent="-571500" algn="l" rtl="0" eaLnBrk="0" fontAlgn="base" hangingPunct="0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727200" indent="-571500" algn="l" rtl="0" eaLnBrk="0" fontAlgn="base" hangingPunct="0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171700" indent="-571500" algn="l" rtl="0" eaLnBrk="0" fontAlgn="base" hangingPunct="0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616200" indent="-571500" algn="l" rtl="0" eaLnBrk="0" fontAlgn="base" hangingPunct="0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073400" indent="-571500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530600" indent="-571500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87800" indent="-571500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445000" indent="-571500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768600"/>
            <a:ext cx="50419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60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049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649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0939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538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9956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4528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100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3672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768600"/>
            <a:ext cx="104648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60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049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649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0939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538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9956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4528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100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3672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72400" y="2768600"/>
            <a:ext cx="39624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60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049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649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0939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538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9956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4528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100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3672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768600"/>
            <a:ext cx="50419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60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049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649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0939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538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9956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4528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100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3672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768600"/>
            <a:ext cx="104648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8382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827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7272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1717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6162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0734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5306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878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4450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971800"/>
            <a:ext cx="104648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5029200"/>
            <a:ext cx="10464800" cy="113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1638300"/>
            <a:ext cx="10464800" cy="330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7366000"/>
            <a:ext cx="10464800" cy="170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7366000"/>
            <a:ext cx="10464800" cy="170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5000" y="4787900"/>
            <a:ext cx="5867400" cy="330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35000" y="1409700"/>
            <a:ext cx="5867400" cy="330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5000" y="4787900"/>
            <a:ext cx="5867400" cy="330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35000" y="1409700"/>
            <a:ext cx="5867400" cy="330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8890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3335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7780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2225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6670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1242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5814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40386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4958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8890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3335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7780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2225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6670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1242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5814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40386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4958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53272050-63B7-CD45-83D6-67C55EF115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050" y="50800"/>
            <a:ext cx="11950700" cy="9652000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/>
          </p:cNvSpPr>
          <p:nvPr/>
        </p:nvSpPr>
        <p:spPr bwMode="auto">
          <a:xfrm>
            <a:off x="669752" y="1852464"/>
            <a:ext cx="11305256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sv-SE" sz="3600" dirty="0"/>
              <a:t>Hur stor är sannolikheten att minst två elever i klassen fyller år på samma dag?</a:t>
            </a:r>
          </a:p>
          <a:p>
            <a:pPr algn="l"/>
            <a:endParaRPr lang="sv-SE" sz="3600" dirty="0"/>
          </a:p>
          <a:p>
            <a:pPr algn="l"/>
            <a:r>
              <a:rPr lang="sv-SE" sz="3600" dirty="0"/>
              <a:t>Vi börjar lite enklare genom att räkna ut sannolikheten att minst två personer i en grupp på fem (A–E) är födda på samma veckodag. Hur stor är sannolikheten</a:t>
            </a:r>
          </a:p>
          <a:p>
            <a:pPr marL="742950" indent="-742950" algn="l">
              <a:buAutoNum type="alphaLcParenR"/>
            </a:pPr>
            <a:r>
              <a:rPr lang="sv-SE" sz="3600" dirty="0"/>
              <a:t>att B inte är född på samma veckodag som A?</a:t>
            </a:r>
          </a:p>
          <a:p>
            <a:pPr marL="742950" indent="-742950" algn="l">
              <a:buAutoNum type="alphaLcParenR"/>
            </a:pPr>
            <a:r>
              <a:rPr lang="sv-SE" sz="3600" dirty="0"/>
              <a:t>att C inte är född på samma veckodag som A eller B?</a:t>
            </a:r>
          </a:p>
          <a:p>
            <a:pPr marL="742950" indent="-742950" algn="l">
              <a:buAutoNum type="alphaLcParenR"/>
            </a:pPr>
            <a:r>
              <a:rPr lang="sv-SE" sz="3600" dirty="0"/>
              <a:t>att D inte är född på samma veckodag som A, B eller C?</a:t>
            </a:r>
          </a:p>
        </p:txBody>
      </p:sp>
      <p:sp>
        <p:nvSpPr>
          <p:cNvPr id="16422" name="Rectangle 2"/>
          <p:cNvSpPr>
            <a:spLocks/>
          </p:cNvSpPr>
          <p:nvPr/>
        </p:nvSpPr>
        <p:spPr bwMode="auto">
          <a:xfrm>
            <a:off x="901700" y="38100"/>
            <a:ext cx="10857284" cy="165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/>
          <a:p>
            <a:r>
              <a:rPr lang="en-US" sz="4500" b="1" dirty="0">
                <a:solidFill>
                  <a:srgbClr val="826F36"/>
                </a:solidFill>
                <a:ea typeface="ＭＳ Ｐゴシック" charset="0"/>
                <a:cs typeface="ＭＳ Ｐゴシック" charset="0"/>
              </a:rPr>
              <a:t>Samma </a:t>
            </a:r>
            <a:r>
              <a:rPr lang="en-US" sz="4500" b="1" dirty="0" err="1">
                <a:solidFill>
                  <a:srgbClr val="826F36"/>
                </a:solidFill>
                <a:ea typeface="ＭＳ Ｐゴシック" charset="0"/>
                <a:cs typeface="ＭＳ Ｐゴシック" charset="0"/>
              </a:rPr>
              <a:t>födelsedag</a:t>
            </a:r>
            <a:endParaRPr lang="en-US" sz="4500" b="1" dirty="0">
              <a:solidFill>
                <a:srgbClr val="826F36"/>
              </a:solidFill>
              <a:ea typeface="ＭＳ Ｐゴシック" charset="0"/>
              <a:cs typeface="ＭＳ Ｐゴシック" charset="0"/>
            </a:endParaRPr>
          </a:p>
        </p:txBody>
      </p:sp>
      <p:pic>
        <p:nvPicPr>
          <p:cNvPr id="40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9" t="30188" r="4716" b="32704"/>
          <a:stretch>
            <a:fillRect/>
          </a:stretch>
        </p:blipFill>
        <p:spPr bwMode="auto">
          <a:xfrm>
            <a:off x="10287000" y="139700"/>
            <a:ext cx="2422525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>
            <a:spLocks/>
          </p:cNvSpPr>
          <p:nvPr/>
        </p:nvSpPr>
        <p:spPr bwMode="auto">
          <a:xfrm>
            <a:off x="741760" y="2140496"/>
            <a:ext cx="11161240" cy="525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sv-SE" sz="3600" dirty="0"/>
              <a:t>Det finns 7 veckodagar. Om A fyller år tex på en måndag är det 6/7 chans att B inte fyller år samma dag.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sv-SE" sz="3600" dirty="0"/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sv-SE" sz="3600" dirty="0"/>
              <a:t>För C blir det sedan 5/7 chans att inte fylla år samma dag som A eller B.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sv-SE" sz="3600" dirty="0"/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sv-SE" sz="3600" dirty="0"/>
              <a:t>För D blir det 4/7 chans att inte fylla år samma veckodag som A, B eller C.</a:t>
            </a:r>
          </a:p>
        </p:txBody>
      </p:sp>
      <p:sp>
        <p:nvSpPr>
          <p:cNvPr id="17410" name="Rectangle 2"/>
          <p:cNvSpPr>
            <a:spLocks/>
          </p:cNvSpPr>
          <p:nvPr/>
        </p:nvSpPr>
        <p:spPr bwMode="auto">
          <a:xfrm>
            <a:off x="901700" y="38100"/>
            <a:ext cx="11607800" cy="165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/>
          <a:p>
            <a:r>
              <a:rPr lang="en-US" sz="4500" b="1" dirty="0">
                <a:solidFill>
                  <a:srgbClr val="826F36"/>
                </a:solidFill>
                <a:ea typeface="ＭＳ Ｐゴシック" charset="0"/>
                <a:cs typeface="ＭＳ Ｐゴシック" charset="0"/>
              </a:rPr>
              <a:t>Samma </a:t>
            </a:r>
            <a:r>
              <a:rPr lang="en-US" sz="4500" b="1" dirty="0" err="1">
                <a:solidFill>
                  <a:srgbClr val="826F36"/>
                </a:solidFill>
                <a:ea typeface="ＭＳ Ｐゴシック" charset="0"/>
                <a:cs typeface="ＭＳ Ｐゴシック" charset="0"/>
              </a:rPr>
              <a:t>födelsedag</a:t>
            </a:r>
            <a:endParaRPr lang="en-US" sz="4500" b="1" dirty="0">
              <a:solidFill>
                <a:srgbClr val="826F36"/>
              </a:solidFill>
              <a:ea typeface="ＭＳ Ｐゴシック" charset="0"/>
              <a:cs typeface="ＭＳ Ｐゴシック" charset="0"/>
            </a:endParaRP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9" t="30188" r="4716" b="32704"/>
          <a:stretch>
            <a:fillRect/>
          </a:stretch>
        </p:blipFill>
        <p:spPr bwMode="auto">
          <a:xfrm>
            <a:off x="10287000" y="139700"/>
            <a:ext cx="2422525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ruta 2"/>
          <p:cNvSpPr txBox="1"/>
          <p:nvPr/>
        </p:nvSpPr>
        <p:spPr>
          <a:xfrm>
            <a:off x="675973" y="4291123"/>
            <a:ext cx="18466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9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89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89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/>
          </p:cNvSpPr>
          <p:nvPr/>
        </p:nvSpPr>
        <p:spPr bwMode="auto">
          <a:xfrm>
            <a:off x="669752" y="1852464"/>
            <a:ext cx="11305256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sv-SE" sz="3600" dirty="0"/>
              <a:t>Nu gör vi det lite svårare:</a:t>
            </a:r>
          </a:p>
          <a:p>
            <a:pPr algn="l"/>
            <a:r>
              <a:rPr lang="sv-SE" sz="3600" dirty="0"/>
              <a:t>a) Hur stor är sannolikheten att ingen av de fem personerna fyller år samma veckodag?</a:t>
            </a:r>
          </a:p>
          <a:p>
            <a:pPr algn="l"/>
            <a:r>
              <a:rPr lang="sv-SE" sz="3600" dirty="0"/>
              <a:t>b) Hur stor är sannolikheten att minst 2 personer fyller år samma veckodag? </a:t>
            </a:r>
          </a:p>
        </p:txBody>
      </p:sp>
      <p:sp>
        <p:nvSpPr>
          <p:cNvPr id="16422" name="Rectangle 2"/>
          <p:cNvSpPr>
            <a:spLocks/>
          </p:cNvSpPr>
          <p:nvPr/>
        </p:nvSpPr>
        <p:spPr bwMode="auto">
          <a:xfrm>
            <a:off x="901700" y="38100"/>
            <a:ext cx="10857284" cy="165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/>
          <a:p>
            <a:r>
              <a:rPr lang="en-US" sz="4500" b="1" dirty="0">
                <a:solidFill>
                  <a:srgbClr val="826F36"/>
                </a:solidFill>
                <a:ea typeface="ＭＳ Ｐゴシック" charset="0"/>
                <a:cs typeface="ＭＳ Ｐゴシック" charset="0"/>
              </a:rPr>
              <a:t>Samma </a:t>
            </a:r>
            <a:r>
              <a:rPr lang="en-US" sz="4500" b="1" dirty="0" err="1">
                <a:solidFill>
                  <a:srgbClr val="826F36"/>
                </a:solidFill>
                <a:ea typeface="ＭＳ Ｐゴシック" charset="0"/>
                <a:cs typeface="ＭＳ Ｐゴシック" charset="0"/>
              </a:rPr>
              <a:t>födelsedag</a:t>
            </a:r>
            <a:endParaRPr lang="en-US" sz="4500" b="1" dirty="0">
              <a:solidFill>
                <a:srgbClr val="826F36"/>
              </a:solidFill>
              <a:ea typeface="ＭＳ Ｐゴシック" charset="0"/>
              <a:cs typeface="ＭＳ Ｐゴシック" charset="0"/>
            </a:endParaRPr>
          </a:p>
        </p:txBody>
      </p:sp>
      <p:pic>
        <p:nvPicPr>
          <p:cNvPr id="40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9" t="30188" r="4716" b="32704"/>
          <a:stretch>
            <a:fillRect/>
          </a:stretch>
        </p:blipFill>
        <p:spPr bwMode="auto">
          <a:xfrm>
            <a:off x="10287000" y="139700"/>
            <a:ext cx="2422525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3952694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8913" name="Rectangle 1"/>
              <p:cNvSpPr>
                <a:spLocks/>
              </p:cNvSpPr>
              <p:nvPr/>
            </p:nvSpPr>
            <p:spPr bwMode="auto">
              <a:xfrm>
                <a:off x="741760" y="2140496"/>
                <a:ext cx="11161240" cy="52565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/>
              <a:lstStyle/>
              <a:p>
                <a:pPr marL="571500" indent="-571500" algn="l">
                  <a:buFont typeface="Arial" panose="020B0604020202020204" pitchFamily="34" charset="0"/>
                  <a:buChar char="•"/>
                </a:pPr>
                <a:r>
                  <a:rPr lang="sv-SE" sz="3600" dirty="0"/>
                  <a:t>Sannolikheten att ingen fyller år samma veckodag är</a:t>
                </a:r>
              </a:p>
              <a:p>
                <a:pPr algn="l"/>
                <a:endParaRPr lang="sv-SE" sz="3600" dirty="0"/>
              </a:p>
              <a:p>
                <a:pPr algn="l"/>
                <a:r>
                  <a:rPr lang="sv-SE" sz="3600" dirty="0"/>
                  <a:t>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v-SE" sz="3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v-SE" sz="36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sv-SE" sz="36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sv-SE" sz="3600" dirty="0"/>
                  <a:t> ·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v-SE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v-SE" sz="36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sv-SE" sz="3600" i="1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sv-SE" sz="3600" dirty="0"/>
                  <a:t> ·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v-SE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v-SE" sz="36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sv-SE" sz="3600" i="1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sv-SE" sz="3600" dirty="0"/>
                  <a:t> =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v-SE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v-SE" sz="3600" b="0" i="1" smtClean="0">
                            <a:latin typeface="Cambria Math" panose="02040503050406030204" pitchFamily="18" charset="0"/>
                          </a:rPr>
                          <m:t>120</m:t>
                        </m:r>
                      </m:num>
                      <m:den>
                        <m:r>
                          <a:rPr lang="sv-SE" sz="3600" b="0" i="1" smtClean="0">
                            <a:latin typeface="Cambria Math" panose="02040503050406030204" pitchFamily="18" charset="0"/>
                          </a:rPr>
                          <m:t>343</m:t>
                        </m:r>
                      </m:den>
                    </m:f>
                  </m:oMath>
                </a14:m>
                <a:r>
                  <a:rPr lang="sv-SE" sz="3600" dirty="0"/>
                  <a:t> = 0,349… ≈</a:t>
                </a:r>
                <a:r>
                  <a:rPr lang="sv-SE" sz="3600" b="1" dirty="0"/>
                  <a:t> </a:t>
                </a:r>
                <a:r>
                  <a:rPr lang="sv-SE" sz="3600" dirty="0"/>
                  <a:t>0,35 = 35 %</a:t>
                </a:r>
                <a:endParaRPr lang="sv-SE" sz="3600" b="1" dirty="0"/>
              </a:p>
              <a:p>
                <a:pPr algn="l"/>
                <a:endParaRPr lang="sv-SE" sz="3600" dirty="0"/>
              </a:p>
              <a:p>
                <a:pPr marL="571500" indent="-571500" algn="l">
                  <a:buFont typeface="Arial" panose="020B0604020202020204" pitchFamily="34" charset="0"/>
                  <a:buChar char="•"/>
                </a:pPr>
                <a:r>
                  <a:rPr lang="sv-SE" sz="3600" dirty="0"/>
                  <a:t>Sannolikheten att minst två personer fyller år samma veckodag blir då:</a:t>
                </a:r>
              </a:p>
              <a:p>
                <a:pPr marL="571500" indent="-571500" algn="l">
                  <a:buFont typeface="Arial" panose="020B0604020202020204" pitchFamily="34" charset="0"/>
                  <a:buChar char="•"/>
                </a:pPr>
                <a:endParaRPr lang="sv-SE" sz="3600" dirty="0"/>
              </a:p>
              <a:p>
                <a:pPr algn="l"/>
                <a:r>
                  <a:rPr lang="sv-SE" sz="3600" dirty="0"/>
                  <a:t> 	1 – 0,35 = 0,65 = 65 %</a:t>
                </a:r>
              </a:p>
            </p:txBody>
          </p:sp>
        </mc:Choice>
        <mc:Fallback>
          <p:sp>
            <p:nvSpPr>
              <p:cNvPr id="38913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41760" y="2140496"/>
                <a:ext cx="11161240" cy="5256584"/>
              </a:xfrm>
              <a:prstGeom prst="rect">
                <a:avLst/>
              </a:prstGeom>
              <a:blipFill>
                <a:blip r:embed="rId2"/>
                <a:stretch>
                  <a:fillRect l="-227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410" name="Rectangle 2"/>
          <p:cNvSpPr>
            <a:spLocks/>
          </p:cNvSpPr>
          <p:nvPr/>
        </p:nvSpPr>
        <p:spPr bwMode="auto">
          <a:xfrm>
            <a:off x="901700" y="38100"/>
            <a:ext cx="11607800" cy="165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/>
          <a:p>
            <a:r>
              <a:rPr lang="en-US" sz="4500" b="1" dirty="0">
                <a:solidFill>
                  <a:srgbClr val="826F36"/>
                </a:solidFill>
                <a:ea typeface="ＭＳ Ｐゴシック" charset="0"/>
                <a:cs typeface="ＭＳ Ｐゴシック" charset="0"/>
              </a:rPr>
              <a:t>Samma </a:t>
            </a:r>
            <a:r>
              <a:rPr lang="en-US" sz="4500" b="1" dirty="0" err="1">
                <a:solidFill>
                  <a:srgbClr val="826F36"/>
                </a:solidFill>
                <a:ea typeface="ＭＳ Ｐゴシック" charset="0"/>
                <a:cs typeface="ＭＳ Ｐゴシック" charset="0"/>
              </a:rPr>
              <a:t>födelsedag</a:t>
            </a:r>
            <a:endParaRPr lang="en-US" sz="4500" b="1" dirty="0">
              <a:solidFill>
                <a:srgbClr val="826F36"/>
              </a:solidFill>
              <a:ea typeface="ＭＳ Ｐゴシック" charset="0"/>
              <a:cs typeface="ＭＳ Ｐゴシック" charset="0"/>
            </a:endParaRP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9" t="30188" r="4716" b="32704"/>
          <a:stretch>
            <a:fillRect/>
          </a:stretch>
        </p:blipFill>
        <p:spPr bwMode="auto">
          <a:xfrm>
            <a:off x="10287000" y="139700"/>
            <a:ext cx="2422525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ruta 2"/>
          <p:cNvSpPr txBox="1"/>
          <p:nvPr/>
        </p:nvSpPr>
        <p:spPr>
          <a:xfrm>
            <a:off x="675973" y="4291123"/>
            <a:ext cx="18466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08851529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9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89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89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89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7890" name="Rectangle 2"/>
              <p:cNvSpPr>
                <a:spLocks/>
              </p:cNvSpPr>
              <p:nvPr/>
            </p:nvSpPr>
            <p:spPr bwMode="auto">
              <a:xfrm>
                <a:off x="669752" y="1852464"/>
                <a:ext cx="11305256" cy="73448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/>
              <a:lstStyle/>
              <a:p>
                <a:pPr algn="l"/>
                <a:r>
                  <a:rPr lang="sv-SE" sz="3600" dirty="0"/>
                  <a:t>Nu är det dags att återgå till det ursprungliga problemet:</a:t>
                </a:r>
              </a:p>
              <a:p>
                <a:pPr algn="l"/>
                <a:r>
                  <a:rPr lang="sv-SE" sz="3600" dirty="0"/>
                  <a:t>Hur stor är sannolikheten att att minst 2 personer fyller år samma dag?</a:t>
                </a:r>
              </a:p>
              <a:p>
                <a:pPr algn="l"/>
                <a:endParaRPr lang="sv-SE" sz="3600" dirty="0"/>
              </a:p>
              <a:p>
                <a:pPr algn="l"/>
                <a:r>
                  <a:rPr lang="sv-SE" sz="3600" dirty="0"/>
                  <a:t>Vi tänker oss att det är 25 elever i klassen. Chansen att ingen fyller år samma dag blir då:</a:t>
                </a:r>
              </a:p>
              <a:p>
                <a:pPr algn="l"/>
                <a:endParaRPr lang="sv-SE" sz="3600" dirty="0"/>
              </a:p>
              <a:p>
                <a:pPr algn="l"/>
                <a14:m>
                  <m:oMath xmlns:m="http://schemas.openxmlformats.org/officeDocument/2006/math">
                    <m:f>
                      <m:fPr>
                        <m:ctrlPr>
                          <a:rPr lang="sv-SE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v-SE" sz="3600" b="0" i="1" smtClean="0">
                            <a:latin typeface="Cambria Math" panose="02040503050406030204" pitchFamily="18" charset="0"/>
                          </a:rPr>
                          <m:t>364</m:t>
                        </m:r>
                      </m:num>
                      <m:den>
                        <m:r>
                          <a:rPr lang="sv-SE" sz="3600" b="0" i="1" smtClean="0">
                            <a:latin typeface="Cambria Math" panose="02040503050406030204" pitchFamily="18" charset="0"/>
                          </a:rPr>
                          <m:t>365</m:t>
                        </m:r>
                      </m:den>
                    </m:f>
                  </m:oMath>
                </a14:m>
                <a:r>
                  <a:rPr lang="sv-SE" sz="3600" dirty="0"/>
                  <a:t> ·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v-SE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v-SE" sz="3600" b="0" i="1" smtClean="0">
                            <a:latin typeface="Cambria Math" panose="02040503050406030204" pitchFamily="18" charset="0"/>
                          </a:rPr>
                          <m:t>363</m:t>
                        </m:r>
                      </m:num>
                      <m:den>
                        <m:r>
                          <a:rPr lang="sv-SE" sz="3600" b="0" i="1" smtClean="0">
                            <a:latin typeface="Cambria Math" panose="02040503050406030204" pitchFamily="18" charset="0"/>
                          </a:rPr>
                          <m:t>365</m:t>
                        </m:r>
                      </m:den>
                    </m:f>
                  </m:oMath>
                </a14:m>
                <a:r>
                  <a:rPr lang="sv-SE" sz="3600" dirty="0"/>
                  <a:t> ·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v-SE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v-SE" sz="3600" b="0" i="1" smtClean="0">
                            <a:latin typeface="Cambria Math" panose="02040503050406030204" pitchFamily="18" charset="0"/>
                          </a:rPr>
                          <m:t>362</m:t>
                        </m:r>
                      </m:num>
                      <m:den>
                        <m:r>
                          <a:rPr lang="sv-SE" sz="3600" b="0" i="1" smtClean="0">
                            <a:latin typeface="Cambria Math" panose="02040503050406030204" pitchFamily="18" charset="0"/>
                          </a:rPr>
                          <m:t>365</m:t>
                        </m:r>
                      </m:den>
                    </m:f>
                    <m:r>
                      <a:rPr lang="sv-SE" sz="3600" b="0" i="1" smtClean="0">
                        <a:latin typeface="Cambria Math" panose="02040503050406030204" pitchFamily="18" charset="0"/>
                      </a:rPr>
                      <m:t>…   …</m:t>
                    </m:r>
                    <m:f>
                      <m:fPr>
                        <m:ctrlPr>
                          <a:rPr lang="sv-SE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v-SE" sz="3600" i="1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sv-SE" sz="3600" b="0" i="1" smtClean="0">
                            <a:latin typeface="Cambria Math" panose="02040503050406030204" pitchFamily="18" charset="0"/>
                          </a:rPr>
                          <m:t>41</m:t>
                        </m:r>
                      </m:num>
                      <m:den>
                        <m:r>
                          <a:rPr lang="sv-SE" sz="3600" i="1">
                            <a:latin typeface="Cambria Math" panose="02040503050406030204" pitchFamily="18" charset="0"/>
                          </a:rPr>
                          <m:t>365</m:t>
                        </m:r>
                      </m:den>
                    </m:f>
                  </m:oMath>
                </a14:m>
                <a:r>
                  <a:rPr lang="sv-SE" sz="3600" dirty="0"/>
                  <a:t> ≈</a:t>
                </a:r>
                <a:r>
                  <a:rPr lang="sv-SE" sz="3600" b="1" dirty="0"/>
                  <a:t> </a:t>
                </a:r>
                <a:r>
                  <a:rPr lang="sv-SE" sz="3600" dirty="0"/>
                  <a:t>0,43 = 43 %</a:t>
                </a:r>
              </a:p>
              <a:p>
                <a:pPr algn="l"/>
                <a:endParaRPr lang="sv-SE" sz="3600" dirty="0"/>
              </a:p>
              <a:p>
                <a:pPr algn="l"/>
                <a:r>
                  <a:rPr lang="sv-SE" sz="3600" dirty="0"/>
                  <a:t>Chansen att minst två fyller år samma dag blir då:</a:t>
                </a:r>
              </a:p>
              <a:p>
                <a:pPr algn="l"/>
                <a:endParaRPr lang="sv-SE" sz="3600" dirty="0"/>
              </a:p>
              <a:p>
                <a:pPr algn="l"/>
                <a:r>
                  <a:rPr lang="sv-SE" sz="3600" dirty="0"/>
                  <a:t>1 – 0,43 = 0,57 = </a:t>
                </a:r>
                <a:r>
                  <a:rPr lang="sv-SE" sz="3600" b="1" dirty="0">
                    <a:solidFill>
                      <a:srgbClr val="FF0000"/>
                    </a:solidFill>
                  </a:rPr>
                  <a:t>57 %</a:t>
                </a:r>
                <a:endParaRPr lang="sv-SE" sz="3600" b="1" dirty="0"/>
              </a:p>
              <a:p>
                <a:pPr algn="l"/>
                <a:endParaRPr lang="sv-SE" sz="3600" dirty="0"/>
              </a:p>
            </p:txBody>
          </p:sp>
        </mc:Choice>
        <mc:Fallback>
          <p:sp>
            <p:nvSpPr>
              <p:cNvPr id="37890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69752" y="1852464"/>
                <a:ext cx="11305256" cy="7344816"/>
              </a:xfrm>
              <a:prstGeom prst="rect">
                <a:avLst/>
              </a:prstGeom>
              <a:blipFill>
                <a:blip r:embed="rId3"/>
                <a:stretch>
                  <a:fillRect l="-2357" t="-2069" r="-3479"/>
                </a:stretch>
              </a:blipFill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422" name="Rectangle 2"/>
          <p:cNvSpPr>
            <a:spLocks/>
          </p:cNvSpPr>
          <p:nvPr/>
        </p:nvSpPr>
        <p:spPr bwMode="auto">
          <a:xfrm>
            <a:off x="901700" y="38100"/>
            <a:ext cx="10857284" cy="165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/>
          <a:p>
            <a:r>
              <a:rPr lang="en-US" sz="4500" b="1" dirty="0">
                <a:solidFill>
                  <a:srgbClr val="826F36"/>
                </a:solidFill>
                <a:ea typeface="ＭＳ Ｐゴシック" charset="0"/>
                <a:cs typeface="ＭＳ Ｐゴシック" charset="0"/>
              </a:rPr>
              <a:t>Samma </a:t>
            </a:r>
            <a:r>
              <a:rPr lang="en-US" sz="4500" b="1" dirty="0" err="1">
                <a:solidFill>
                  <a:srgbClr val="826F36"/>
                </a:solidFill>
                <a:ea typeface="ＭＳ Ｐゴシック" charset="0"/>
                <a:cs typeface="ＭＳ Ｐゴシック" charset="0"/>
              </a:rPr>
              <a:t>födelsedag</a:t>
            </a:r>
            <a:endParaRPr lang="en-US" sz="4500" b="1" dirty="0">
              <a:solidFill>
                <a:srgbClr val="826F36"/>
              </a:solidFill>
              <a:ea typeface="ＭＳ Ｐゴシック" charset="0"/>
              <a:cs typeface="ＭＳ Ｐゴシック" charset="0"/>
            </a:endParaRPr>
          </a:p>
        </p:txBody>
      </p:sp>
      <p:pic>
        <p:nvPicPr>
          <p:cNvPr id="40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9" t="30188" r="4716" b="32704"/>
          <a:stretch>
            <a:fillRect/>
          </a:stretch>
        </p:blipFill>
        <p:spPr bwMode="auto">
          <a:xfrm>
            <a:off x="10287000" y="139700"/>
            <a:ext cx="2422525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4147925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 build="p" autoUpdateAnimBg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nkter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D9EACA"/>
      </a:accent1>
      <a:accent2>
        <a:srgbClr val="333399"/>
      </a:accent2>
      <a:accent3>
        <a:srgbClr val="FFFFFF"/>
      </a:accent3>
      <a:accent4>
        <a:srgbClr val="000000"/>
      </a:accent4>
      <a:accent5>
        <a:srgbClr val="E9F3E1"/>
      </a:accent5>
      <a:accent6>
        <a:srgbClr val="2D2D8A"/>
      </a:accent6>
      <a:hlink>
        <a:srgbClr val="009999"/>
      </a:hlink>
      <a:folHlink>
        <a:srgbClr val="99CC00"/>
      </a:folHlink>
    </a:clrScheme>
    <a:fontScheme name="Punkter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Punk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Titel och punkter - Vänster">
  <a:themeElements>
    <a:clrScheme name="Titel och punkter - Vän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el och punkter - Vänster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el och punkter - Vän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Titel och punkter - 2 spalter">
  <a:themeElements>
    <a:clrScheme name="Titel och punkter - 2 spal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el och punkter - 2 spalter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el och punkter - 2 spal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Titel och punkter - Höger">
  <a:themeElements>
    <a:clrScheme name="Titel och punkter - Hög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el och punkter - Höger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el och punkter - Hög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Titel, punktformer och bild">
  <a:themeElements>
    <a:clrScheme name="Titel, punktformer och bild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el, punktformer och bild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el, punktformer och bil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Titel och punkter">
  <a:themeElements>
    <a:clrScheme name="Titel och punk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el och punkter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el och punk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itel - Centrerad">
  <a:themeElements>
    <a:clrScheme name="Titel - Centrerad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el - Centrerad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el - Centrera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itel och undertext">
  <a:themeElements>
    <a:clrScheme name="Titel och undertex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el och undertext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el och undertex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Foto - Horisontellt">
  <a:themeElements>
    <a:clrScheme name="Foto - Horisontell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Foto - Horisontellt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Foto - Horisontel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Foto - Horisontell spegling">
  <a:themeElements>
    <a:clrScheme name="Foto - Horisontell spegling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Foto - Horisontell spegling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Foto - Horisontell speglin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Foto - Vertikalt">
  <a:themeElements>
    <a:clrScheme name="Foto - Vertikal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Foto - Vertikalt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Foto - Vertika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Foto - Vertikal spegling">
  <a:themeElements>
    <a:clrScheme name="Foto - Vertikal spegling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Foto - Vertikal spegling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Foto - Vertikal speglin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Titel - Upptill">
  <a:themeElements>
    <a:clrScheme name="Titel - Upptil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el - Upptill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el - Upptil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Tom">
  <a:themeElements>
    <a:clrScheme name="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om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om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287</TotalTime>
  <Pages>0</Pages>
  <Words>326</Words>
  <Characters>0</Characters>
  <Application>Microsoft Macintosh PowerPoint</Application>
  <PresentationFormat>Anpassad</PresentationFormat>
  <Lines>0</Lines>
  <Paragraphs>39</Paragraphs>
  <Slides>6</Slides>
  <Notes>3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14</vt:i4>
      </vt:variant>
      <vt:variant>
        <vt:lpstr>Bildrubriker</vt:lpstr>
      </vt:variant>
      <vt:variant>
        <vt:i4>6</vt:i4>
      </vt:variant>
    </vt:vector>
  </HeadingPairs>
  <TitlesOfParts>
    <vt:vector size="24" baseType="lpstr">
      <vt:lpstr>Arial</vt:lpstr>
      <vt:lpstr>Calibri</vt:lpstr>
      <vt:lpstr>Cambria Math</vt:lpstr>
      <vt:lpstr>Gill Sans</vt:lpstr>
      <vt:lpstr>Punkter</vt:lpstr>
      <vt:lpstr>Titel - Centrerad</vt:lpstr>
      <vt:lpstr>Titel och undertext</vt:lpstr>
      <vt:lpstr>Foto - Horisontellt</vt:lpstr>
      <vt:lpstr>Foto - Horisontell spegling</vt:lpstr>
      <vt:lpstr>Foto - Vertikalt</vt:lpstr>
      <vt:lpstr>Foto - Vertikal spegling</vt:lpstr>
      <vt:lpstr>Titel - Upptill</vt:lpstr>
      <vt:lpstr>Tom</vt:lpstr>
      <vt:lpstr>Titel och punkter - Vänster</vt:lpstr>
      <vt:lpstr>Titel och punkter - 2 spalter</vt:lpstr>
      <vt:lpstr>Titel och punkter - Höger</vt:lpstr>
      <vt:lpstr>Titel, punktformer och bild</vt:lpstr>
      <vt:lpstr>Titel och punkter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subject/>
  <dc:creator/>
  <cp:keywords/>
  <dc:description/>
  <cp:lastModifiedBy>Conny Welén</cp:lastModifiedBy>
  <cp:revision>28</cp:revision>
  <dcterms:modified xsi:type="dcterms:W3CDTF">2021-03-15T12:55:43Z</dcterms:modified>
  <cp:category/>
</cp:coreProperties>
</file>