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</p:sldMasterIdLst>
  <p:sldIdLst>
    <p:sldId id="273" r:id="rId15"/>
    <p:sldId id="274" r:id="rId16"/>
    <p:sldId id="275" r:id="rId17"/>
    <p:sldId id="276" r:id="rId1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264" y="-12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48106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66386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1616079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441185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94428116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110641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847085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336030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406151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09016734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06802483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198793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437564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795207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9739907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5360677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71786711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88320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518469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3024745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165530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46961894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8413166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720785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325444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229073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2580373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390168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40769706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417711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447759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525211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49343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3559938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6212714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3540919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6538008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009524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7180954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1989343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59556366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38811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0478598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875047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69469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9793255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58941316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10622904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744091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8225805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9941987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16632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3719145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690412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357318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8426183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024582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053294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31687139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49223694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108390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535625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11880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093623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02853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286305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4151068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3753138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599890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8051257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184467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70009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1578048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520622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698021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527779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18874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10701776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35244731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2177217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5595444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5784431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710733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18235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75806900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899429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6125863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336938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6606973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40680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7450783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94104900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26064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4995915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3224799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576051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3422928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023452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52299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940929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0951735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982989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4518676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85235971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80562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459279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489808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770790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69235456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59100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6543715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302157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827163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002066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82937218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28780745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5960469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042543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0383295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340149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2627325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972519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8150670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0613766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095171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31288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32819624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4652616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3636909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7621326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782465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562168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22117673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9266827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4330014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802985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343698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430883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28561463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54528523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3231477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9007061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23438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26688693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8886397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38986501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316235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3483070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4490865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379205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63820348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61037332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9193555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95867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9-08-08 kl. 15.16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3800"/>
            <a:ext cx="13415168" cy="1178245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9-08-08 kl. 16.29.49.pn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953515" cy="9629328"/>
          </a:xfrm>
          <a:prstGeom prst="rect">
            <a:avLst/>
          </a:prstGeom>
        </p:spPr>
      </p:pic>
      <p:sp>
        <p:nvSpPr>
          <p:cNvPr id="37890" name="Rectangle 2"/>
          <p:cNvSpPr>
            <a:spLocks/>
          </p:cNvSpPr>
          <p:nvPr/>
        </p:nvSpPr>
        <p:spPr bwMode="auto">
          <a:xfrm>
            <a:off x="669752" y="1852464"/>
            <a:ext cx="9361040" cy="790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sv-SE" sz="3600" dirty="0"/>
              <a:t>Hur </a:t>
            </a:r>
            <a:r>
              <a:rPr lang="sv-SE" sz="3600" dirty="0" err="1"/>
              <a:t>många</a:t>
            </a:r>
            <a:r>
              <a:rPr lang="sv-SE" sz="3600" dirty="0"/>
              <a:t> </a:t>
            </a:r>
            <a:r>
              <a:rPr lang="sv-SE" sz="3600" dirty="0" err="1"/>
              <a:t>gånger</a:t>
            </a:r>
            <a:r>
              <a:rPr lang="sv-SE" sz="3600" dirty="0"/>
              <a:t> kan man vika ett papper? Den som har </a:t>
            </a:r>
            <a:r>
              <a:rPr lang="sv-SE" sz="3600" dirty="0" smtClean="0"/>
              <a:t>rekordet var </a:t>
            </a:r>
            <a:r>
              <a:rPr lang="sv-SE" sz="3600" dirty="0"/>
              <a:t>en amerikansk </a:t>
            </a:r>
            <a:r>
              <a:rPr lang="sv-SE" sz="3600" dirty="0" err="1"/>
              <a:t>high</a:t>
            </a:r>
            <a:r>
              <a:rPr lang="sv-SE" sz="3600" dirty="0"/>
              <a:t> </a:t>
            </a:r>
            <a:r>
              <a:rPr lang="sv-SE" sz="3600" dirty="0" err="1"/>
              <a:t>school</a:t>
            </a:r>
            <a:r>
              <a:rPr lang="sv-SE" sz="3600" dirty="0"/>
              <a:t>-elev. Efter 7 timmar hade eleven vikt ett 1 200 m </a:t>
            </a:r>
            <a:r>
              <a:rPr lang="sv-SE" sz="3600" dirty="0" err="1"/>
              <a:t>långt</a:t>
            </a:r>
            <a:r>
              <a:rPr lang="sv-SE" sz="3600" dirty="0"/>
              <a:t> toalettpapper 12 </a:t>
            </a:r>
            <a:r>
              <a:rPr lang="sv-SE" sz="3600" dirty="0" err="1" smtClean="0"/>
              <a:t>gånger</a:t>
            </a:r>
            <a:r>
              <a:rPr lang="sv-SE" sz="3600" dirty="0" smtClean="0"/>
              <a:t>. Varje </a:t>
            </a:r>
            <a:r>
              <a:rPr lang="sv-SE" sz="3600" dirty="0"/>
              <a:t>vikning gjordes </a:t>
            </a:r>
            <a:r>
              <a:rPr lang="sv-SE" sz="3600" dirty="0" err="1"/>
              <a:t>pa</a:t>
            </a:r>
            <a:r>
              <a:rPr lang="sv-SE" sz="3600" dirty="0"/>
              <a:t>̊ mitten. </a:t>
            </a:r>
            <a:r>
              <a:rPr lang="sv-SE" sz="3600" dirty="0" err="1" smtClean="0"/>
              <a:t>Tänk</a:t>
            </a:r>
            <a:r>
              <a:rPr lang="sv-SE" sz="3600" dirty="0" smtClean="0"/>
              <a:t> </a:t>
            </a:r>
            <a:r>
              <a:rPr lang="sv-SE" sz="3600" dirty="0"/>
              <a:t>dig nu att man kunde vika </a:t>
            </a:r>
            <a:r>
              <a:rPr lang="sv-SE" sz="3600" dirty="0" err="1"/>
              <a:t>ännu</a:t>
            </a:r>
            <a:r>
              <a:rPr lang="sv-SE" sz="3600" dirty="0"/>
              <a:t> fler </a:t>
            </a:r>
            <a:r>
              <a:rPr lang="sv-SE" sz="3600" dirty="0" err="1"/>
              <a:t>gånger</a:t>
            </a:r>
            <a:r>
              <a:rPr lang="sv-SE" sz="3600" dirty="0"/>
              <a:t> och varje </a:t>
            </a:r>
            <a:r>
              <a:rPr lang="sv-SE" sz="3600" dirty="0" err="1"/>
              <a:t>gång</a:t>
            </a:r>
            <a:r>
              <a:rPr lang="sv-SE" sz="3600" dirty="0"/>
              <a:t> </a:t>
            </a:r>
            <a:r>
              <a:rPr lang="sv-SE" sz="3600" dirty="0" err="1"/>
              <a:t>pa</a:t>
            </a:r>
            <a:r>
              <a:rPr lang="sv-SE" sz="3600" dirty="0"/>
              <a:t>̊ mitten. </a:t>
            </a:r>
            <a:endParaRPr lang="sv-SE" sz="3600" dirty="0"/>
          </a:p>
          <a:p>
            <a:pPr marL="742950" indent="-742950" algn="l">
              <a:buFont typeface="+mj-lt"/>
              <a:buAutoNum type="arabicPeriod"/>
            </a:pPr>
            <a:r>
              <a:rPr lang="sv-SE" sz="3600" dirty="0" smtClean="0"/>
              <a:t>Hur </a:t>
            </a:r>
            <a:r>
              <a:rPr lang="sv-SE" sz="3600" dirty="0" err="1"/>
              <a:t>många</a:t>
            </a:r>
            <a:r>
              <a:rPr lang="sv-SE" sz="3600" dirty="0"/>
              <a:t> lager toalettpapper </a:t>
            </a:r>
            <a:r>
              <a:rPr lang="sv-SE" sz="3600" dirty="0" err="1"/>
              <a:t>får</a:t>
            </a:r>
            <a:r>
              <a:rPr lang="sv-SE" sz="3600" dirty="0"/>
              <a:t> du om du viker 12 </a:t>
            </a:r>
            <a:r>
              <a:rPr lang="sv-SE" sz="3600" dirty="0" err="1"/>
              <a:t>gånger</a:t>
            </a:r>
            <a:r>
              <a:rPr lang="sv-SE" sz="3600" dirty="0"/>
              <a:t>? </a:t>
            </a:r>
            <a:endParaRPr lang="sv-SE" sz="3600" dirty="0"/>
          </a:p>
          <a:p>
            <a:pPr marL="742950" indent="-742950" algn="l">
              <a:buFont typeface="+mj-lt"/>
              <a:buAutoNum type="arabicPeriod"/>
            </a:pPr>
            <a:r>
              <a:rPr lang="sv-SE" sz="3600" dirty="0" smtClean="0"/>
              <a:t>Hur </a:t>
            </a:r>
            <a:r>
              <a:rPr lang="sv-SE" sz="3600" dirty="0"/>
              <a:t>tjockt blir det? Avrunda till hela decimeter. </a:t>
            </a:r>
            <a:endParaRPr lang="sv-SE" sz="3600" dirty="0"/>
          </a:p>
          <a:p>
            <a:pPr marL="742950" indent="-742950" algn="l">
              <a:buFont typeface="+mj-lt"/>
              <a:buAutoNum type="arabicPeriod"/>
            </a:pPr>
            <a:r>
              <a:rPr lang="sv-SE" sz="3600" dirty="0" err="1" smtClean="0"/>
              <a:t>Tänk</a:t>
            </a:r>
            <a:r>
              <a:rPr lang="sv-SE" sz="3600" dirty="0" smtClean="0"/>
              <a:t> </a:t>
            </a:r>
            <a:r>
              <a:rPr lang="sv-SE" sz="3600" dirty="0"/>
              <a:t>dig nu att du kunde vika ett </a:t>
            </a:r>
            <a:r>
              <a:rPr lang="sv-SE" sz="3600" dirty="0" err="1"/>
              <a:t>jättelångt</a:t>
            </a:r>
            <a:r>
              <a:rPr lang="sv-SE" sz="3600" dirty="0"/>
              <a:t> toalettpapper </a:t>
            </a:r>
            <a:r>
              <a:rPr lang="sv-SE" sz="3600" dirty="0" err="1"/>
              <a:t>ännu</a:t>
            </a:r>
            <a:r>
              <a:rPr lang="sv-SE" sz="3600" dirty="0"/>
              <a:t> fler </a:t>
            </a:r>
            <a:r>
              <a:rPr lang="sv-SE" sz="3600" dirty="0" err="1"/>
              <a:t>gånger</a:t>
            </a:r>
            <a:r>
              <a:rPr lang="sv-SE" sz="3600" dirty="0"/>
              <a:t>. Hur </a:t>
            </a:r>
            <a:r>
              <a:rPr lang="sv-SE" sz="3600" dirty="0" err="1"/>
              <a:t>många</a:t>
            </a:r>
            <a:r>
              <a:rPr lang="sv-SE" sz="3600" dirty="0"/>
              <a:t> </a:t>
            </a:r>
            <a:r>
              <a:rPr lang="sv-SE" sz="3600" dirty="0" err="1"/>
              <a:t>gånger</a:t>
            </a:r>
            <a:r>
              <a:rPr lang="sv-SE" sz="3600" dirty="0"/>
              <a:t> skulle du </a:t>
            </a:r>
            <a:r>
              <a:rPr lang="sv-SE" sz="3600" dirty="0" err="1"/>
              <a:t>behöva</a:t>
            </a:r>
            <a:r>
              <a:rPr lang="sv-SE" sz="3600" dirty="0"/>
              <a:t> vika </a:t>
            </a:r>
            <a:r>
              <a:rPr lang="sv-SE" sz="3600" dirty="0" err="1"/>
              <a:t>för</a:t>
            </a:r>
            <a:r>
              <a:rPr lang="sv-SE" sz="3600" dirty="0"/>
              <a:t> att få en tjocklek som </a:t>
            </a:r>
            <a:r>
              <a:rPr lang="sv-SE" sz="3600" dirty="0" err="1"/>
              <a:t>är</a:t>
            </a:r>
            <a:r>
              <a:rPr lang="sv-SE" sz="3600" dirty="0"/>
              <a:t> lika med </a:t>
            </a:r>
            <a:r>
              <a:rPr lang="sv-SE" sz="3600" dirty="0" err="1"/>
              <a:t>avståndet</a:t>
            </a:r>
            <a:r>
              <a:rPr lang="sv-SE" sz="3600" dirty="0"/>
              <a:t> till </a:t>
            </a:r>
            <a:r>
              <a:rPr lang="sv-SE" sz="3600" dirty="0" err="1"/>
              <a:t>månen</a:t>
            </a:r>
            <a:r>
              <a:rPr lang="sv-SE" sz="3600" dirty="0"/>
              <a:t>? </a:t>
            </a:r>
            <a:endParaRPr lang="sv-SE" sz="3600" dirty="0"/>
          </a:p>
          <a:p>
            <a:pPr algn="l"/>
            <a:endParaRPr lang="en-US" sz="36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422" name="Rectangle 2"/>
          <p:cNvSpPr>
            <a:spLocks/>
          </p:cNvSpPr>
          <p:nvPr/>
        </p:nvSpPr>
        <p:spPr bwMode="auto">
          <a:xfrm>
            <a:off x="901700" y="38100"/>
            <a:ext cx="10857284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Vika</a:t>
            </a:r>
            <a:r>
              <a:rPr lang="en-US" sz="4500" b="1" dirty="0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papper</a:t>
            </a:r>
            <a:endParaRPr lang="en-US" sz="4500" b="1" dirty="0">
              <a:solidFill>
                <a:srgbClr val="826F36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741760" y="1708448"/>
            <a:ext cx="1058517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sv-SE" sz="3600" dirty="0" smtClean="0"/>
              <a:t>1-2.	Vi </a:t>
            </a:r>
            <a:r>
              <a:rPr lang="sv-SE" sz="3600" dirty="0" err="1"/>
              <a:t>räknar</a:t>
            </a:r>
            <a:r>
              <a:rPr lang="sv-SE" sz="3600" dirty="0"/>
              <a:t> med att papperet har tjockleken 0,1 </a:t>
            </a:r>
            <a:r>
              <a:rPr lang="sv-SE" sz="3600" dirty="0" smtClean="0"/>
              <a:t>mm.</a:t>
            </a:r>
          </a:p>
          <a:p>
            <a:r>
              <a:rPr lang="sv-SE" sz="3600" dirty="0"/>
              <a:t>	</a:t>
            </a:r>
            <a:r>
              <a:rPr lang="sv-SE" sz="3600" dirty="0" smtClean="0"/>
              <a:t>	  </a:t>
            </a:r>
            <a:r>
              <a:rPr lang="sv-SE" sz="3600" dirty="0" err="1" smtClean="0"/>
              <a:t>För</a:t>
            </a:r>
            <a:r>
              <a:rPr lang="sv-SE" sz="3600" dirty="0" smtClean="0"/>
              <a:t> </a:t>
            </a:r>
            <a:r>
              <a:rPr lang="sv-SE" sz="3600" dirty="0"/>
              <a:t>varje vikning blir antalet lager dubbelt så stort: </a:t>
            </a:r>
            <a:endParaRPr lang="sv-SE" sz="3600" dirty="0"/>
          </a:p>
          <a:p>
            <a:endParaRPr lang="en-US" sz="36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Vika</a:t>
            </a:r>
            <a:r>
              <a:rPr lang="en-US" sz="4500" b="1" dirty="0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papper</a:t>
            </a:r>
            <a:endParaRPr lang="en-US" sz="4500" b="1" dirty="0">
              <a:solidFill>
                <a:srgbClr val="826F36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 descr="Skärmavbild 2019-08-08 kl. 16.35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04" y="3148608"/>
            <a:ext cx="8856984" cy="403797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75973" y="4291123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525736" y="7370945"/>
            <a:ext cx="1159328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 startAt="3"/>
            </a:pPr>
            <a:r>
              <a:rPr lang="sv-SE" sz="3600" dirty="0" smtClean="0"/>
              <a:t>Genom att pröva sig fram får man att antalet vikningar</a:t>
            </a:r>
          </a:p>
          <a:p>
            <a:r>
              <a:rPr lang="sv-SE" sz="3600" dirty="0" smtClean="0"/>
              <a:t>		 som krävs för att tjockleken ska motsvara avståndet till</a:t>
            </a:r>
          </a:p>
          <a:p>
            <a:pPr algn="l"/>
            <a:r>
              <a:rPr lang="sv-SE" sz="3600" dirty="0"/>
              <a:t>	 </a:t>
            </a:r>
            <a:r>
              <a:rPr lang="sv-SE" sz="3600" dirty="0" smtClean="0"/>
              <a:t>månen är </a:t>
            </a:r>
            <a:r>
              <a:rPr lang="sv-SE" sz="3600" b="1" dirty="0" smtClean="0">
                <a:solidFill>
                  <a:srgbClr val="FF0000"/>
                </a:solidFill>
              </a:rPr>
              <a:t>42</a:t>
            </a:r>
            <a:r>
              <a:rPr lang="sv-SE" sz="3600" dirty="0" smtClean="0"/>
              <a:t>. </a:t>
            </a:r>
            <a:endParaRPr lang="sv-SE" sz="3600" dirty="0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build="p" autoUpdateAnimBg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Vika</a:t>
            </a:r>
            <a:r>
              <a:rPr lang="en-US" sz="4500" b="1" dirty="0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papper</a:t>
            </a:r>
            <a:endParaRPr lang="en-US" sz="4500" b="1" dirty="0">
              <a:solidFill>
                <a:srgbClr val="826F36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597744" y="1852464"/>
            <a:ext cx="12097344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Lite svårare lösning:</a:t>
            </a:r>
          </a:p>
          <a:p>
            <a:r>
              <a:rPr lang="sv-SE" dirty="0" smtClean="0"/>
              <a:t>Antalet </a:t>
            </a:r>
            <a:r>
              <a:rPr lang="sv-SE" dirty="0"/>
              <a:t>lager är </a:t>
            </a:r>
            <a:r>
              <a:rPr lang="sv-SE" dirty="0" smtClean="0"/>
              <a:t>2</a:t>
            </a:r>
            <a:r>
              <a:rPr lang="sv-SE" i="1" baseline="30000" dirty="0" smtClean="0"/>
              <a:t>n</a:t>
            </a:r>
            <a:r>
              <a:rPr lang="sv-SE" i="1" dirty="0" smtClean="0"/>
              <a:t> ,</a:t>
            </a:r>
            <a:r>
              <a:rPr lang="sv-SE" dirty="0" smtClean="0"/>
              <a:t> </a:t>
            </a:r>
            <a:r>
              <a:rPr lang="sv-SE" dirty="0"/>
              <a:t>där </a:t>
            </a:r>
            <a:r>
              <a:rPr lang="sv-SE" i="1" dirty="0"/>
              <a:t>n</a:t>
            </a:r>
            <a:r>
              <a:rPr lang="sv-SE" dirty="0"/>
              <a:t> = antalet vikningar. </a:t>
            </a:r>
            <a:endParaRPr lang="sv-SE" dirty="0" smtClean="0"/>
          </a:p>
          <a:p>
            <a:endParaRPr lang="sv-SE" sz="1200" dirty="0" smtClean="0"/>
          </a:p>
          <a:p>
            <a:r>
              <a:rPr lang="sv-SE" dirty="0"/>
              <a:t>T</a:t>
            </a:r>
            <a:r>
              <a:rPr lang="sv-SE" dirty="0" smtClean="0"/>
              <a:t>jockleken </a:t>
            </a:r>
            <a:r>
              <a:rPr lang="sv-SE" dirty="0"/>
              <a:t>efter </a:t>
            </a:r>
            <a:r>
              <a:rPr lang="sv-SE" i="1" dirty="0"/>
              <a:t>n</a:t>
            </a:r>
            <a:r>
              <a:rPr lang="sv-SE" dirty="0"/>
              <a:t> vikningar är 0,1 · 2</a:t>
            </a:r>
            <a:r>
              <a:rPr lang="sv-SE" i="1" baseline="30000" dirty="0"/>
              <a:t>n</a:t>
            </a:r>
            <a:r>
              <a:rPr lang="sv-SE" dirty="0"/>
              <a:t> mm. </a:t>
            </a:r>
            <a:endParaRPr lang="sv-SE" dirty="0" smtClean="0"/>
          </a:p>
          <a:p>
            <a:endParaRPr lang="sv-SE" sz="1200" dirty="0"/>
          </a:p>
          <a:p>
            <a:r>
              <a:rPr lang="sv-SE" dirty="0" smtClean="0"/>
              <a:t>Avståndet </a:t>
            </a:r>
            <a:r>
              <a:rPr lang="sv-SE" dirty="0"/>
              <a:t>till </a:t>
            </a:r>
            <a:r>
              <a:rPr lang="sv-SE" dirty="0" smtClean="0"/>
              <a:t>månen: </a:t>
            </a:r>
            <a:r>
              <a:rPr lang="sv-SE" dirty="0"/>
              <a:t>380 000 km = 380 000 ∙ 10</a:t>
            </a:r>
            <a:r>
              <a:rPr lang="sv-SE" baseline="30000" dirty="0"/>
              <a:t>6</a:t>
            </a:r>
            <a:r>
              <a:rPr lang="sv-SE" dirty="0"/>
              <a:t> mm</a:t>
            </a:r>
            <a:r>
              <a:rPr lang="sv-SE" dirty="0" smtClean="0"/>
              <a:t>.</a:t>
            </a:r>
          </a:p>
          <a:p>
            <a:endParaRPr lang="sv-SE" sz="1200" dirty="0" smtClean="0"/>
          </a:p>
          <a:p>
            <a:r>
              <a:rPr lang="sv-SE" dirty="0" smtClean="0"/>
              <a:t>0,1 </a:t>
            </a:r>
            <a:r>
              <a:rPr lang="sv-SE" dirty="0"/>
              <a:t>· 2</a:t>
            </a:r>
            <a:r>
              <a:rPr lang="sv-SE" i="1" baseline="30000" dirty="0"/>
              <a:t>n</a:t>
            </a:r>
            <a:r>
              <a:rPr lang="sv-SE" dirty="0"/>
              <a:t> = 380 000 ∙ </a:t>
            </a:r>
            <a:r>
              <a:rPr lang="sv-SE" dirty="0" smtClean="0"/>
              <a:t>10</a:t>
            </a:r>
            <a:r>
              <a:rPr lang="sv-SE" baseline="30000" dirty="0" smtClean="0"/>
              <a:t>6</a:t>
            </a:r>
            <a:endParaRPr lang="sv-SE" dirty="0"/>
          </a:p>
          <a:p>
            <a:r>
              <a:rPr lang="sv-SE" dirty="0" smtClean="0"/>
              <a:t>2</a:t>
            </a:r>
            <a:r>
              <a:rPr lang="sv-SE" i="1" baseline="30000" dirty="0" smtClean="0"/>
              <a:t>n</a:t>
            </a:r>
            <a:r>
              <a:rPr lang="sv-SE" dirty="0" smtClean="0"/>
              <a:t> </a:t>
            </a:r>
            <a:r>
              <a:rPr lang="sv-SE" dirty="0"/>
              <a:t>= 380 000 ∙ </a:t>
            </a:r>
            <a:r>
              <a:rPr lang="sv-SE" dirty="0" smtClean="0"/>
              <a:t>10</a:t>
            </a:r>
            <a:r>
              <a:rPr lang="sv-SE" baseline="30000" dirty="0" smtClean="0"/>
              <a:t>7</a:t>
            </a:r>
            <a:endParaRPr lang="sv-SE" baseline="30000" dirty="0"/>
          </a:p>
          <a:p>
            <a:r>
              <a:rPr lang="sv-SE" i="1" dirty="0" smtClean="0"/>
              <a:t>n</a:t>
            </a:r>
            <a:r>
              <a:rPr lang="sv-SE" dirty="0" smtClean="0"/>
              <a:t> </a:t>
            </a:r>
            <a:r>
              <a:rPr lang="sv-SE" dirty="0"/>
              <a:t>∙ </a:t>
            </a:r>
            <a:r>
              <a:rPr lang="sv-SE" dirty="0" err="1"/>
              <a:t>lg</a:t>
            </a:r>
            <a:r>
              <a:rPr lang="sv-SE" dirty="0"/>
              <a:t> 2 = </a:t>
            </a:r>
            <a:r>
              <a:rPr lang="sv-SE" dirty="0" err="1"/>
              <a:t>lg</a:t>
            </a:r>
            <a:r>
              <a:rPr lang="sv-SE" dirty="0"/>
              <a:t> (380 000 ∙ 10</a:t>
            </a:r>
            <a:r>
              <a:rPr lang="sv-SE" baseline="30000" dirty="0"/>
              <a:t>7</a:t>
            </a:r>
            <a:r>
              <a:rPr lang="sv-SE" dirty="0" smtClean="0"/>
              <a:t>)</a:t>
            </a:r>
          </a:p>
          <a:p>
            <a:r>
              <a:rPr lang="sv-SE" i="1" dirty="0" smtClean="0"/>
              <a:t>n</a:t>
            </a:r>
            <a:r>
              <a:rPr lang="sv-SE" dirty="0" smtClean="0"/>
              <a:t> </a:t>
            </a:r>
            <a:r>
              <a:rPr lang="sv-SE" dirty="0"/>
              <a:t>= 41,7... ≈ </a:t>
            </a:r>
            <a:r>
              <a:rPr lang="sv-SE" b="1" dirty="0" smtClean="0">
                <a:solidFill>
                  <a:srgbClr val="FF0000"/>
                </a:solidFill>
              </a:rPr>
              <a:t>42</a:t>
            </a:r>
            <a:endParaRPr lang="sv-S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k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D9EACA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F3E1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el och punkter - Vänster">
  <a:themeElements>
    <a:clrScheme name="Titel och punkter - Vän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Väns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Vän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och punkter - 2 spalter">
  <a:themeElements>
    <a:clrScheme name="Titel och punkter - 2 spal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2 spal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2 spal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 och punkter - Höger">
  <a:themeElements>
    <a:clrScheme name="Titel och punkter - Hög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Hög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Hö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el, punktformer och bild">
  <a:themeElements>
    <a:clrScheme name="Titel, punktformer och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punktformer och bil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, punktformer och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 och punkter">
  <a:themeElements>
    <a:clrScheme name="Titel och punk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- Centrerad">
  <a:themeElements>
    <a:clrScheme name="Titel - Centrer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Centrera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Centre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och undertext">
  <a:themeElements>
    <a:clrScheme name="Titel och under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undertex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under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- Horisontellt">
  <a:themeElements>
    <a:clrScheme name="Foto - Horisontel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sontell spegling">
  <a:themeElements>
    <a:clrScheme name="Foto - Horisontel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Vertikalt">
  <a:themeElements>
    <a:clrScheme name="Foto - Vertik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kal spegling">
  <a:themeElements>
    <a:clrScheme name="Foto - Vertika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el - Upptill">
  <a:themeElements>
    <a:clrScheme name="Titel - Uppti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Upptil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Uppti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om">
  <a:themeElements>
    <a:clrScheme name="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Pages>0</Pages>
  <Words>207</Words>
  <Characters>0</Characters>
  <Application>Microsoft Macintosh PowerPoint</Application>
  <PresentationFormat>Anpassad</PresentationFormat>
  <Lines>0</Lines>
  <Paragraphs>23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14</vt:i4>
      </vt:variant>
      <vt:variant>
        <vt:lpstr>Bildrubriker</vt:lpstr>
      </vt:variant>
      <vt:variant>
        <vt:i4>4</vt:i4>
      </vt:variant>
    </vt:vector>
  </HeadingPairs>
  <TitlesOfParts>
    <vt:vector size="18" baseType="lpstr">
      <vt:lpstr>Punkter</vt:lpstr>
      <vt:lpstr>Titel - Centrerad</vt:lpstr>
      <vt:lpstr>Titel och undertext</vt:lpstr>
      <vt:lpstr>Foto - Horisontellt</vt:lpstr>
      <vt:lpstr>Foto - Horisontell spegling</vt:lpstr>
      <vt:lpstr>Foto - Vertikalt</vt:lpstr>
      <vt:lpstr>Foto - Vertikal spegling</vt:lpstr>
      <vt:lpstr>Titel - Upptill</vt:lpstr>
      <vt:lpstr>Tom</vt:lpstr>
      <vt:lpstr>Titel och punkter - Vänster</vt:lpstr>
      <vt:lpstr>Titel och punkter - 2 spalter</vt:lpstr>
      <vt:lpstr>Titel och punkter - Höger</vt:lpstr>
      <vt:lpstr>Titel, punktformer och bild</vt:lpstr>
      <vt:lpstr>Titel och punkter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/>
  <cp:keywords/>
  <dc:description/>
  <cp:lastModifiedBy>Conny Welén</cp:lastModifiedBy>
  <cp:revision>14</cp:revision>
  <dcterms:modified xsi:type="dcterms:W3CDTF">2019-08-08T14:49:44Z</dcterms:modified>
  <cp:category/>
</cp:coreProperties>
</file>