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  <p:sldId id="268" r:id="rId5"/>
    <p:sldId id="269" r:id="rId6"/>
    <p:sldId id="261" r:id="rId7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3" autoAdjust="0"/>
    <p:restoredTop sz="96819" autoAdjust="0"/>
  </p:normalViewPr>
  <p:slideViewPr>
    <p:cSldViewPr snapToGrid="0" snapToObjects="1">
      <p:cViewPr>
        <p:scale>
          <a:sx n="350" d="100"/>
          <a:sy n="350" d="100"/>
        </p:scale>
        <p:origin x="-4224" y="-7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2023-04-21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EF9A6F2-21B0-7A4C-B488-7450DDBA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13" y="2867412"/>
            <a:ext cx="1225898" cy="254777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47284" y="151760"/>
            <a:ext cx="887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Y 5.4				          Tabeller och diagram</a:t>
            </a:r>
          </a:p>
        </p:txBody>
      </p:sp>
      <p:sp>
        <p:nvSpPr>
          <p:cNvPr id="3" name="Rektangel 2"/>
          <p:cNvSpPr/>
          <p:nvPr/>
        </p:nvSpPr>
        <p:spPr>
          <a:xfrm>
            <a:off x="3056206" y="787528"/>
            <a:ext cx="3382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Frekvens och relativ frekvens </a:t>
            </a:r>
          </a:p>
        </p:txBody>
      </p:sp>
      <p:sp>
        <p:nvSpPr>
          <p:cNvPr id="4" name="Rektangel 3"/>
          <p:cNvSpPr/>
          <p:nvPr/>
        </p:nvSpPr>
        <p:spPr>
          <a:xfrm>
            <a:off x="1579684" y="1166643"/>
            <a:ext cx="655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lektion i historia fick eleverna i 8B se en film om andra världskriget. De betygsatte filmen i skala 1–5, där 5 var högst betyg. </a:t>
            </a:r>
          </a:p>
          <a:p>
            <a:r>
              <a:rPr lang="sv-SE" dirty="0"/>
              <a:t>Resultatet skrevs in i en </a:t>
            </a:r>
            <a:r>
              <a:rPr lang="sv-SE" b="1" i="1" dirty="0">
                <a:solidFill>
                  <a:srgbClr val="800000"/>
                </a:solidFill>
              </a:rPr>
              <a:t>frekvenstabell.</a:t>
            </a:r>
          </a:p>
        </p:txBody>
      </p:sp>
      <p:sp>
        <p:nvSpPr>
          <p:cNvPr id="6" name="Bildtext 1 5"/>
          <p:cNvSpPr/>
          <p:nvPr/>
        </p:nvSpPr>
        <p:spPr>
          <a:xfrm>
            <a:off x="40104" y="3238702"/>
            <a:ext cx="1612569" cy="852717"/>
          </a:xfrm>
          <a:prstGeom prst="borderCallout1">
            <a:avLst>
              <a:gd name="adj1" fmla="val 22669"/>
              <a:gd name="adj2" fmla="val 100027"/>
              <a:gd name="adj3" fmla="val 4877"/>
              <a:gd name="adj4" fmla="val 135796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Betyget varierar och är därför en </a:t>
            </a:r>
            <a:r>
              <a:rPr lang="sv-SE" sz="1600" b="1" i="1" dirty="0">
                <a:solidFill>
                  <a:srgbClr val="800000"/>
                </a:solidFill>
              </a:rPr>
              <a:t>variabel</a:t>
            </a:r>
            <a:r>
              <a:rPr lang="sv-SE" sz="1600" dirty="0"/>
              <a:t>, ofta </a:t>
            </a:r>
            <a:r>
              <a:rPr lang="sv-SE" sz="1600" b="1" i="1" dirty="0">
                <a:solidFill>
                  <a:srgbClr val="800000"/>
                </a:solidFill>
              </a:rPr>
              <a:t>x</a:t>
            </a:r>
            <a:r>
              <a:rPr lang="sv-SE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83FDF7-4C9A-7141-B093-7CD71717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11" y="2867411"/>
            <a:ext cx="1219110" cy="2911113"/>
          </a:xfrm>
          <a:prstGeom prst="rect">
            <a:avLst/>
          </a:prstGeom>
        </p:spPr>
      </p:pic>
      <p:sp>
        <p:nvSpPr>
          <p:cNvPr id="10" name="Bildtext 1 9"/>
          <p:cNvSpPr/>
          <p:nvPr/>
        </p:nvSpPr>
        <p:spPr>
          <a:xfrm>
            <a:off x="519909" y="6016666"/>
            <a:ext cx="3905575" cy="767041"/>
          </a:xfrm>
          <a:prstGeom prst="borderCallout1">
            <a:avLst>
              <a:gd name="adj1" fmla="val -155"/>
              <a:gd name="adj2" fmla="val 58011"/>
              <a:gd name="adj3" fmla="val -46077"/>
              <a:gd name="adj4" fmla="val 66756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Summan av frekvenserna kallar vi </a:t>
            </a:r>
            <a:r>
              <a:rPr lang="sv-SE" sz="1600" b="1" i="1" dirty="0">
                <a:solidFill>
                  <a:srgbClr val="800000"/>
                </a:solidFill>
              </a:rPr>
              <a:t>n</a:t>
            </a:r>
            <a:r>
              <a:rPr lang="sv-SE" sz="1600" dirty="0"/>
              <a:t>.</a:t>
            </a:r>
          </a:p>
          <a:p>
            <a:r>
              <a:rPr lang="sv-SE" sz="1600" dirty="0"/>
              <a:t>I det här fallet är </a:t>
            </a:r>
            <a:r>
              <a:rPr lang="sv-SE" sz="1600" i="1" dirty="0"/>
              <a:t>n</a:t>
            </a:r>
            <a:r>
              <a:rPr lang="sv-SE" sz="1600" dirty="0"/>
              <a:t> det totala antalet elever.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306FC1-AEC1-8A47-BB2C-582EFDD4C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726" y="2883620"/>
            <a:ext cx="1869356" cy="2894906"/>
          </a:xfrm>
          <a:prstGeom prst="rect">
            <a:avLst/>
          </a:prstGeom>
        </p:spPr>
      </p:pic>
      <p:sp>
        <p:nvSpPr>
          <p:cNvPr id="8" name="Bildtext 1 7"/>
          <p:cNvSpPr/>
          <p:nvPr/>
        </p:nvSpPr>
        <p:spPr>
          <a:xfrm>
            <a:off x="5373278" y="2099756"/>
            <a:ext cx="3403077" cy="543363"/>
          </a:xfrm>
          <a:prstGeom prst="borderCallout1">
            <a:avLst>
              <a:gd name="adj1" fmla="val 17238"/>
              <a:gd name="adj2" fmla="val 260"/>
              <a:gd name="adj3" fmla="val 159721"/>
              <a:gd name="adj4" fmla="val -42940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Frekvensen visar hur många det är av varje värde. Frekvensen förkortas </a:t>
            </a:r>
            <a:r>
              <a:rPr lang="sv-SE" sz="1600" b="1" i="1" dirty="0">
                <a:solidFill>
                  <a:srgbClr val="800000"/>
                </a:solidFill>
              </a:rPr>
              <a:t>f</a:t>
            </a:r>
            <a:r>
              <a:rPr lang="sv-S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Bildtext 1 7">
            <a:extLst>
              <a:ext uri="{FF2B5EF4-FFF2-40B4-BE49-F238E27FC236}">
                <a16:creationId xmlns:a16="http://schemas.microsoft.com/office/drawing/2014/main" id="{315D9C4F-49BD-AE40-BCA3-7633C48A41B0}"/>
              </a:ext>
            </a:extLst>
          </p:cNvPr>
          <p:cNvSpPr/>
          <p:nvPr/>
        </p:nvSpPr>
        <p:spPr>
          <a:xfrm>
            <a:off x="6683433" y="3274666"/>
            <a:ext cx="2342340" cy="2042052"/>
          </a:xfrm>
          <a:prstGeom prst="borderCallout1">
            <a:avLst>
              <a:gd name="adj1" fmla="val 25784"/>
              <a:gd name="adj2" fmla="val -47"/>
              <a:gd name="adj3" fmla="val -1575"/>
              <a:gd name="adj4" fmla="val -32595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Den relativa frekvensen visar den procentuella fördelningen av betygen.</a:t>
            </a:r>
          </a:p>
          <a:p>
            <a:endParaRPr lang="sv-SE" sz="1600" dirty="0"/>
          </a:p>
          <a:p>
            <a:r>
              <a:rPr lang="sv-SE" sz="1600" dirty="0"/>
              <a:t>Den beräknas genom att man dividerar frekvensen för ett betyg med det totala antalet betyg, </a:t>
            </a:r>
            <a:r>
              <a:rPr lang="sv-SE" sz="1600" b="1" i="1" dirty="0">
                <a:solidFill>
                  <a:srgbClr val="800000"/>
                </a:solidFill>
              </a:rPr>
              <a:t>f / n</a:t>
            </a:r>
            <a:r>
              <a:rPr lang="sv-SE" sz="1600" b="1" i="1" dirty="0">
                <a:solidFill>
                  <a:schemeClr val="tx1"/>
                </a:solidFill>
              </a:rPr>
              <a:t>.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85866" y="1213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Stolpdiagram</a:t>
            </a:r>
          </a:p>
          <a:p>
            <a:r>
              <a:rPr lang="sv-SE" dirty="0"/>
              <a:t>• Används när man vill jämföra antal.</a:t>
            </a:r>
          </a:p>
          <a:p>
            <a:r>
              <a:rPr lang="sv-SE" dirty="0"/>
              <a:t>• Det observerade är tal.</a:t>
            </a:r>
          </a:p>
          <a:p>
            <a:r>
              <a:rPr lang="sv-SE" dirty="0"/>
              <a:t>• Ett stolpdiagram har därför tal</a:t>
            </a:r>
          </a:p>
          <a:p>
            <a:r>
              <a:rPr lang="sv-SE" dirty="0"/>
              <a:t>   längs </a:t>
            </a:r>
            <a:r>
              <a:rPr lang="sv-SE" i="1" dirty="0"/>
              <a:t>x </a:t>
            </a:r>
            <a:r>
              <a:rPr lang="sv-SE" dirty="0"/>
              <a:t>– axeln.</a:t>
            </a:r>
          </a:p>
        </p:txBody>
      </p:sp>
      <p:sp>
        <p:nvSpPr>
          <p:cNvPr id="4" name="Rektangel 3"/>
          <p:cNvSpPr/>
          <p:nvPr/>
        </p:nvSpPr>
        <p:spPr>
          <a:xfrm>
            <a:off x="485866" y="3685028"/>
            <a:ext cx="4778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Stapeldiagram</a:t>
            </a:r>
          </a:p>
          <a:p>
            <a:r>
              <a:rPr lang="sv-SE" dirty="0"/>
              <a:t>• Används när man vill jämföra antal.</a:t>
            </a:r>
          </a:p>
          <a:p>
            <a:r>
              <a:rPr lang="sv-SE" dirty="0"/>
              <a:t>• Det observerade är inte tal.</a:t>
            </a:r>
          </a:p>
          <a:p>
            <a:r>
              <a:rPr lang="sv-SE" dirty="0"/>
              <a:t>• Ett stapeldiagram har därför till exempel</a:t>
            </a:r>
          </a:p>
          <a:p>
            <a:r>
              <a:rPr lang="sv-SE" dirty="0"/>
              <a:t>    namn, bilmärken eller länder längs </a:t>
            </a:r>
            <a:r>
              <a:rPr lang="sv-SE" i="1" dirty="0"/>
              <a:t>x</a:t>
            </a:r>
            <a:r>
              <a:rPr lang="sv-SE" dirty="0"/>
              <a:t>-axeln.</a:t>
            </a:r>
          </a:p>
          <a:p>
            <a:r>
              <a:rPr lang="sv-SE" dirty="0"/>
              <a:t>• Saknar pil på </a:t>
            </a:r>
            <a:r>
              <a:rPr lang="sv-SE" i="1" dirty="0"/>
              <a:t>x</a:t>
            </a:r>
            <a:r>
              <a:rPr lang="sv-SE" dirty="0"/>
              <a:t> – axeln .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74" y="880495"/>
            <a:ext cx="3227680" cy="252601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3631243" y="218458"/>
            <a:ext cx="235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Olika typer av diagram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532F499F-F933-6819-6001-04E7A2DBA33A}"/>
              </a:ext>
            </a:extLst>
          </p:cNvPr>
          <p:cNvGrpSpPr/>
          <p:nvPr/>
        </p:nvGrpSpPr>
        <p:grpSpPr>
          <a:xfrm>
            <a:off x="5218437" y="3514306"/>
            <a:ext cx="2963176" cy="2526011"/>
            <a:chOff x="5218437" y="3514306"/>
            <a:chExt cx="2963176" cy="2526011"/>
          </a:xfrm>
        </p:grpSpPr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369E7FC-9941-D5E3-0F49-535852084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64774" y="3514306"/>
              <a:ext cx="2916839" cy="2526011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01610287-466F-B474-C225-2A8997106AC4}"/>
                </a:ext>
              </a:extLst>
            </p:cNvPr>
            <p:cNvSpPr/>
            <p:nvPr/>
          </p:nvSpPr>
          <p:spPr>
            <a:xfrm>
              <a:off x="5218437" y="5648325"/>
              <a:ext cx="345990" cy="1392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2" name="Bildtext 1 11"/>
          <p:cNvSpPr/>
          <p:nvPr/>
        </p:nvSpPr>
        <p:spPr>
          <a:xfrm>
            <a:off x="3425125" y="5854418"/>
            <a:ext cx="1670883" cy="505487"/>
          </a:xfrm>
          <a:prstGeom prst="borderCallout1">
            <a:avLst>
              <a:gd name="adj1" fmla="val 1677"/>
              <a:gd name="adj2" fmla="val 100758"/>
              <a:gd name="adj3" fmla="val -26525"/>
              <a:gd name="adj4" fmla="val 129074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400" dirty="0"/>
              <a:t>Sågtandslinje, döljer värden på </a:t>
            </a:r>
            <a:r>
              <a:rPr lang="sv-SE" sz="1400" i="1" dirty="0"/>
              <a:t>y </a:t>
            </a:r>
            <a:r>
              <a:rPr lang="sv-SE" sz="1400" dirty="0"/>
              <a:t>– axeln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81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697726"/>
            <a:ext cx="3048000" cy="27305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4216400"/>
            <a:ext cx="1981200" cy="18542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09600" y="1026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Linjediagram</a:t>
            </a:r>
          </a:p>
          <a:p>
            <a:r>
              <a:rPr lang="sv-SE" dirty="0"/>
              <a:t>• Används när man vill visa en förändring</a:t>
            </a:r>
          </a:p>
          <a:p>
            <a:r>
              <a:rPr lang="sv-SE" dirty="0"/>
              <a:t>    under en viss tid.</a:t>
            </a:r>
          </a:p>
          <a:p>
            <a:r>
              <a:rPr lang="sv-SE" dirty="0"/>
              <a:t>• Förändringen visas som en </a:t>
            </a:r>
            <a:r>
              <a:rPr lang="sv-SE" i="1" dirty="0"/>
              <a:t>graf</a:t>
            </a:r>
            <a:r>
              <a:rPr lang="sv-SE" dirty="0"/>
              <a:t> (linje).</a:t>
            </a:r>
          </a:p>
        </p:txBody>
      </p:sp>
      <p:sp>
        <p:nvSpPr>
          <p:cNvPr id="6" name="Rektangel 5"/>
          <p:cNvSpPr/>
          <p:nvPr/>
        </p:nvSpPr>
        <p:spPr>
          <a:xfrm>
            <a:off x="609600" y="42164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Cirkeldiagram</a:t>
            </a:r>
          </a:p>
          <a:p>
            <a:r>
              <a:rPr lang="sv-SE" dirty="0"/>
              <a:t>• Används när man vill visa hur det hela</a:t>
            </a:r>
          </a:p>
          <a:p>
            <a:r>
              <a:rPr lang="sv-SE" dirty="0"/>
              <a:t>   fördelas på sina delar.</a:t>
            </a:r>
          </a:p>
          <a:p>
            <a:r>
              <a:rPr lang="sv-SE" dirty="0"/>
              <a:t>• Hela cirkeln motsvarar det hela (100 %)</a:t>
            </a:r>
          </a:p>
          <a:p>
            <a:r>
              <a:rPr lang="sv-SE" dirty="0"/>
              <a:t>   och de olika stora ”tårtbitarna” motsvarar</a:t>
            </a:r>
          </a:p>
          <a:p>
            <a:r>
              <a:rPr lang="sv-SE" dirty="0"/>
              <a:t>   delarna.</a:t>
            </a:r>
          </a:p>
        </p:txBody>
      </p:sp>
    </p:spTree>
    <p:extLst>
      <p:ext uri="{BB962C8B-B14F-4D97-AF65-F5344CB8AC3E}">
        <p14:creationId xmlns:p14="http://schemas.microsoft.com/office/powerpoint/2010/main" val="1179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1250845" y="588905"/>
            <a:ext cx="69144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beskriva ett statistiskt material använder vi oss av </a:t>
            </a:r>
            <a:r>
              <a:rPr lang="sv-SE" b="1" i="1" dirty="0">
                <a:solidFill>
                  <a:srgbClr val="800000"/>
                </a:solidFill>
              </a:rPr>
              <a:t>lägesmått</a:t>
            </a:r>
            <a:r>
              <a:rPr lang="sv-SE" dirty="0"/>
              <a:t>.</a:t>
            </a:r>
          </a:p>
        </p:txBody>
      </p:sp>
      <p:sp>
        <p:nvSpPr>
          <p:cNvPr id="4" name="Rektangel 3"/>
          <p:cNvSpPr/>
          <p:nvPr/>
        </p:nvSpPr>
        <p:spPr>
          <a:xfrm>
            <a:off x="1301307" y="890118"/>
            <a:ext cx="73979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 vanligaste lägesmåtten är </a:t>
            </a:r>
            <a:r>
              <a:rPr lang="sv-SE" b="1" i="1" dirty="0">
                <a:solidFill>
                  <a:srgbClr val="800000"/>
                </a:solidFill>
              </a:rPr>
              <a:t>medelvärde, median </a:t>
            </a:r>
            <a:r>
              <a:rPr lang="sv-SE" dirty="0"/>
              <a:t>och</a:t>
            </a:r>
            <a:r>
              <a:rPr lang="sv-SE" b="1" i="1" dirty="0">
                <a:solidFill>
                  <a:srgbClr val="800000"/>
                </a:solidFill>
              </a:rPr>
              <a:t> typvärde</a:t>
            </a:r>
            <a:r>
              <a:rPr lang="sv-SE" dirty="0"/>
              <a:t>.</a:t>
            </a:r>
          </a:p>
        </p:txBody>
      </p:sp>
      <p:sp>
        <p:nvSpPr>
          <p:cNvPr id="5" name="Rektangel 4"/>
          <p:cNvSpPr/>
          <p:nvPr/>
        </p:nvSpPr>
        <p:spPr>
          <a:xfrm>
            <a:off x="470735" y="305591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Typvärde</a:t>
            </a:r>
          </a:p>
        </p:txBody>
      </p:sp>
      <p:sp>
        <p:nvSpPr>
          <p:cNvPr id="6" name="Rektangel 5"/>
          <p:cNvSpPr/>
          <p:nvPr/>
        </p:nvSpPr>
        <p:spPr>
          <a:xfrm>
            <a:off x="1553083" y="1624343"/>
            <a:ext cx="7364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vårvecka i Gävle uppmättes följande temperaturer: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070" y="1993675"/>
            <a:ext cx="5633756" cy="59129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0" y="3610570"/>
            <a:ext cx="2501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Typvärdet är det värde som är vanligast i en  statistisk undersökning.</a:t>
            </a:r>
          </a:p>
        </p:txBody>
      </p:sp>
      <p:sp>
        <p:nvSpPr>
          <p:cNvPr id="9" name="Rektangel 8"/>
          <p:cNvSpPr/>
          <p:nvPr/>
        </p:nvSpPr>
        <p:spPr>
          <a:xfrm>
            <a:off x="3247314" y="3093342"/>
            <a:ext cx="13446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Medelvärde</a:t>
            </a:r>
          </a:p>
        </p:txBody>
      </p:sp>
      <p:sp>
        <p:nvSpPr>
          <p:cNvPr id="10" name="Rektangel 9"/>
          <p:cNvSpPr/>
          <p:nvPr/>
        </p:nvSpPr>
        <p:spPr>
          <a:xfrm>
            <a:off x="3051248" y="3610570"/>
            <a:ext cx="2923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</a:t>
            </a:r>
            <a:r>
              <a:rPr lang="sv-SE" b="1" dirty="0">
                <a:solidFill>
                  <a:srgbClr val="800000"/>
                </a:solidFill>
              </a:rPr>
              <a:t>adderar</a:t>
            </a:r>
            <a:r>
              <a:rPr lang="sv-SE" dirty="0"/>
              <a:t> alla temperaturer och sen </a:t>
            </a:r>
            <a:r>
              <a:rPr lang="sv-SE" b="1" dirty="0">
                <a:solidFill>
                  <a:srgbClr val="800000"/>
                </a:solidFill>
              </a:rPr>
              <a:t>dividerar med antalet </a:t>
            </a:r>
            <a:r>
              <a:rPr lang="sv-SE" dirty="0"/>
              <a:t>dagar får vi medelvärdet.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226396" y="5608033"/>
            <a:ext cx="212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Medelvärde :  </a:t>
            </a:r>
            <a:r>
              <a:rPr lang="sv-SE" b="1" dirty="0">
                <a:solidFill>
                  <a:srgbClr val="800000"/>
                </a:solidFill>
                <a:cs typeface="Bradley Hand Bold"/>
              </a:rPr>
              <a:t>10 °C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2853503" y="4860709"/>
            <a:ext cx="3535351" cy="697514"/>
            <a:chOff x="2742122" y="5226800"/>
            <a:chExt cx="3535351" cy="697514"/>
          </a:xfrm>
        </p:grpSpPr>
        <p:grpSp>
          <p:nvGrpSpPr>
            <p:cNvPr id="12" name="Grupp 11"/>
            <p:cNvGrpSpPr/>
            <p:nvPr/>
          </p:nvGrpSpPr>
          <p:grpSpPr>
            <a:xfrm>
              <a:off x="2742122" y="5226800"/>
              <a:ext cx="2944720" cy="697514"/>
              <a:chOff x="1652694" y="5104379"/>
              <a:chExt cx="2944720" cy="697514"/>
            </a:xfrm>
          </p:grpSpPr>
          <p:grpSp>
            <p:nvGrpSpPr>
              <p:cNvPr id="13" name="Grupp 12"/>
              <p:cNvGrpSpPr/>
              <p:nvPr/>
            </p:nvGrpSpPr>
            <p:grpSpPr>
              <a:xfrm>
                <a:off x="1652694" y="5104379"/>
                <a:ext cx="2944720" cy="697514"/>
                <a:chOff x="2435933" y="3418232"/>
                <a:chExt cx="2944720" cy="697514"/>
              </a:xfrm>
            </p:grpSpPr>
            <p:grpSp>
              <p:nvGrpSpPr>
                <p:cNvPr id="15" name="Grupp 14"/>
                <p:cNvGrpSpPr>
                  <a:grpSpLocks/>
                </p:cNvGrpSpPr>
                <p:nvPr/>
              </p:nvGrpSpPr>
              <p:grpSpPr bwMode="auto">
                <a:xfrm>
                  <a:off x="2435933" y="3418232"/>
                  <a:ext cx="2670623" cy="697514"/>
                  <a:chOff x="3840669" y="1875779"/>
                  <a:chExt cx="2669381" cy="697709"/>
                </a:xfrm>
              </p:grpSpPr>
              <p:sp>
                <p:nvSpPr>
                  <p:cNvPr id="17" name="textruta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0669" y="1875779"/>
                    <a:ext cx="2669381" cy="36943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de-DE" sz="1800" dirty="0"/>
                      <a:t>7 + 7 + 12 + 13 + 15 + 9 + 7</a:t>
                    </a:r>
                    <a:endParaRPr lang="sv-SE" sz="1800" dirty="0">
                      <a:latin typeface="+mn-lt"/>
                      <a:cs typeface="Bradley Hand Bold"/>
                    </a:endParaRPr>
                  </a:p>
                </p:txBody>
              </p:sp>
              <p:sp>
                <p:nvSpPr>
                  <p:cNvPr id="18" name="textruta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33427" y="2204051"/>
                    <a:ext cx="301520" cy="36943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dirty="0">
                        <a:latin typeface="+mn-lt"/>
                        <a:cs typeface="Bradley Hand Bold"/>
                      </a:rPr>
                      <a:t>7</a:t>
                    </a:r>
                  </a:p>
                </p:txBody>
              </p:sp>
              <p:cxnSp>
                <p:nvCxnSpPr>
                  <p:cNvPr id="19" name="Rak 18"/>
                  <p:cNvCxnSpPr>
                    <a:cxnSpLocks/>
                  </p:cNvCxnSpPr>
                  <p:nvPr/>
                </p:nvCxnSpPr>
                <p:spPr>
                  <a:xfrm>
                    <a:off x="3920214" y="2222354"/>
                    <a:ext cx="2388031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" name="textruta 15"/>
                <p:cNvSpPr txBox="1"/>
                <p:nvPr/>
              </p:nvSpPr>
              <p:spPr>
                <a:xfrm>
                  <a:off x="5125183" y="3515222"/>
                  <a:ext cx="2554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/>
                    <a:t>=</a:t>
                  </a:r>
                </a:p>
              </p:txBody>
            </p:sp>
          </p:grpSp>
          <p:sp>
            <p:nvSpPr>
              <p:cNvPr id="14" name="textruta 13"/>
              <p:cNvSpPr txBox="1"/>
              <p:nvPr/>
            </p:nvSpPr>
            <p:spPr>
              <a:xfrm>
                <a:off x="4138326" y="5241475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°C</a:t>
                </a:r>
              </a:p>
            </p:txBody>
          </p:sp>
        </p:grpSp>
        <p:sp>
          <p:nvSpPr>
            <p:cNvPr id="25" name="Rektangel 24"/>
            <p:cNvSpPr/>
            <p:nvPr/>
          </p:nvSpPr>
          <p:spPr>
            <a:xfrm>
              <a:off x="5605331" y="5348103"/>
              <a:ext cx="6721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  <a:cs typeface="Bradley Hand Bold"/>
                </a:rPr>
                <a:t>10 °C</a:t>
              </a:r>
            </a:p>
          </p:txBody>
        </p:sp>
      </p:grpSp>
      <p:sp>
        <p:nvSpPr>
          <p:cNvPr id="26" name="Rektangel 25"/>
          <p:cNvSpPr/>
          <p:nvPr/>
        </p:nvSpPr>
        <p:spPr>
          <a:xfrm>
            <a:off x="7244281" y="3093342"/>
            <a:ext cx="921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Median</a:t>
            </a:r>
          </a:p>
        </p:txBody>
      </p:sp>
      <p:sp>
        <p:nvSpPr>
          <p:cNvPr id="27" name="Rektangel 26"/>
          <p:cNvSpPr/>
          <p:nvPr/>
        </p:nvSpPr>
        <p:spPr>
          <a:xfrm>
            <a:off x="6559462" y="3610570"/>
            <a:ext cx="26812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skriver först värdena i storleksordning.</a:t>
            </a:r>
          </a:p>
          <a:p>
            <a:r>
              <a:rPr lang="sv-SE" dirty="0"/>
              <a:t>Det tal som </a:t>
            </a:r>
            <a:r>
              <a:rPr lang="sv-SE" b="1" dirty="0">
                <a:solidFill>
                  <a:srgbClr val="800000"/>
                </a:solidFill>
              </a:rPr>
              <a:t>står i mitten </a:t>
            </a:r>
            <a:r>
              <a:rPr lang="sv-SE" dirty="0"/>
              <a:t>är medianen.</a:t>
            </a:r>
          </a:p>
        </p:txBody>
      </p:sp>
      <p:sp>
        <p:nvSpPr>
          <p:cNvPr id="28" name="Rektangel 27"/>
          <p:cNvSpPr/>
          <p:nvPr/>
        </p:nvSpPr>
        <p:spPr>
          <a:xfrm>
            <a:off x="6616816" y="4949295"/>
            <a:ext cx="24291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7    7   7   9   12   13   15</a:t>
            </a:r>
            <a:endParaRPr lang="sv-SE" dirty="0">
              <a:cs typeface="Bradley Hand Bold"/>
            </a:endParaRPr>
          </a:p>
        </p:txBody>
      </p:sp>
      <p:sp>
        <p:nvSpPr>
          <p:cNvPr id="29" name="Ellips 28"/>
          <p:cNvSpPr/>
          <p:nvPr/>
        </p:nvSpPr>
        <p:spPr>
          <a:xfrm>
            <a:off x="7475776" y="4979519"/>
            <a:ext cx="304276" cy="309311"/>
          </a:xfrm>
          <a:prstGeom prst="ellipse">
            <a:avLst/>
          </a:prstGeom>
          <a:solidFill>
            <a:schemeClr val="lt1">
              <a:alpha val="0"/>
            </a:schemeClr>
          </a:solidFill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2" name="Grupp 31"/>
          <p:cNvGrpSpPr/>
          <p:nvPr/>
        </p:nvGrpSpPr>
        <p:grpSpPr>
          <a:xfrm>
            <a:off x="6958114" y="5568951"/>
            <a:ext cx="1683568" cy="398931"/>
            <a:chOff x="6573487" y="5934289"/>
            <a:chExt cx="1683568" cy="398931"/>
          </a:xfrm>
        </p:grpSpPr>
        <p:sp>
          <p:nvSpPr>
            <p:cNvPr id="30" name="textruta 29"/>
            <p:cNvSpPr txBox="1"/>
            <p:nvPr/>
          </p:nvSpPr>
          <p:spPr>
            <a:xfrm>
              <a:off x="6573487" y="5934289"/>
              <a:ext cx="133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cs typeface="Bradley Hand Bold"/>
                </a:rPr>
                <a:t>Medianen :</a:t>
              </a:r>
            </a:p>
          </p:txBody>
        </p:sp>
        <p:sp>
          <p:nvSpPr>
            <p:cNvPr id="31" name="Rektangel 30"/>
            <p:cNvSpPr/>
            <p:nvPr/>
          </p:nvSpPr>
          <p:spPr>
            <a:xfrm>
              <a:off x="7702020" y="5963888"/>
              <a:ext cx="5550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  <a:cs typeface="Bradley Hand Bold"/>
                </a:rPr>
                <a:t>9 °C</a:t>
              </a:r>
            </a:p>
          </p:txBody>
        </p:sp>
      </p:grpSp>
      <p:sp>
        <p:nvSpPr>
          <p:cNvPr id="33" name="Rektangel 32"/>
          <p:cNvSpPr/>
          <p:nvPr/>
        </p:nvSpPr>
        <p:spPr>
          <a:xfrm>
            <a:off x="256915" y="5608715"/>
            <a:ext cx="16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Typvärde :  </a:t>
            </a:r>
            <a:r>
              <a:rPr lang="sv-SE" b="1" dirty="0">
                <a:solidFill>
                  <a:srgbClr val="800000"/>
                </a:solidFill>
              </a:rPr>
              <a:t>7 °C</a:t>
            </a:r>
            <a:endParaRPr lang="sv-SE" dirty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2840F3EB-B366-B743-BF0C-C5950E9DDE68}"/>
              </a:ext>
            </a:extLst>
          </p:cNvPr>
          <p:cNvSpPr/>
          <p:nvPr/>
        </p:nvSpPr>
        <p:spPr>
          <a:xfrm>
            <a:off x="4037974" y="80536"/>
            <a:ext cx="1166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Lägesmått</a:t>
            </a:r>
          </a:p>
        </p:txBody>
      </p:sp>
    </p:spTree>
    <p:extLst>
      <p:ext uri="{BB962C8B-B14F-4D97-AF65-F5344CB8AC3E}">
        <p14:creationId xmlns:p14="http://schemas.microsoft.com/office/powerpoint/2010/main" val="33087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26" grpId="0"/>
      <p:bldP spid="27" grpId="0"/>
      <p:bldP spid="28" grpId="0"/>
      <p:bldP spid="29" grpId="0" animBg="1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1193539" y="252083"/>
            <a:ext cx="4049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vi vill räkna ut olika lägesmått av elevernas betyg så kan vi göra så här:</a:t>
            </a:r>
          </a:p>
        </p:txBody>
      </p:sp>
      <p:sp>
        <p:nvSpPr>
          <p:cNvPr id="9" name="Rektangel 8"/>
          <p:cNvSpPr/>
          <p:nvPr/>
        </p:nvSpPr>
        <p:spPr>
          <a:xfrm>
            <a:off x="828849" y="3012547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50001"/>
                </a:solidFill>
              </a:rPr>
              <a:t>Median:</a:t>
            </a:r>
          </a:p>
        </p:txBody>
      </p:sp>
      <p:sp>
        <p:nvSpPr>
          <p:cNvPr id="10" name="Rektangel 9"/>
          <p:cNvSpPr/>
          <p:nvPr/>
        </p:nvSpPr>
        <p:spPr>
          <a:xfrm>
            <a:off x="866828" y="5049319"/>
            <a:ext cx="109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rgbClr val="950001"/>
                </a:solidFill>
              </a:rPr>
              <a:t>Typvärde: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828849" y="1307976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950001"/>
                </a:solidFill>
                <a:cs typeface="Bradley Hand Bold"/>
              </a:rPr>
              <a:t>Medelvärde :</a:t>
            </a:r>
          </a:p>
        </p:txBody>
      </p:sp>
      <p:grpSp>
        <p:nvGrpSpPr>
          <p:cNvPr id="34" name="Grupp 33"/>
          <p:cNvGrpSpPr/>
          <p:nvPr/>
        </p:nvGrpSpPr>
        <p:grpSpPr>
          <a:xfrm>
            <a:off x="2395175" y="1244495"/>
            <a:ext cx="3349879" cy="706016"/>
            <a:chOff x="2715284" y="3435831"/>
            <a:chExt cx="1420241" cy="706016"/>
          </a:xfrm>
        </p:grpSpPr>
        <p:grpSp>
          <p:nvGrpSpPr>
            <p:cNvPr id="36" name="Grupp 35"/>
            <p:cNvGrpSpPr>
              <a:grpSpLocks/>
            </p:cNvGrpSpPr>
            <p:nvPr/>
          </p:nvGrpSpPr>
          <p:grpSpPr bwMode="auto">
            <a:xfrm>
              <a:off x="2715284" y="3435831"/>
              <a:ext cx="1373913" cy="706016"/>
              <a:chOff x="4119886" y="1893387"/>
              <a:chExt cx="1373272" cy="706215"/>
            </a:xfrm>
          </p:grpSpPr>
          <p:sp>
            <p:nvSpPr>
              <p:cNvPr id="38" name="textruta 29"/>
              <p:cNvSpPr txBox="1">
                <a:spLocks noChangeArrowheads="1"/>
              </p:cNvSpPr>
              <p:nvPr/>
            </p:nvSpPr>
            <p:spPr bwMode="auto">
              <a:xfrm>
                <a:off x="4119886" y="1893387"/>
                <a:ext cx="137327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1 · 1 + 2 · 3 + 3 · 5 + 4 · 8 + 5 · 3</a:t>
                </a:r>
              </a:p>
            </p:txBody>
          </p:sp>
          <p:sp>
            <p:nvSpPr>
              <p:cNvPr id="39" name="textruta 30"/>
              <p:cNvSpPr txBox="1">
                <a:spLocks noChangeArrowheads="1"/>
              </p:cNvSpPr>
              <p:nvPr/>
            </p:nvSpPr>
            <p:spPr bwMode="auto">
              <a:xfrm>
                <a:off x="4576974" y="2230166"/>
                <a:ext cx="17743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20</a:t>
                </a:r>
              </a:p>
            </p:txBody>
          </p:sp>
          <p:cxnSp>
            <p:nvCxnSpPr>
              <p:cNvPr id="40" name="Rak 39"/>
              <p:cNvCxnSpPr>
                <a:cxnSpLocks/>
              </p:cNvCxnSpPr>
              <p:nvPr/>
            </p:nvCxnSpPr>
            <p:spPr>
              <a:xfrm>
                <a:off x="4119886" y="2201013"/>
                <a:ext cx="12690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textruta 36"/>
            <p:cNvSpPr txBox="1"/>
            <p:nvPr/>
          </p:nvSpPr>
          <p:spPr>
            <a:xfrm>
              <a:off x="3984921" y="3529559"/>
              <a:ext cx="150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1" name="Rektangel 40"/>
          <p:cNvSpPr/>
          <p:nvPr/>
        </p:nvSpPr>
        <p:spPr>
          <a:xfrm>
            <a:off x="3393704" y="201305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3,45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42" name="textruta 41"/>
          <p:cNvSpPr txBox="1"/>
          <p:nvPr/>
        </p:nvSpPr>
        <p:spPr>
          <a:xfrm>
            <a:off x="866828" y="3455249"/>
            <a:ext cx="284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I mitten : nr 10 och 11</a:t>
            </a:r>
          </a:p>
        </p:txBody>
      </p:sp>
      <p:sp>
        <p:nvSpPr>
          <p:cNvPr id="43" name="textruta 42"/>
          <p:cNvSpPr txBox="1"/>
          <p:nvPr/>
        </p:nvSpPr>
        <p:spPr>
          <a:xfrm>
            <a:off x="891859" y="3959320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Medianen :</a:t>
            </a:r>
          </a:p>
        </p:txBody>
      </p:sp>
      <p:grpSp>
        <p:nvGrpSpPr>
          <p:cNvPr id="45" name="Grupp 44"/>
          <p:cNvGrpSpPr/>
          <p:nvPr/>
        </p:nvGrpSpPr>
        <p:grpSpPr>
          <a:xfrm>
            <a:off x="2137353" y="3845799"/>
            <a:ext cx="843884" cy="707778"/>
            <a:chOff x="2605016" y="3388919"/>
            <a:chExt cx="843884" cy="707778"/>
          </a:xfrm>
        </p:grpSpPr>
        <p:grpSp>
          <p:nvGrpSpPr>
            <p:cNvPr id="47" name="Grupp 46"/>
            <p:cNvGrpSpPr>
              <a:grpSpLocks/>
            </p:cNvGrpSpPr>
            <p:nvPr/>
          </p:nvGrpSpPr>
          <p:grpSpPr bwMode="auto">
            <a:xfrm>
              <a:off x="2605016" y="3388919"/>
              <a:ext cx="639919" cy="707778"/>
              <a:chOff x="4009672" y="1846460"/>
              <a:chExt cx="639621" cy="707977"/>
            </a:xfrm>
          </p:grpSpPr>
          <p:sp>
            <p:nvSpPr>
              <p:cNvPr id="49" name="textruta 29"/>
              <p:cNvSpPr txBox="1">
                <a:spLocks noChangeArrowheads="1"/>
              </p:cNvSpPr>
              <p:nvPr/>
            </p:nvSpPr>
            <p:spPr bwMode="auto">
              <a:xfrm>
                <a:off x="4009672" y="1846460"/>
                <a:ext cx="639621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 + 4</a:t>
                </a:r>
              </a:p>
            </p:txBody>
          </p:sp>
          <p:sp>
            <p:nvSpPr>
              <p:cNvPr id="50" name="textruta 30"/>
              <p:cNvSpPr txBox="1">
                <a:spLocks noChangeArrowheads="1"/>
              </p:cNvSpPr>
              <p:nvPr/>
            </p:nvSpPr>
            <p:spPr bwMode="auto">
              <a:xfrm>
                <a:off x="4194273" y="2185001"/>
                <a:ext cx="31650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2</a:t>
                </a:r>
              </a:p>
            </p:txBody>
          </p:sp>
          <p:cxnSp>
            <p:nvCxnSpPr>
              <p:cNvPr id="51" name="Rak 50"/>
              <p:cNvCxnSpPr/>
              <p:nvPr/>
            </p:nvCxnSpPr>
            <p:spPr>
              <a:xfrm>
                <a:off x="4119886" y="2203748"/>
                <a:ext cx="47182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ruta 47"/>
            <p:cNvSpPr txBox="1"/>
            <p:nvPr/>
          </p:nvSpPr>
          <p:spPr>
            <a:xfrm>
              <a:off x="3193430" y="3560816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52" name="Rektangel 51"/>
          <p:cNvSpPr/>
          <p:nvPr/>
        </p:nvSpPr>
        <p:spPr>
          <a:xfrm>
            <a:off x="2981237" y="4024559"/>
            <a:ext cx="32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4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53" name="textruta 52"/>
          <p:cNvSpPr txBox="1"/>
          <p:nvPr/>
        </p:nvSpPr>
        <p:spPr>
          <a:xfrm>
            <a:off x="897062" y="5437329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Typvärdet :</a:t>
            </a:r>
          </a:p>
        </p:txBody>
      </p:sp>
      <p:sp>
        <p:nvSpPr>
          <p:cNvPr id="54" name="Rektangel 53"/>
          <p:cNvSpPr/>
          <p:nvPr/>
        </p:nvSpPr>
        <p:spPr>
          <a:xfrm>
            <a:off x="2010522" y="543732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4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pic>
        <p:nvPicPr>
          <p:cNvPr id="56" name="Bildobjekt 55">
            <a:extLst>
              <a:ext uri="{FF2B5EF4-FFF2-40B4-BE49-F238E27FC236}">
                <a16:creationId xmlns:a16="http://schemas.microsoft.com/office/drawing/2014/main" id="{9C7D8936-9732-154C-974D-2D91B1F7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872" y="299633"/>
            <a:ext cx="2332362" cy="2755349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2F32E269-5A58-CD40-96D6-1D6C279998D0}"/>
              </a:ext>
            </a:extLst>
          </p:cNvPr>
          <p:cNvSpPr/>
          <p:nvPr/>
        </p:nvSpPr>
        <p:spPr>
          <a:xfrm>
            <a:off x="1060478" y="-18296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/>
              <a:t> </a:t>
            </a:r>
            <a:endParaRPr lang="sv-SE" dirty="0">
              <a:effectLst/>
            </a:endParaRP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A33AA114-8719-7E47-99C9-A9E5B1343486}"/>
              </a:ext>
            </a:extLst>
          </p:cNvPr>
          <p:cNvGrpSpPr/>
          <p:nvPr/>
        </p:nvGrpSpPr>
        <p:grpSpPr>
          <a:xfrm>
            <a:off x="2343232" y="1861179"/>
            <a:ext cx="1038597" cy="698103"/>
            <a:chOff x="1736612" y="2179843"/>
            <a:chExt cx="1038597" cy="698103"/>
          </a:xfrm>
        </p:grpSpPr>
        <p:grpSp>
          <p:nvGrpSpPr>
            <p:cNvPr id="58" name="Grupp 57">
              <a:extLst>
                <a:ext uri="{FF2B5EF4-FFF2-40B4-BE49-F238E27FC236}">
                  <a16:creationId xmlns:a16="http://schemas.microsoft.com/office/drawing/2014/main" id="{96706A72-3E7A-0046-B29F-B50EED02ED62}"/>
                </a:ext>
              </a:extLst>
            </p:cNvPr>
            <p:cNvGrpSpPr/>
            <p:nvPr/>
          </p:nvGrpSpPr>
          <p:grpSpPr>
            <a:xfrm>
              <a:off x="2048925" y="2179843"/>
              <a:ext cx="726284" cy="698103"/>
              <a:chOff x="2708828" y="3398238"/>
              <a:chExt cx="726284" cy="698103"/>
            </a:xfrm>
          </p:grpSpPr>
          <p:grpSp>
            <p:nvGrpSpPr>
              <p:cNvPr id="60" name="Grupp 59">
                <a:extLst>
                  <a:ext uri="{FF2B5EF4-FFF2-40B4-BE49-F238E27FC236}">
                    <a16:creationId xmlns:a16="http://schemas.microsoft.com/office/drawing/2014/main" id="{2DDC6F7A-D6A4-604D-9AF4-F269092766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08828" y="3398238"/>
                <a:ext cx="478493" cy="698103"/>
                <a:chOff x="4113442" y="1855784"/>
                <a:chExt cx="478271" cy="698300"/>
              </a:xfrm>
            </p:grpSpPr>
            <p:sp>
              <p:nvSpPr>
                <p:cNvPr id="62" name="textruta 29">
                  <a:extLst>
                    <a:ext uri="{FF2B5EF4-FFF2-40B4-BE49-F238E27FC236}">
                      <a16:creationId xmlns:a16="http://schemas.microsoft.com/office/drawing/2014/main" id="{3A40431A-EEDF-2B43-94A3-3012C1C885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13442" y="1855784"/>
                  <a:ext cx="41850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69</a:t>
                  </a:r>
                </a:p>
              </p:txBody>
            </p:sp>
            <p:sp>
              <p:nvSpPr>
                <p:cNvPr id="63" name="textruta 30">
                  <a:extLst>
                    <a:ext uri="{FF2B5EF4-FFF2-40B4-BE49-F238E27FC236}">
                      <a16:creationId xmlns:a16="http://schemas.microsoft.com/office/drawing/2014/main" id="{18B1897E-53EB-F948-ACC5-AF9612E0D5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135853" y="2184648"/>
                  <a:ext cx="418509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20</a:t>
                  </a:r>
                </a:p>
              </p:txBody>
            </p:sp>
            <p:cxnSp>
              <p:nvCxnSpPr>
                <p:cNvPr id="64" name="Rak 63">
                  <a:extLst>
                    <a:ext uri="{FF2B5EF4-FFF2-40B4-BE49-F238E27FC236}">
                      <a16:creationId xmlns:a16="http://schemas.microsoft.com/office/drawing/2014/main" id="{4076A31C-61C8-9C46-A331-4F24A5536AA3}"/>
                    </a:ext>
                  </a:extLst>
                </p:cNvPr>
                <p:cNvCxnSpPr/>
                <p:nvPr/>
              </p:nvCxnSpPr>
              <p:spPr>
                <a:xfrm>
                  <a:off x="4119886" y="2203748"/>
                  <a:ext cx="471827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1" name="textruta 60">
                <a:extLst>
                  <a:ext uri="{FF2B5EF4-FFF2-40B4-BE49-F238E27FC236}">
                    <a16:creationId xmlns:a16="http://schemas.microsoft.com/office/drawing/2014/main" id="{AA1A7140-11D9-9243-B384-228C0EC38EFB}"/>
                  </a:ext>
                </a:extLst>
              </p:cNvPr>
              <p:cNvSpPr txBox="1"/>
              <p:nvPr/>
            </p:nvSpPr>
            <p:spPr>
              <a:xfrm>
                <a:off x="3179642" y="3535530"/>
                <a:ext cx="2554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65" name="textruta 64">
              <a:extLst>
                <a:ext uri="{FF2B5EF4-FFF2-40B4-BE49-F238E27FC236}">
                  <a16:creationId xmlns:a16="http://schemas.microsoft.com/office/drawing/2014/main" id="{BAAC90C7-921C-DA43-8B1D-0C459FDE09A3}"/>
                </a:ext>
              </a:extLst>
            </p:cNvPr>
            <p:cNvSpPr txBox="1"/>
            <p:nvPr/>
          </p:nvSpPr>
          <p:spPr>
            <a:xfrm>
              <a:off x="1736612" y="2341885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25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32" grpId="0"/>
      <p:bldP spid="41" grpId="0"/>
      <p:bldP spid="42" grpId="0"/>
      <p:bldP spid="43" grpId="0"/>
      <p:bldP spid="52" grpId="0"/>
      <p:bldP spid="53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971C288-1977-9D40-85D8-246839C5AAAB}"/>
              </a:ext>
            </a:extLst>
          </p:cNvPr>
          <p:cNvSpPr/>
          <p:nvPr/>
        </p:nvSpPr>
        <p:spPr>
          <a:xfrm>
            <a:off x="2826636" y="2546751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Times" pitchFamily="2" charset="0"/>
              </a:rPr>
              <a:t> </a:t>
            </a:r>
            <a:endParaRPr lang="sv-SE" dirty="0">
              <a:effectLst/>
              <a:latin typeface="Times" pitchFamily="2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D5C750A-9547-A940-9A5D-6498B1331F1F}"/>
              </a:ext>
            </a:extLst>
          </p:cNvPr>
          <p:cNvSpPr/>
          <p:nvPr/>
        </p:nvSpPr>
        <p:spPr>
          <a:xfrm>
            <a:off x="3673324" y="5239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Spridning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4536519-6D09-7948-85A8-43F95ED3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46" y="331967"/>
            <a:ext cx="2032476" cy="155991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C1AC2037-C260-B44D-84E9-1CC5532A05B7}"/>
              </a:ext>
            </a:extLst>
          </p:cNvPr>
          <p:cNvSpPr txBox="1"/>
          <p:nvPr/>
        </p:nvSpPr>
        <p:spPr>
          <a:xfrm>
            <a:off x="2685565" y="660960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Medelvärde :</a:t>
            </a:r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B7F35060-2C08-034F-819B-074BD2D3B117}"/>
              </a:ext>
            </a:extLst>
          </p:cNvPr>
          <p:cNvGrpSpPr/>
          <p:nvPr/>
        </p:nvGrpSpPr>
        <p:grpSpPr>
          <a:xfrm>
            <a:off x="4022908" y="567484"/>
            <a:ext cx="3986772" cy="655884"/>
            <a:chOff x="2715284" y="3435830"/>
            <a:chExt cx="1420241" cy="655884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58BBCE1E-67F9-A348-930F-14DCB79986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284" y="3435830"/>
              <a:ext cx="1373913" cy="655884"/>
              <a:chOff x="4119886" y="1893387"/>
              <a:chExt cx="1373272" cy="656069"/>
            </a:xfrm>
          </p:grpSpPr>
          <p:sp>
            <p:nvSpPr>
              <p:cNvPr id="10" name="textruta 29">
                <a:extLst>
                  <a:ext uri="{FF2B5EF4-FFF2-40B4-BE49-F238E27FC236}">
                    <a16:creationId xmlns:a16="http://schemas.microsoft.com/office/drawing/2014/main" id="{BF31B643-3D89-B04C-9DB1-F6A6B7CC11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9886" y="1893387"/>
                <a:ext cx="137327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2 · 1 + 3 · 1 + 4 · 2 + 5 · 2 + 6 · 1 + 8 · 2</a:t>
                </a:r>
              </a:p>
            </p:txBody>
          </p:sp>
          <p:sp>
            <p:nvSpPr>
              <p:cNvPr id="11" name="textruta 30">
                <a:extLst>
                  <a:ext uri="{FF2B5EF4-FFF2-40B4-BE49-F238E27FC236}">
                    <a16:creationId xmlns:a16="http://schemas.microsoft.com/office/drawing/2014/main" id="{DDE20EB4-5A91-154C-9BCC-2B40E544F6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381" y="2180020"/>
                <a:ext cx="10742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12" name="Rak 11">
                <a:extLst>
                  <a:ext uri="{FF2B5EF4-FFF2-40B4-BE49-F238E27FC236}">
                    <a16:creationId xmlns:a16="http://schemas.microsoft.com/office/drawing/2014/main" id="{9D403FC6-7ED7-D842-A9DC-CE28D3DC61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886" y="2201013"/>
                <a:ext cx="12690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F95F0171-E109-A542-B787-096E087CB12B}"/>
                </a:ext>
              </a:extLst>
            </p:cNvPr>
            <p:cNvSpPr txBox="1"/>
            <p:nvPr/>
          </p:nvSpPr>
          <p:spPr>
            <a:xfrm>
              <a:off x="3984921" y="3529559"/>
              <a:ext cx="150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4BC7233E-74AD-B44B-B335-BE19BD60807F}"/>
              </a:ext>
            </a:extLst>
          </p:cNvPr>
          <p:cNvSpPr/>
          <p:nvPr/>
        </p:nvSpPr>
        <p:spPr>
          <a:xfrm>
            <a:off x="8476684" y="66096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DF0A0145-4E8B-BF4B-8C14-FC1673EFE6BB}"/>
              </a:ext>
            </a:extLst>
          </p:cNvPr>
          <p:cNvGrpSpPr/>
          <p:nvPr/>
        </p:nvGrpSpPr>
        <p:grpSpPr>
          <a:xfrm>
            <a:off x="7805496" y="532078"/>
            <a:ext cx="726284" cy="691290"/>
            <a:chOff x="2708828" y="3398238"/>
            <a:chExt cx="726284" cy="691290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449F9040-CEE7-7446-A5FA-8EFD5C650E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828" y="3398238"/>
              <a:ext cx="478493" cy="691290"/>
              <a:chOff x="4113442" y="1855784"/>
              <a:chExt cx="478271" cy="691485"/>
            </a:xfrm>
          </p:grpSpPr>
          <p:sp>
            <p:nvSpPr>
              <p:cNvPr id="19" name="textruta 29">
                <a:extLst>
                  <a:ext uri="{FF2B5EF4-FFF2-40B4-BE49-F238E27FC236}">
                    <a16:creationId xmlns:a16="http://schemas.microsoft.com/office/drawing/2014/main" id="{30210A4A-7ACF-DF4C-8315-1608AD7285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442" y="1855784"/>
                <a:ext cx="41851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45</a:t>
                </a:r>
              </a:p>
            </p:txBody>
          </p:sp>
          <p:sp>
            <p:nvSpPr>
              <p:cNvPr id="20" name="textruta 30">
                <a:extLst>
                  <a:ext uri="{FF2B5EF4-FFF2-40B4-BE49-F238E27FC236}">
                    <a16:creationId xmlns:a16="http://schemas.microsoft.com/office/drawing/2014/main" id="{82596D7E-E399-B045-95C9-735AFBA6EF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5589" y="2177833"/>
                <a:ext cx="30154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B8D4EE9F-A574-D146-917D-5C7691DC1A1A}"/>
                  </a:ext>
                </a:extLst>
              </p:cNvPr>
              <p:cNvCxnSpPr/>
              <p:nvPr/>
            </p:nvCxnSpPr>
            <p:spPr>
              <a:xfrm>
                <a:off x="4119886" y="2203748"/>
                <a:ext cx="47182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95CB3133-FA29-3A44-AD4E-45F1E6A41F26}"/>
                </a:ext>
              </a:extLst>
            </p:cNvPr>
            <p:cNvSpPr txBox="1"/>
            <p:nvPr/>
          </p:nvSpPr>
          <p:spPr>
            <a:xfrm>
              <a:off x="3179642" y="3535530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6" name="textruta 29">
            <a:extLst>
              <a:ext uri="{FF2B5EF4-FFF2-40B4-BE49-F238E27FC236}">
                <a16:creationId xmlns:a16="http://schemas.microsoft.com/office/drawing/2014/main" id="{66948C77-8837-9043-8ABC-6F2B0D65F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971" y="1111924"/>
            <a:ext cx="137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+mn-lt"/>
                <a:cs typeface="Bradley Hand Bold"/>
              </a:rPr>
              <a:t>I mitten nr 5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E0CA93D5-6CF7-E147-9976-7D41D10C09DB}"/>
              </a:ext>
            </a:extLst>
          </p:cNvPr>
          <p:cNvSpPr/>
          <p:nvPr/>
        </p:nvSpPr>
        <p:spPr>
          <a:xfrm>
            <a:off x="3961077" y="1420634"/>
            <a:ext cx="3271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4B61E5C5-FA3B-C546-BA0E-8547667AD372}"/>
              </a:ext>
            </a:extLst>
          </p:cNvPr>
          <p:cNvSpPr txBox="1"/>
          <p:nvPr/>
        </p:nvSpPr>
        <p:spPr>
          <a:xfrm>
            <a:off x="3069010" y="1409929"/>
            <a:ext cx="105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Median :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051AEF5D-B3E8-154F-9DF9-2BBD5AAC9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41" y="1873324"/>
            <a:ext cx="1888067" cy="1571839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E622D464-9784-FC42-A1A2-32DC002E469D}"/>
              </a:ext>
            </a:extLst>
          </p:cNvPr>
          <p:cNvSpPr txBox="1"/>
          <p:nvPr/>
        </p:nvSpPr>
        <p:spPr>
          <a:xfrm>
            <a:off x="2679228" y="2093421"/>
            <a:ext cx="145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Medelvärde :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963FCBAD-1104-0A48-A757-CD9FD0F2C866}"/>
              </a:ext>
            </a:extLst>
          </p:cNvPr>
          <p:cNvGrpSpPr/>
          <p:nvPr/>
        </p:nvGrpSpPr>
        <p:grpSpPr>
          <a:xfrm>
            <a:off x="4016573" y="1999945"/>
            <a:ext cx="2153514" cy="659377"/>
            <a:chOff x="2715285" y="3435830"/>
            <a:chExt cx="909711" cy="659377"/>
          </a:xfrm>
        </p:grpSpPr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83C4D321-D564-B14F-9B28-94A9F83D9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5285" y="3435830"/>
              <a:ext cx="824938" cy="659377"/>
              <a:chOff x="4119886" y="1893387"/>
              <a:chExt cx="824553" cy="659563"/>
            </a:xfrm>
          </p:grpSpPr>
          <p:sp>
            <p:nvSpPr>
              <p:cNvPr id="37" name="textruta 29">
                <a:extLst>
                  <a:ext uri="{FF2B5EF4-FFF2-40B4-BE49-F238E27FC236}">
                    <a16:creationId xmlns:a16="http://schemas.microsoft.com/office/drawing/2014/main" id="{A0D2318A-AE54-B147-AD63-5B56C929EA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9886" y="1893387"/>
                <a:ext cx="82455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 · 2 + 5 · 5 + 6 · 2</a:t>
                </a:r>
              </a:p>
            </p:txBody>
          </p:sp>
          <p:sp>
            <p:nvSpPr>
              <p:cNvPr id="38" name="textruta 30">
                <a:extLst>
                  <a:ext uri="{FF2B5EF4-FFF2-40B4-BE49-F238E27FC236}">
                    <a16:creationId xmlns:a16="http://schemas.microsoft.com/office/drawing/2014/main" id="{89A26D1E-3BB6-8E46-868B-9FAE62D767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32668" y="2183514"/>
                <a:ext cx="107422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39" name="Rak 38">
                <a:extLst>
                  <a:ext uri="{FF2B5EF4-FFF2-40B4-BE49-F238E27FC236}">
                    <a16:creationId xmlns:a16="http://schemas.microsoft.com/office/drawing/2014/main" id="{2C521194-F5C8-D34B-8C64-9BE73F7AB3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9886" y="2201013"/>
                <a:ext cx="74292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ruta 35">
              <a:extLst>
                <a:ext uri="{FF2B5EF4-FFF2-40B4-BE49-F238E27FC236}">
                  <a16:creationId xmlns:a16="http://schemas.microsoft.com/office/drawing/2014/main" id="{8BF5ADD0-FC11-1749-8E7C-D5DE11641D97}"/>
                </a:ext>
              </a:extLst>
            </p:cNvPr>
            <p:cNvSpPr txBox="1"/>
            <p:nvPr/>
          </p:nvSpPr>
          <p:spPr>
            <a:xfrm>
              <a:off x="3474392" y="3537716"/>
              <a:ext cx="1506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0" name="Rektangel 39">
            <a:extLst>
              <a:ext uri="{FF2B5EF4-FFF2-40B4-BE49-F238E27FC236}">
                <a16:creationId xmlns:a16="http://schemas.microsoft.com/office/drawing/2014/main" id="{17BBB777-C095-F04F-8DEA-6EB90FDC1F42}"/>
              </a:ext>
            </a:extLst>
          </p:cNvPr>
          <p:cNvSpPr/>
          <p:nvPr/>
        </p:nvSpPr>
        <p:spPr>
          <a:xfrm>
            <a:off x="6748869" y="210532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grpSp>
        <p:nvGrpSpPr>
          <p:cNvPr id="41" name="Grupp 40">
            <a:extLst>
              <a:ext uri="{FF2B5EF4-FFF2-40B4-BE49-F238E27FC236}">
                <a16:creationId xmlns:a16="http://schemas.microsoft.com/office/drawing/2014/main" id="{8EFEDA7D-A729-5241-97C4-C9C3B1ABD7B0}"/>
              </a:ext>
            </a:extLst>
          </p:cNvPr>
          <p:cNvGrpSpPr/>
          <p:nvPr/>
        </p:nvGrpSpPr>
        <p:grpSpPr>
          <a:xfrm>
            <a:off x="6078691" y="1961839"/>
            <a:ext cx="726284" cy="691290"/>
            <a:chOff x="2708828" y="3398238"/>
            <a:chExt cx="726284" cy="691290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548753EE-4845-254C-BEAF-3581F64C8E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8828" y="3398238"/>
              <a:ext cx="478493" cy="691290"/>
              <a:chOff x="4113442" y="1855784"/>
              <a:chExt cx="478271" cy="691485"/>
            </a:xfrm>
          </p:grpSpPr>
          <p:sp>
            <p:nvSpPr>
              <p:cNvPr id="44" name="textruta 29">
                <a:extLst>
                  <a:ext uri="{FF2B5EF4-FFF2-40B4-BE49-F238E27FC236}">
                    <a16:creationId xmlns:a16="http://schemas.microsoft.com/office/drawing/2014/main" id="{AFC36DF6-4DBE-5E41-BF54-6388DA8746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442" y="1855784"/>
                <a:ext cx="41851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45</a:t>
                </a:r>
              </a:p>
            </p:txBody>
          </p:sp>
          <p:sp>
            <p:nvSpPr>
              <p:cNvPr id="45" name="textruta 30">
                <a:extLst>
                  <a:ext uri="{FF2B5EF4-FFF2-40B4-BE49-F238E27FC236}">
                    <a16:creationId xmlns:a16="http://schemas.microsoft.com/office/drawing/2014/main" id="{029C5A75-D377-6B41-BAD6-F56B8CA8B6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5589" y="2177833"/>
                <a:ext cx="301546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46" name="Rak 45">
                <a:extLst>
                  <a:ext uri="{FF2B5EF4-FFF2-40B4-BE49-F238E27FC236}">
                    <a16:creationId xmlns:a16="http://schemas.microsoft.com/office/drawing/2014/main" id="{4C09001A-A300-7543-BBD5-0C67E73A9535}"/>
                  </a:ext>
                </a:extLst>
              </p:cNvPr>
              <p:cNvCxnSpPr/>
              <p:nvPr/>
            </p:nvCxnSpPr>
            <p:spPr>
              <a:xfrm>
                <a:off x="4119886" y="2203748"/>
                <a:ext cx="47182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57BFD528-7338-B84B-94BB-4B3A57E64914}"/>
                </a:ext>
              </a:extLst>
            </p:cNvPr>
            <p:cNvSpPr txBox="1"/>
            <p:nvPr/>
          </p:nvSpPr>
          <p:spPr>
            <a:xfrm>
              <a:off x="3179642" y="3535530"/>
              <a:ext cx="255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48" name="textruta 29">
            <a:extLst>
              <a:ext uri="{FF2B5EF4-FFF2-40B4-BE49-F238E27FC236}">
                <a16:creationId xmlns:a16="http://schemas.microsoft.com/office/drawing/2014/main" id="{1B835316-3A92-AC40-BC40-3E2E0E18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2971" y="2566290"/>
            <a:ext cx="13794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>
                <a:latin typeface="+mn-lt"/>
                <a:cs typeface="Bradley Hand Bold"/>
              </a:rPr>
              <a:t>I mitten nr 5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293FBBE3-3A45-CA4B-A836-636214922A45}"/>
              </a:ext>
            </a:extLst>
          </p:cNvPr>
          <p:cNvSpPr/>
          <p:nvPr/>
        </p:nvSpPr>
        <p:spPr>
          <a:xfrm>
            <a:off x="3992427" y="2848840"/>
            <a:ext cx="297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>
                <a:solidFill>
                  <a:srgbClr val="950001"/>
                </a:solidFill>
                <a:cs typeface="Bradley Hand Bold"/>
              </a:rPr>
              <a:t>5</a:t>
            </a:r>
            <a:endParaRPr lang="sv-SE" b="1" dirty="0">
              <a:solidFill>
                <a:srgbClr val="950001"/>
              </a:solidFill>
              <a:cs typeface="Bradley Hand Bold"/>
            </a:endParaRPr>
          </a:p>
        </p:txBody>
      </p:sp>
      <p:sp>
        <p:nvSpPr>
          <p:cNvPr id="50" name="textruta 49">
            <a:extLst>
              <a:ext uri="{FF2B5EF4-FFF2-40B4-BE49-F238E27FC236}">
                <a16:creationId xmlns:a16="http://schemas.microsoft.com/office/drawing/2014/main" id="{A8FF4C80-8C55-E449-9340-C4C07EA318AE}"/>
              </a:ext>
            </a:extLst>
          </p:cNvPr>
          <p:cNvSpPr txBox="1"/>
          <p:nvPr/>
        </p:nvSpPr>
        <p:spPr>
          <a:xfrm>
            <a:off x="3069011" y="2834954"/>
            <a:ext cx="105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Median :</a:t>
            </a:r>
          </a:p>
        </p:txBody>
      </p:sp>
      <p:sp>
        <p:nvSpPr>
          <p:cNvPr id="52" name="textruta 51">
            <a:extLst>
              <a:ext uri="{FF2B5EF4-FFF2-40B4-BE49-F238E27FC236}">
                <a16:creationId xmlns:a16="http://schemas.microsoft.com/office/drawing/2014/main" id="{83FEA77D-50D8-654D-88F6-C42A7ED9A194}"/>
              </a:ext>
            </a:extLst>
          </p:cNvPr>
          <p:cNvSpPr txBox="1"/>
          <p:nvPr/>
        </p:nvSpPr>
        <p:spPr>
          <a:xfrm>
            <a:off x="1604547" y="3460406"/>
            <a:ext cx="5934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De båda undersökningarna har samma medelvärde och median. Men stolpdiagrammen visar att resultaten är olika. </a:t>
            </a:r>
          </a:p>
        </p:txBody>
      </p:sp>
      <p:sp>
        <p:nvSpPr>
          <p:cNvPr id="53" name="textruta 52">
            <a:extLst>
              <a:ext uri="{FF2B5EF4-FFF2-40B4-BE49-F238E27FC236}">
                <a16:creationId xmlns:a16="http://schemas.microsoft.com/office/drawing/2014/main" id="{70CDA4BD-ABA7-D34B-B8EC-18DCB7599338}"/>
              </a:ext>
            </a:extLst>
          </p:cNvPr>
          <p:cNvSpPr txBox="1"/>
          <p:nvPr/>
        </p:nvSpPr>
        <p:spPr>
          <a:xfrm>
            <a:off x="1601779" y="4125220"/>
            <a:ext cx="5934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Ett sätt att beskriva skillnaden är att A har större </a:t>
            </a:r>
            <a:r>
              <a:rPr lang="sv-SE" b="1" i="1" dirty="0">
                <a:solidFill>
                  <a:srgbClr val="950001"/>
                </a:solidFill>
              </a:rPr>
              <a:t>spridning</a:t>
            </a:r>
            <a:r>
              <a:rPr lang="sv-SE" b="1" dirty="0">
                <a:solidFill>
                  <a:srgbClr val="950001"/>
                </a:solidFill>
              </a:rPr>
              <a:t>.</a:t>
            </a:r>
            <a:r>
              <a:rPr lang="sv-SE" dirty="0"/>
              <a:t>  </a:t>
            </a:r>
          </a:p>
        </p:txBody>
      </p:sp>
      <p:sp>
        <p:nvSpPr>
          <p:cNvPr id="54" name="textruta 53">
            <a:extLst>
              <a:ext uri="{FF2B5EF4-FFF2-40B4-BE49-F238E27FC236}">
                <a16:creationId xmlns:a16="http://schemas.microsoft.com/office/drawing/2014/main" id="{76BAC052-6331-9140-90DD-3FA19F2311F5}"/>
              </a:ext>
            </a:extLst>
          </p:cNvPr>
          <p:cNvSpPr txBox="1"/>
          <p:nvPr/>
        </p:nvSpPr>
        <p:spPr>
          <a:xfrm>
            <a:off x="1601779" y="4519293"/>
            <a:ext cx="5702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Spridningen kan anges som differensen mellan det största och det minsta värdet, den så kallade </a:t>
            </a:r>
            <a:r>
              <a:rPr lang="sv-SE" b="1" i="1" dirty="0">
                <a:solidFill>
                  <a:srgbClr val="950001"/>
                </a:solidFill>
              </a:rPr>
              <a:t>variationsbredden</a:t>
            </a:r>
            <a:r>
              <a:rPr lang="sv-SE" b="1" dirty="0">
                <a:solidFill>
                  <a:srgbClr val="950001"/>
                </a:solidFill>
              </a:rPr>
              <a:t>. </a:t>
            </a: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657592FC-7D9E-494A-A57E-49F2720F5B10}"/>
              </a:ext>
            </a:extLst>
          </p:cNvPr>
          <p:cNvSpPr txBox="1"/>
          <p:nvPr/>
        </p:nvSpPr>
        <p:spPr>
          <a:xfrm>
            <a:off x="2581563" y="5557712"/>
            <a:ext cx="261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A är variationsbredden: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  <p:sp>
        <p:nvSpPr>
          <p:cNvPr id="56" name="textruta 55">
            <a:extLst>
              <a:ext uri="{FF2B5EF4-FFF2-40B4-BE49-F238E27FC236}">
                <a16:creationId xmlns:a16="http://schemas.microsoft.com/office/drawing/2014/main" id="{CEC58732-E7C8-E94D-997D-0819E65648AD}"/>
              </a:ext>
            </a:extLst>
          </p:cNvPr>
          <p:cNvSpPr txBox="1"/>
          <p:nvPr/>
        </p:nvSpPr>
        <p:spPr>
          <a:xfrm>
            <a:off x="5006374" y="5550697"/>
            <a:ext cx="119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8 – 2 = </a:t>
            </a:r>
            <a:r>
              <a:rPr lang="sv-SE" b="1" dirty="0">
                <a:solidFill>
                  <a:srgbClr val="950001"/>
                </a:solidFill>
              </a:rPr>
              <a:t>6</a:t>
            </a:r>
            <a:r>
              <a:rPr lang="sv-SE" dirty="0"/>
              <a:t>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  <p:sp>
        <p:nvSpPr>
          <p:cNvPr id="57" name="textruta 56">
            <a:extLst>
              <a:ext uri="{FF2B5EF4-FFF2-40B4-BE49-F238E27FC236}">
                <a16:creationId xmlns:a16="http://schemas.microsoft.com/office/drawing/2014/main" id="{6D2C66C7-9C62-3141-AF57-A96161035EE9}"/>
              </a:ext>
            </a:extLst>
          </p:cNvPr>
          <p:cNvSpPr txBox="1"/>
          <p:nvPr/>
        </p:nvSpPr>
        <p:spPr>
          <a:xfrm>
            <a:off x="2581563" y="6021529"/>
            <a:ext cx="2619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B är variationsbredden: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  <p:sp>
        <p:nvSpPr>
          <p:cNvPr id="58" name="textruta 57">
            <a:extLst>
              <a:ext uri="{FF2B5EF4-FFF2-40B4-BE49-F238E27FC236}">
                <a16:creationId xmlns:a16="http://schemas.microsoft.com/office/drawing/2014/main" id="{417E3730-260A-FE45-A3C4-C0571D505DCE}"/>
              </a:ext>
            </a:extLst>
          </p:cNvPr>
          <p:cNvSpPr txBox="1"/>
          <p:nvPr/>
        </p:nvSpPr>
        <p:spPr>
          <a:xfrm>
            <a:off x="4990943" y="6021529"/>
            <a:ext cx="119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6 – 4 = </a:t>
            </a:r>
            <a:r>
              <a:rPr lang="sv-SE" b="1" dirty="0">
                <a:solidFill>
                  <a:srgbClr val="950001"/>
                </a:solidFill>
              </a:rPr>
              <a:t>2</a:t>
            </a:r>
            <a:r>
              <a:rPr lang="sv-SE" dirty="0"/>
              <a:t> </a:t>
            </a:r>
            <a:r>
              <a:rPr lang="sv-SE" b="1" dirty="0">
                <a:solidFill>
                  <a:srgbClr val="950001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12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  <p:bldP spid="26" grpId="0"/>
      <p:bldP spid="29" grpId="0"/>
      <p:bldP spid="30" grpId="0"/>
      <p:bldP spid="33" grpId="0"/>
      <p:bldP spid="40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584</Words>
  <Application>Microsoft Macintosh PowerPoint</Application>
  <PresentationFormat>Bildspel på skärmen (4:3)</PresentationFormat>
  <Paragraphs>107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37</cp:revision>
  <dcterms:created xsi:type="dcterms:W3CDTF">2017-04-14T14:36:05Z</dcterms:created>
  <dcterms:modified xsi:type="dcterms:W3CDTF">2023-04-21T05:38:49Z</dcterms:modified>
</cp:coreProperties>
</file>