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73" r:id="rId4"/>
    <p:sldId id="257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19" autoAdjust="0"/>
    <p:restoredTop sz="99038" autoAdjust="0"/>
  </p:normalViewPr>
  <p:slideViewPr>
    <p:cSldViewPr snapToGrid="0" snapToObjects="1">
      <p:cViewPr>
        <p:scale>
          <a:sx n="206" d="100"/>
          <a:sy n="206" d="100"/>
        </p:scale>
        <p:origin x="1264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2019-04-15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4E690A-FCE7-4C40-82CA-78C0DAA53D59}"/>
              </a:ext>
            </a:extLst>
          </p:cNvPr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5.3			                        </a:t>
            </a:r>
            <a:r>
              <a:rPr lang="sv-SE" sz="2400" b="1" dirty="0" err="1"/>
              <a:t>Kombinatorik</a:t>
            </a:r>
            <a:endParaRPr lang="sv-SE" sz="2400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25986C-0F87-AE43-8194-23EF7AD218D3}"/>
              </a:ext>
            </a:extLst>
          </p:cNvPr>
          <p:cNvSpPr/>
          <p:nvPr/>
        </p:nvSpPr>
        <p:spPr>
          <a:xfrm>
            <a:off x="3735025" y="931558"/>
            <a:ext cx="1650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Kombinationer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84972C-39E1-BB47-9510-97F6E8904B07}"/>
              </a:ext>
            </a:extLst>
          </p:cNvPr>
          <p:cNvSpPr/>
          <p:nvPr/>
        </p:nvSpPr>
        <p:spPr>
          <a:xfrm>
            <a:off x="1464816" y="1300890"/>
            <a:ext cx="698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matematik som handlar om att beräkna antalet möjliga kombinationer kallas för </a:t>
            </a:r>
            <a:r>
              <a:rPr lang="sv-SE" i="1" dirty="0" err="1">
                <a:solidFill>
                  <a:srgbClr val="950001"/>
                </a:solidFill>
              </a:rPr>
              <a:t>kombinatorik</a:t>
            </a:r>
            <a:r>
              <a:rPr lang="sv-SE" dirty="0"/>
              <a:t>. Det kan till exempel handla om hur många kombinationer det kan finnas av fyrsiffriga koder till mobilen.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03340" y="2543950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1417830" y="3138777"/>
            <a:ext cx="484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tresiffriga tal kan bildas av lapparna: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DA9392B-733D-8B49-A64A-9B27F7154A85}"/>
              </a:ext>
            </a:extLst>
          </p:cNvPr>
          <p:cNvGrpSpPr/>
          <p:nvPr/>
        </p:nvGrpSpPr>
        <p:grpSpPr>
          <a:xfrm>
            <a:off x="6162956" y="2967335"/>
            <a:ext cx="2137755" cy="701333"/>
            <a:chOff x="2736357" y="3300740"/>
            <a:chExt cx="2137755" cy="701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683DCA3-323D-F947-8101-8B6CEC9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357" y="3313409"/>
              <a:ext cx="690424" cy="64577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3E060F4-E4AC-FB49-93AD-C02B4C4C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356" y="3336667"/>
              <a:ext cx="515956" cy="66540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D2CFFAE-15FF-DB41-8FBD-F2C5D01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88" y="3300740"/>
              <a:ext cx="604224" cy="614582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CE5B01DE-0312-524D-BE94-98869B45BBF1}"/>
              </a:ext>
            </a:extLst>
          </p:cNvPr>
          <p:cNvSpPr/>
          <p:nvPr/>
        </p:nvSpPr>
        <p:spPr>
          <a:xfrm>
            <a:off x="1295788" y="3958066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först kan vi bilda talen: 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8BCA16-53ED-F849-92B5-BB7275D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29" y="3705850"/>
            <a:ext cx="413646" cy="386893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C2B75FB-4AB5-7242-8301-18ED175E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13" y="3691859"/>
            <a:ext cx="305780" cy="39435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C3CF601-98F0-D64B-A117-776E65F9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23" y="3685326"/>
            <a:ext cx="387705" cy="394351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6AB403-0B35-BC41-8897-E4E1D721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45" y="4205787"/>
            <a:ext cx="413646" cy="38689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74234-4208-3740-B1F3-F4612E19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55" y="4191741"/>
            <a:ext cx="305780" cy="39435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D056C9-E471-DA4B-9673-F7EBD5FB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29" y="4207979"/>
            <a:ext cx="387705" cy="39435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FFFD2FF2-4EE8-1C47-9155-4BC7E65977CF}"/>
              </a:ext>
            </a:extLst>
          </p:cNvPr>
          <p:cNvSpPr/>
          <p:nvPr/>
        </p:nvSpPr>
        <p:spPr>
          <a:xfrm>
            <a:off x="1311793" y="4878869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4</a:t>
            </a:r>
            <a:r>
              <a:rPr lang="sv-SE" dirty="0"/>
              <a:t> först kan vi bilda talen: 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9B1DD77-D1FA-6F4E-A7AF-C1D6EB00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39" y="4870088"/>
            <a:ext cx="413646" cy="3868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53F306F-545A-1B4E-BD62-F16F4D4D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32" y="4878869"/>
            <a:ext cx="305780" cy="394351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9246768-2541-FA4E-8EF6-77E7029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80" y="4853850"/>
            <a:ext cx="387705" cy="39435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BBA9C-BDFD-9B46-AD21-BDCD4F75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75" y="5279427"/>
            <a:ext cx="413646" cy="3868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BDAD6DD-ADDC-FC44-86B8-491E761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68" y="5325863"/>
            <a:ext cx="305780" cy="39435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A3D4F6C-A3CC-624C-B649-5AA732EC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809" y="5280584"/>
            <a:ext cx="387705" cy="394351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577D2654-EC0B-3845-8753-E674C93AF370}"/>
              </a:ext>
            </a:extLst>
          </p:cNvPr>
          <p:cNvSpPr/>
          <p:nvPr/>
        </p:nvSpPr>
        <p:spPr>
          <a:xfrm>
            <a:off x="1295788" y="5981051"/>
            <a:ext cx="369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dirty="0">
                <a:solidFill>
                  <a:srgbClr val="950001"/>
                </a:solidFill>
              </a:rPr>
              <a:t>7</a:t>
            </a:r>
            <a:r>
              <a:rPr lang="sv-SE" dirty="0"/>
              <a:t> först kan vi bilda talen: 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1ED2001-A807-464F-97AF-B34B7ED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34" y="5972270"/>
            <a:ext cx="413646" cy="38689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6A5640A-791F-AE4A-9238-47FDE8C6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75" y="5964812"/>
            <a:ext cx="305780" cy="394351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80BEC47-F005-EE4B-BFDC-B8E55A8D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843" y="5978788"/>
            <a:ext cx="387705" cy="39435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91877E4-47E4-0749-99E7-69EFECB0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70" y="6381609"/>
            <a:ext cx="413646" cy="38689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C68B0BF-D5E2-174C-8B01-FCCC8B8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32" y="6414043"/>
            <a:ext cx="305780" cy="39435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7D5DB64-C9B6-4C49-B727-CDD0EF83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70" y="6430565"/>
            <a:ext cx="387705" cy="394351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D1344AEE-DDE4-AE4D-8953-A5ACC88B74C0}"/>
              </a:ext>
            </a:extLst>
          </p:cNvPr>
          <p:cNvSpPr/>
          <p:nvPr/>
        </p:nvSpPr>
        <p:spPr>
          <a:xfrm>
            <a:off x="6576948" y="4752878"/>
            <a:ext cx="239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kan vi alltså bilda </a:t>
            </a:r>
            <a:r>
              <a:rPr lang="sv-SE" b="1" dirty="0">
                <a:solidFill>
                  <a:srgbClr val="950001"/>
                </a:solidFill>
              </a:rPr>
              <a:t>6 </a:t>
            </a:r>
            <a:r>
              <a:rPr lang="sv-SE" dirty="0"/>
              <a:t>olika tal.   </a:t>
            </a:r>
          </a:p>
        </p:txBody>
      </p:sp>
    </p:spTree>
    <p:extLst>
      <p:ext uri="{BB962C8B-B14F-4D97-AF65-F5344CB8AC3E}">
        <p14:creationId xmlns:p14="http://schemas.microsoft.com/office/powerpoint/2010/main" val="3519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33" grpId="0"/>
      <p:bldP spid="40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845438" y="1344790"/>
            <a:ext cx="7453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dirty="0">
                <a:solidFill>
                  <a:srgbClr val="950001"/>
                </a:solidFill>
              </a:rPr>
              <a:t>3</a:t>
            </a:r>
            <a:r>
              <a:rPr lang="sv-SE" dirty="0"/>
              <a:t> siffror. När första siffran valts kan den andra siffran väljas bland </a:t>
            </a:r>
            <a:r>
              <a:rPr lang="sv-SE" dirty="0">
                <a:solidFill>
                  <a:srgbClr val="950001"/>
                </a:solidFill>
              </a:rPr>
              <a:t>2</a:t>
            </a:r>
            <a:r>
              <a:rPr lang="sv-SE" dirty="0"/>
              <a:t> siffror. Sen finns det bara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siffra kvar som sista siffra. </a:t>
            </a:r>
          </a:p>
          <a:p>
            <a:r>
              <a:rPr lang="sv-SE" dirty="0"/>
              <a:t>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252454" y="3429000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444011" y="216222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9E3E24C-A121-C444-9C3E-4C5D5EC4DF9E}"/>
              </a:ext>
            </a:extLst>
          </p:cNvPr>
          <p:cNvSpPr/>
          <p:nvPr/>
        </p:nvSpPr>
        <p:spPr>
          <a:xfrm>
            <a:off x="4376956" y="2162228"/>
            <a:ext cx="13245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2 · 1 = 6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C53959-46B9-5241-8807-0427E06D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5"/>
          <a:stretch/>
        </p:blipFill>
        <p:spPr>
          <a:xfrm>
            <a:off x="3505463" y="3796251"/>
            <a:ext cx="3112034" cy="458931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0230C868-474F-DD46-8B91-DCF7CC903380}"/>
              </a:ext>
            </a:extLst>
          </p:cNvPr>
          <p:cNvGrpSpPr/>
          <p:nvPr/>
        </p:nvGrpSpPr>
        <p:grpSpPr>
          <a:xfrm>
            <a:off x="3580760" y="3085558"/>
            <a:ext cx="2356298" cy="710693"/>
            <a:chOff x="3580760" y="3085558"/>
            <a:chExt cx="2356298" cy="71069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613FE14-CEB8-3E44-A3D9-FA961CEE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771" y="3115280"/>
              <a:ext cx="2209287" cy="68097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DA80D39-7EC9-734E-909D-0176E1DAD745}"/>
                </a:ext>
              </a:extLst>
            </p:cNvPr>
            <p:cNvSpPr/>
            <p:nvPr/>
          </p:nvSpPr>
          <p:spPr>
            <a:xfrm>
              <a:off x="3580760" y="3085558"/>
              <a:ext cx="291993" cy="263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AB3D0D-78BD-084B-8983-1B5E02D9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253" y="4267732"/>
            <a:ext cx="2959322" cy="4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3BE44F-A7FA-A44C-B752-1F9D5D947184}"/>
              </a:ext>
            </a:extLst>
          </p:cNvPr>
          <p:cNvSpPr/>
          <p:nvPr/>
        </p:nvSpPr>
        <p:spPr>
          <a:xfrm>
            <a:off x="3635816" y="153022"/>
            <a:ext cx="216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Hur många tal? (II)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549442" y="628448"/>
            <a:ext cx="617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olika tresiffriga tal kan vi bilda om vi har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1:or,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4:or och </a:t>
            </a:r>
            <a:r>
              <a:rPr lang="sv-SE" dirty="0">
                <a:solidFill>
                  <a:srgbClr val="950001"/>
                </a:solidFill>
              </a:rPr>
              <a:t>tre lappar </a:t>
            </a:r>
            <a:r>
              <a:rPr lang="sv-SE" dirty="0"/>
              <a:t>med 7:or? </a:t>
            </a:r>
          </a:p>
          <a:p>
            <a:r>
              <a:rPr lang="sv-SE" dirty="0"/>
              <a:t>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92872B-1A36-E547-B490-F6F1973E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89" y="308651"/>
            <a:ext cx="1680406" cy="1781599"/>
          </a:xfrm>
          <a:prstGeom prst="rect">
            <a:avLst/>
          </a:prstGeom>
          <a:ln w="28575">
            <a:solidFill>
              <a:srgbClr val="950001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7AAE39-1CEA-1145-A583-7699BB1B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97" y="1420361"/>
            <a:ext cx="882193" cy="194179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CE4534C-5758-BC4A-86B3-85E53B28A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327" y="1427807"/>
            <a:ext cx="882191" cy="194228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D85FF97-156C-D94E-B05A-D4D00DD62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853" y="1430300"/>
            <a:ext cx="890396" cy="1939791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2D30721A-F3D5-6B4C-BD36-7005D3E5804A}"/>
              </a:ext>
            </a:extLst>
          </p:cNvPr>
          <p:cNvSpPr/>
          <p:nvPr/>
        </p:nvSpPr>
        <p:spPr>
          <a:xfrm>
            <a:off x="4237613" y="2305682"/>
            <a:ext cx="325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på de tre positionerna är </a:t>
            </a:r>
            <a:r>
              <a:rPr lang="sv-SE" i="1" dirty="0">
                <a:solidFill>
                  <a:srgbClr val="950001"/>
                </a:solidFill>
              </a:rPr>
              <a:t>oberoende</a:t>
            </a:r>
            <a:r>
              <a:rPr lang="sv-SE" i="1" dirty="0"/>
              <a:t> </a:t>
            </a:r>
            <a:r>
              <a:rPr lang="sv-SE" dirty="0"/>
              <a:t>av varandra.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5ABC2AEF-4560-2943-84D6-9BF7D994542D}"/>
              </a:ext>
            </a:extLst>
          </p:cNvPr>
          <p:cNvSpPr/>
          <p:nvPr/>
        </p:nvSpPr>
        <p:spPr>
          <a:xfrm>
            <a:off x="4237613" y="2870507"/>
            <a:ext cx="440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</a:t>
            </a:r>
            <a:r>
              <a:rPr lang="sv-SE" dirty="0">
                <a:solidFill>
                  <a:srgbClr val="950001"/>
                </a:solidFill>
              </a:rPr>
              <a:t>tre </a:t>
            </a:r>
            <a:r>
              <a:rPr lang="sv-SE" dirty="0"/>
              <a:t>möjliga siffror till varje position.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4BE6909-64D0-1149-8C20-2D8D2C230F0B}"/>
              </a:ext>
            </a:extLst>
          </p:cNvPr>
          <p:cNvSpPr/>
          <p:nvPr/>
        </p:nvSpPr>
        <p:spPr>
          <a:xfrm>
            <a:off x="1490759" y="3425598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23F0C30-BCBB-2C40-9E54-770ECF823028}"/>
              </a:ext>
            </a:extLst>
          </p:cNvPr>
          <p:cNvSpPr/>
          <p:nvPr/>
        </p:nvSpPr>
        <p:spPr>
          <a:xfrm>
            <a:off x="5423704" y="3425598"/>
            <a:ext cx="16278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3 · 3 · 3 = 27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BC8ECBE1-C862-2F4B-8CC8-88D30CD59508}"/>
              </a:ext>
            </a:extLst>
          </p:cNvPr>
          <p:cNvSpPr/>
          <p:nvPr/>
        </p:nvSpPr>
        <p:spPr>
          <a:xfrm>
            <a:off x="1051573" y="3985556"/>
            <a:ext cx="18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/>
              <a:t>träddiagram </a:t>
            </a:r>
            <a:r>
              <a:rPr lang="sv-SE" dirty="0"/>
              <a:t>kan det visas så här: 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689566-F16C-D642-A1C1-173D7D5C9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131" y="5054535"/>
            <a:ext cx="5989490" cy="40886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300E32D-7DFF-9F46-BB68-2278646E1B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704"/>
          <a:stretch/>
        </p:blipFill>
        <p:spPr>
          <a:xfrm>
            <a:off x="2473519" y="5493365"/>
            <a:ext cx="6348611" cy="526860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6D53F7C8-6464-9947-90EF-07C6BF3BF759}"/>
              </a:ext>
            </a:extLst>
          </p:cNvPr>
          <p:cNvGrpSpPr/>
          <p:nvPr/>
        </p:nvGrpSpPr>
        <p:grpSpPr>
          <a:xfrm>
            <a:off x="3169990" y="3929626"/>
            <a:ext cx="4897517" cy="1108413"/>
            <a:chOff x="3169990" y="3926967"/>
            <a:chExt cx="4897517" cy="110841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EB0C3EB3-FE23-594A-ADE3-A504909C8DF5}"/>
                </a:ext>
              </a:extLst>
            </p:cNvPr>
            <p:cNvGrpSpPr/>
            <p:nvPr/>
          </p:nvGrpSpPr>
          <p:grpSpPr>
            <a:xfrm>
              <a:off x="3169990" y="3926967"/>
              <a:ext cx="4897517" cy="1069402"/>
              <a:chOff x="3182450" y="4584475"/>
              <a:chExt cx="4897517" cy="1069402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02BAF648-436B-B749-8FA8-EE4986048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230" y="4623069"/>
                <a:ext cx="4774737" cy="1030808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F5E9DFF-5DD3-CD47-8CFF-AA001004E546}"/>
                  </a:ext>
                </a:extLst>
              </p:cNvPr>
              <p:cNvSpPr/>
              <p:nvPr/>
            </p:nvSpPr>
            <p:spPr>
              <a:xfrm>
                <a:off x="3182450" y="4584475"/>
                <a:ext cx="1187670" cy="1894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DBA3075E-C364-424A-9816-BCA70CE6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9087" y="4922298"/>
              <a:ext cx="78288" cy="113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7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7" grpId="0"/>
      <p:bldP spid="48" grpId="0"/>
      <p:bldP spid="49" grpId="0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3226648" y="1872842"/>
            <a:ext cx="2166735" cy="373438"/>
            <a:chOff x="1239540" y="1179795"/>
            <a:chExt cx="639384" cy="373438"/>
          </a:xfrm>
        </p:grpSpPr>
        <p:sp>
          <p:nvSpPr>
            <p:cNvPr id="18" name="textruta 17"/>
            <p:cNvSpPr txBox="1"/>
            <p:nvPr/>
          </p:nvSpPr>
          <p:spPr>
            <a:xfrm>
              <a:off x="1239540" y="1179795"/>
              <a:ext cx="57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10 · 10 · 10 · 10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779912" y="1183901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21" name="Rektangel 20"/>
          <p:cNvSpPr/>
          <p:nvPr/>
        </p:nvSpPr>
        <p:spPr>
          <a:xfrm>
            <a:off x="862694" y="1182282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Alla fyra platserna kan väljas på 10 olika sätt.</a:t>
            </a:r>
          </a:p>
        </p:txBody>
      </p:sp>
      <p:sp>
        <p:nvSpPr>
          <p:cNvPr id="51" name="Rektangel 50"/>
          <p:cNvSpPr/>
          <p:nvPr/>
        </p:nvSpPr>
        <p:spPr>
          <a:xfrm>
            <a:off x="898285" y="186220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kombinationer :</a:t>
            </a:r>
          </a:p>
        </p:txBody>
      </p:sp>
      <p:sp>
        <p:nvSpPr>
          <p:cNvPr id="52" name="Rektangel 51"/>
          <p:cNvSpPr/>
          <p:nvPr/>
        </p:nvSpPr>
        <p:spPr>
          <a:xfrm>
            <a:off x="5361206" y="1870305"/>
            <a:ext cx="86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</a:t>
            </a:r>
            <a:r>
              <a:rPr lang="sv-SE" baseline="30000" dirty="0">
                <a:latin typeface="Bradley Hand Bold"/>
                <a:cs typeface="Bradley Hand Bold"/>
              </a:rPr>
              <a:t>4 </a:t>
            </a:r>
            <a:r>
              <a:rPr lang="sv-SE" dirty="0">
                <a:latin typeface="Bradley Hand Bold"/>
                <a:cs typeface="Bradley Hand Bold"/>
              </a:rPr>
              <a:t>= 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003074" y="1863662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10 000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cs typeface="Bradley Hand Bold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14FBC81-4C54-104A-B2EB-C9DD8154133F}"/>
              </a:ext>
            </a:extLst>
          </p:cNvPr>
          <p:cNvGrpSpPr/>
          <p:nvPr/>
        </p:nvGrpSpPr>
        <p:grpSpPr>
          <a:xfrm>
            <a:off x="540212" y="36054"/>
            <a:ext cx="7776714" cy="1576220"/>
            <a:chOff x="558266" y="121635"/>
            <a:chExt cx="7776714" cy="1576220"/>
          </a:xfrm>
        </p:grpSpPr>
        <p:sp>
          <p:nvSpPr>
            <p:cNvPr id="3" name="Rektangel 2"/>
            <p:cNvSpPr/>
            <p:nvPr/>
          </p:nvSpPr>
          <p:spPr>
            <a:xfrm>
              <a:off x="558266" y="389967"/>
              <a:ext cx="7602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På hur många sätt kan man välja en fyrsiffrig kod till det här hänglåset?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DA5D47A-82D7-764D-BA64-A357BAFFA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3512" y="121635"/>
              <a:ext cx="831468" cy="1576220"/>
            </a:xfrm>
            <a:prstGeom prst="rect">
              <a:avLst/>
            </a:prstGeom>
          </p:spPr>
        </p:pic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203A46BC-BDFB-C645-87DA-72890DD18A76}"/>
              </a:ext>
            </a:extLst>
          </p:cNvPr>
          <p:cNvSpPr/>
          <p:nvPr/>
        </p:nvSpPr>
        <p:spPr>
          <a:xfrm>
            <a:off x="898285" y="806307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finns 10 olika siffror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59FAA04-4B5A-204E-B18C-5DA44B1F8221}"/>
              </a:ext>
            </a:extLst>
          </p:cNvPr>
          <p:cNvGrpSpPr/>
          <p:nvPr/>
        </p:nvGrpSpPr>
        <p:grpSpPr>
          <a:xfrm>
            <a:off x="494399" y="2976508"/>
            <a:ext cx="8494417" cy="1729182"/>
            <a:chOff x="494399" y="2976508"/>
            <a:chExt cx="8494417" cy="1729182"/>
          </a:xfrm>
        </p:grpSpPr>
        <p:sp>
          <p:nvSpPr>
            <p:cNvPr id="9" name="Rektangel 8"/>
            <p:cNvSpPr/>
            <p:nvPr/>
          </p:nvSpPr>
          <p:spPr>
            <a:xfrm>
              <a:off x="494399" y="2976508"/>
              <a:ext cx="8277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många fyrsiffriga tal kan bildas med siffrorna 1–8 om alla siffror ska vara olika?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20BB8326-09FB-3A4F-A3AD-F367028C8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6691" t="4056" r="8965" b="15233"/>
            <a:stretch/>
          </p:blipFill>
          <p:spPr>
            <a:xfrm>
              <a:off x="7297131" y="3330074"/>
              <a:ext cx="1691685" cy="1375616"/>
            </a:xfrm>
            <a:prstGeom prst="ellipse">
              <a:avLst/>
            </a:prstGeom>
          </p:spPr>
        </p:pic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A08B697-0775-5344-B5A5-982BEDBAC0DC}"/>
              </a:ext>
            </a:extLst>
          </p:cNvPr>
          <p:cNvSpPr/>
          <p:nvPr/>
        </p:nvSpPr>
        <p:spPr>
          <a:xfrm>
            <a:off x="1079560" y="3598647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finns 8 olika siffror. 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C706143-F4D3-CA42-A334-F91CFD57D316}"/>
              </a:ext>
            </a:extLst>
          </p:cNvPr>
          <p:cNvSpPr/>
          <p:nvPr/>
        </p:nvSpPr>
        <p:spPr>
          <a:xfrm>
            <a:off x="1079560" y="4017882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1:a platsen kan väljas på 8 sätt, 2:a platsen på 7 sätt osv.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F1EDBA9-6570-D34E-8D40-FD0B81AE7439}"/>
              </a:ext>
            </a:extLst>
          </p:cNvPr>
          <p:cNvSpPr/>
          <p:nvPr/>
        </p:nvSpPr>
        <p:spPr>
          <a:xfrm>
            <a:off x="1061791" y="4640021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kombinationer :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4EE85D2B-0E43-B04F-8F47-AA1AF3FAED72}"/>
              </a:ext>
            </a:extLst>
          </p:cNvPr>
          <p:cNvGrpSpPr/>
          <p:nvPr/>
        </p:nvGrpSpPr>
        <p:grpSpPr>
          <a:xfrm>
            <a:off x="3383553" y="4640021"/>
            <a:ext cx="2367405" cy="369332"/>
            <a:chOff x="1239540" y="1179795"/>
            <a:chExt cx="698600" cy="369332"/>
          </a:xfrm>
        </p:grpSpPr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BDAD875B-63C9-624E-945E-4E63BC16A87E}"/>
                </a:ext>
              </a:extLst>
            </p:cNvPr>
            <p:cNvSpPr txBox="1"/>
            <p:nvPr/>
          </p:nvSpPr>
          <p:spPr>
            <a:xfrm>
              <a:off x="1239540" y="1179795"/>
              <a:ext cx="649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 · 7 · 6 · 5 olika tal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F8410900-ED9F-A34B-8AA2-1065CB317B97}"/>
                </a:ext>
              </a:extLst>
            </p:cNvPr>
            <p:cNvSpPr txBox="1"/>
            <p:nvPr/>
          </p:nvSpPr>
          <p:spPr>
            <a:xfrm>
              <a:off x="1839128" y="1179795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=</a:t>
              </a:r>
            </a:p>
          </p:txBody>
        </p: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BBD6750C-6E21-6B4C-B287-AD9F9EA8281D}"/>
              </a:ext>
            </a:extLst>
          </p:cNvPr>
          <p:cNvSpPr txBox="1"/>
          <p:nvPr/>
        </p:nvSpPr>
        <p:spPr>
          <a:xfrm>
            <a:off x="5750958" y="4623106"/>
            <a:ext cx="219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1 680 olika tal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/>
      <p:bldP spid="52" grpId="0"/>
      <p:bldP spid="47" grpId="0"/>
      <p:bldP spid="65" grpId="0"/>
      <p:bldP spid="67" grpId="0"/>
      <p:bldP spid="73" grpId="0"/>
      <p:bldP spid="74" grpId="0"/>
      <p:bldP spid="7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9681</TotalTime>
  <Words>344</Words>
  <Application>Microsoft Macintosh PowerPoint</Application>
  <PresentationFormat>Bildspel på skärmen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68</cp:revision>
  <dcterms:created xsi:type="dcterms:W3CDTF">2017-04-14T14:36:05Z</dcterms:created>
  <dcterms:modified xsi:type="dcterms:W3CDTF">2019-04-15T16:10:31Z</dcterms:modified>
</cp:coreProperties>
</file>