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28" r:id="rId2"/>
    <p:sldId id="333" r:id="rId3"/>
    <p:sldId id="330" r:id="rId4"/>
    <p:sldId id="334" r:id="rId5"/>
    <p:sldId id="331" r:id="rId6"/>
    <p:sldId id="335" r:id="rId7"/>
    <p:sldId id="332" r:id="rId8"/>
    <p:sldId id="327" r:id="rId9"/>
    <p:sldId id="336" r:id="rId10"/>
    <p:sldId id="325" r:id="rId11"/>
    <p:sldId id="324" r:id="rId12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11977"/>
    <a:srgbClr val="9A0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79" autoAdjust="0"/>
    <p:restoredTop sz="99685" autoAdjust="0"/>
  </p:normalViewPr>
  <p:slideViewPr>
    <p:cSldViewPr snapToGrid="0" snapToObjects="1">
      <p:cViewPr varScale="1">
        <p:scale>
          <a:sx n="128" d="100"/>
          <a:sy n="128" d="100"/>
        </p:scale>
        <p:origin x="21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6A5893-4956-8F41-93DE-3EB49683F04A}" type="datetimeFigureOut">
              <a:rPr lang="sv-SE"/>
              <a:pPr>
                <a:defRPr/>
              </a:pPr>
              <a:t>2019-04-15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B2F7B31-AE81-C847-B55C-DAA887F93B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3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2F7B31-AE81-C847-B55C-DAA887F93BB7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9212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5B33-EECA-E345-9FC2-5E3742DA8662}" type="datetimeFigureOut">
              <a:rPr lang="sv-SE"/>
              <a:pPr>
                <a:defRPr/>
              </a:pPr>
              <a:t>2019-04-15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A7A-7F54-C54C-9238-1EB7BEBF07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1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38DA4-4B74-C74A-B8A1-DD880CE558F0}" type="datetimeFigureOut">
              <a:rPr lang="sv-SE"/>
              <a:pPr>
                <a:defRPr/>
              </a:pPr>
              <a:t>2019-04-15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875A-7E3D-0443-9013-E101C48B941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60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4A09-12D6-8B4E-98F3-4BA6832EECD1}" type="datetimeFigureOut">
              <a:rPr lang="sv-SE"/>
              <a:pPr>
                <a:defRPr/>
              </a:pPr>
              <a:t>2019-04-15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808A-FE97-F642-AE32-0956871E6A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94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DF713-572D-A642-BD96-714C491B39B9}" type="datetimeFigureOut">
              <a:rPr lang="sv-SE"/>
              <a:pPr>
                <a:defRPr/>
              </a:pPr>
              <a:t>2019-04-15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49861-0C9A-054D-8316-620ACEEFE4A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5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4A14-4AC4-0549-A2A1-49962690A6FC}" type="datetimeFigureOut">
              <a:rPr lang="sv-SE"/>
              <a:pPr>
                <a:defRPr/>
              </a:pPr>
              <a:t>2019-04-15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89EA-5345-DD4E-959E-6FC96FAD32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9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1EE72-BBC9-2D4F-A7CD-2EC8A9D83FA0}" type="datetimeFigureOut">
              <a:rPr lang="sv-SE"/>
              <a:pPr>
                <a:defRPr/>
              </a:pPr>
              <a:t>2019-04-15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7E18-F6BC-7B4E-AE79-3DBEA6BE44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55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FB39-7D05-0B46-83B1-C0B075E3D694}" type="datetimeFigureOut">
              <a:rPr lang="sv-SE"/>
              <a:pPr>
                <a:defRPr/>
              </a:pPr>
              <a:t>2019-04-15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54E4-1D05-2A40-8403-5ABBD367CE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77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E0B0-A13C-864E-A67E-7AADEA49CF3F}" type="datetimeFigureOut">
              <a:rPr lang="sv-SE"/>
              <a:pPr>
                <a:defRPr/>
              </a:pPr>
              <a:t>2019-04-15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4A15A-C074-D74E-9645-F192FF98BB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3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67F1-8986-7245-BE40-7A57AE6D5A19}" type="datetimeFigureOut">
              <a:rPr lang="sv-SE"/>
              <a:pPr>
                <a:defRPr/>
              </a:pPr>
              <a:t>2019-04-15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D5CC-B87A-8E47-B35A-7343D20869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0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13CD-EC39-DD46-B609-1E197898BCFA}" type="datetimeFigureOut">
              <a:rPr lang="sv-SE"/>
              <a:pPr>
                <a:defRPr/>
              </a:pPr>
              <a:t>2019-04-15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C7F7-9DAB-C748-A4CA-3B304A3A90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94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9752-66C0-9E4A-BC55-E9F6C092E643}" type="datetimeFigureOut">
              <a:rPr lang="sv-SE"/>
              <a:pPr>
                <a:defRPr/>
              </a:pPr>
              <a:t>2019-04-15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925A1-3E2C-B244-A610-751995A75D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614604-6435-414E-8A45-CE1C215ECEE3}" type="datetimeFigureOut">
              <a:rPr lang="sv-SE"/>
              <a:pPr>
                <a:defRPr/>
              </a:pPr>
              <a:t>2019-04-15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3BB1D-EC68-6A47-B5DF-5146973758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microsoft.com/office/2007/relationships/hdphoto" Target="../media/hdphoto1.wdp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4.tiff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C7EDF60-65E6-534B-84AF-862A4FB8BE01}"/>
              </a:ext>
            </a:extLst>
          </p:cNvPr>
          <p:cNvSpPr/>
          <p:nvPr/>
        </p:nvSpPr>
        <p:spPr>
          <a:xfrm>
            <a:off x="1448217" y="962119"/>
            <a:ext cx="5960801" cy="1750284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</a:schemeClr>
              </a:gs>
              <a:gs pos="5000">
                <a:schemeClr val="accent4">
                  <a:tint val="50000"/>
                  <a:shade val="100000"/>
                  <a:satMod val="350000"/>
                  <a:lumMod val="68000"/>
                  <a:lumOff val="3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textruta 34"/>
          <p:cNvSpPr txBox="1"/>
          <p:nvPr/>
        </p:nvSpPr>
        <p:spPr>
          <a:xfrm>
            <a:off x="2360368" y="2915630"/>
            <a:ext cx="457037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Är det något av påståendena som stämmer?</a:t>
            </a:r>
          </a:p>
        </p:txBody>
      </p:sp>
      <p:grpSp>
        <p:nvGrpSpPr>
          <p:cNvPr id="42" name="Grupp 41"/>
          <p:cNvGrpSpPr/>
          <p:nvPr/>
        </p:nvGrpSpPr>
        <p:grpSpPr>
          <a:xfrm>
            <a:off x="259292" y="3558207"/>
            <a:ext cx="1698717" cy="1830594"/>
            <a:chOff x="172639" y="2835270"/>
            <a:chExt cx="1698717" cy="1434013"/>
          </a:xfrm>
        </p:grpSpPr>
        <p:sp>
          <p:nvSpPr>
            <p:cNvPr id="17" name="Ellips 16"/>
            <p:cNvSpPr/>
            <p:nvPr/>
          </p:nvSpPr>
          <p:spPr>
            <a:xfrm>
              <a:off x="172639" y="2835270"/>
              <a:ext cx="1698717" cy="751531"/>
            </a:xfrm>
            <a:prstGeom prst="wedgeEllipseCallout">
              <a:avLst>
                <a:gd name="adj1" fmla="val -9883"/>
                <a:gd name="adj2" fmla="val 77279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sz="1600" dirty="0"/>
                <a:t>Alternativ 1 och 2 är lika sannolika. </a:t>
              </a:r>
            </a:p>
          </p:txBody>
        </p:sp>
        <p:sp>
          <p:nvSpPr>
            <p:cNvPr id="36" name="textruta 35"/>
            <p:cNvSpPr txBox="1"/>
            <p:nvPr/>
          </p:nvSpPr>
          <p:spPr>
            <a:xfrm>
              <a:off x="679148" y="3859414"/>
              <a:ext cx="455942" cy="40986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43" name="Grupp 42"/>
          <p:cNvGrpSpPr/>
          <p:nvPr/>
        </p:nvGrpSpPr>
        <p:grpSpPr>
          <a:xfrm>
            <a:off x="1958009" y="4385871"/>
            <a:ext cx="1578523" cy="1911106"/>
            <a:chOff x="1572634" y="3030932"/>
            <a:chExt cx="1578523" cy="1911106"/>
          </a:xfrm>
        </p:grpSpPr>
        <p:sp>
          <p:nvSpPr>
            <p:cNvPr id="18" name="Ellips 17"/>
            <p:cNvSpPr/>
            <p:nvPr/>
          </p:nvSpPr>
          <p:spPr>
            <a:xfrm>
              <a:off x="1572634" y="3030932"/>
              <a:ext cx="1578523" cy="1085103"/>
            </a:xfrm>
            <a:prstGeom prst="wedgeEllipseCallout">
              <a:avLst>
                <a:gd name="adj1" fmla="val -24333"/>
                <a:gd name="adj2" fmla="val 72515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sz="1600" dirty="0"/>
                <a:t>Alternativ 3 är mest sannolikt. </a:t>
              </a:r>
            </a:p>
          </p:txBody>
        </p:sp>
        <p:sp>
          <p:nvSpPr>
            <p:cNvPr id="37" name="textruta 36"/>
            <p:cNvSpPr txBox="1"/>
            <p:nvPr/>
          </p:nvSpPr>
          <p:spPr>
            <a:xfrm>
              <a:off x="1719325" y="4418818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44" name="Grupp 43"/>
          <p:cNvGrpSpPr/>
          <p:nvPr/>
        </p:nvGrpSpPr>
        <p:grpSpPr>
          <a:xfrm>
            <a:off x="3417902" y="3488189"/>
            <a:ext cx="3128429" cy="2482125"/>
            <a:chOff x="4130520" y="1900035"/>
            <a:chExt cx="2858361" cy="2339668"/>
          </a:xfrm>
        </p:grpSpPr>
        <p:sp>
          <p:nvSpPr>
            <p:cNvPr id="19" name="Ellips 18"/>
            <p:cNvSpPr/>
            <p:nvPr/>
          </p:nvSpPr>
          <p:spPr>
            <a:xfrm>
              <a:off x="4130520" y="1900035"/>
              <a:ext cx="2858361" cy="1234570"/>
            </a:xfrm>
            <a:prstGeom prst="wedgeEllipseCallout">
              <a:avLst>
                <a:gd name="adj1" fmla="val -15672"/>
                <a:gd name="adj2" fmla="val 91916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sz="1600" dirty="0"/>
                <a:t>Nej, ni har fel! Det är lika stor chans för alla tre alternativen. </a:t>
              </a:r>
            </a:p>
          </p:txBody>
        </p:sp>
        <p:sp>
          <p:nvSpPr>
            <p:cNvPr id="38" name="textruta 37"/>
            <p:cNvSpPr txBox="1"/>
            <p:nvPr/>
          </p:nvSpPr>
          <p:spPr>
            <a:xfrm>
              <a:off x="4873512" y="3716483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45" name="Grupp 44"/>
          <p:cNvGrpSpPr/>
          <p:nvPr/>
        </p:nvGrpSpPr>
        <p:grpSpPr>
          <a:xfrm>
            <a:off x="5809230" y="4464612"/>
            <a:ext cx="2753521" cy="2084272"/>
            <a:chOff x="5330861" y="4307809"/>
            <a:chExt cx="3517503" cy="1464435"/>
          </a:xfrm>
        </p:grpSpPr>
        <p:sp>
          <p:nvSpPr>
            <p:cNvPr id="20" name="Ellips 19"/>
            <p:cNvSpPr/>
            <p:nvPr/>
          </p:nvSpPr>
          <p:spPr>
            <a:xfrm>
              <a:off x="5330861" y="4307809"/>
              <a:ext cx="3517503" cy="766412"/>
            </a:xfrm>
            <a:prstGeom prst="wedgeEllipseCallout">
              <a:avLst>
                <a:gd name="adj1" fmla="val 13685"/>
                <a:gd name="adj2" fmla="val 75523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sz="1600" dirty="0"/>
                <a:t>Man kan väl inte veta det innan man har kastat tärningarna? </a:t>
              </a:r>
            </a:p>
          </p:txBody>
        </p:sp>
        <p:sp>
          <p:nvSpPr>
            <p:cNvPr id="39" name="textruta 38"/>
            <p:cNvSpPr txBox="1"/>
            <p:nvPr/>
          </p:nvSpPr>
          <p:spPr>
            <a:xfrm>
              <a:off x="7389850" y="5404623"/>
              <a:ext cx="666294" cy="367621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</a:t>
              </a:r>
            </a:p>
          </p:txBody>
        </p:sp>
      </p:grpSp>
      <p:sp>
        <p:nvSpPr>
          <p:cNvPr id="55" name="textruta 54"/>
          <p:cNvSpPr txBox="1"/>
          <p:nvPr/>
        </p:nvSpPr>
        <p:spPr>
          <a:xfrm>
            <a:off x="2479916" y="35004"/>
            <a:ext cx="444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Vems påstående stämmer?</a:t>
            </a:r>
          </a:p>
        </p:txBody>
      </p:sp>
      <p:grpSp>
        <p:nvGrpSpPr>
          <p:cNvPr id="4" name="Grupp 3"/>
          <p:cNvGrpSpPr/>
          <p:nvPr/>
        </p:nvGrpSpPr>
        <p:grpSpPr>
          <a:xfrm>
            <a:off x="1606886" y="309116"/>
            <a:ext cx="7271719" cy="1469587"/>
            <a:chOff x="828179" y="601853"/>
            <a:chExt cx="7271719" cy="1469587"/>
          </a:xfrm>
        </p:grpSpPr>
        <p:grpSp>
          <p:nvGrpSpPr>
            <p:cNvPr id="53" name="Grupp 52"/>
            <p:cNvGrpSpPr/>
            <p:nvPr/>
          </p:nvGrpSpPr>
          <p:grpSpPr>
            <a:xfrm>
              <a:off x="828179" y="814574"/>
              <a:ext cx="6084648" cy="422142"/>
              <a:chOff x="686976" y="949728"/>
              <a:chExt cx="6084648" cy="422142"/>
            </a:xfrm>
          </p:grpSpPr>
          <p:sp>
            <p:nvSpPr>
              <p:cNvPr id="21" name="textruta 20"/>
              <p:cNvSpPr txBox="1"/>
              <p:nvPr/>
            </p:nvSpPr>
            <p:spPr>
              <a:xfrm>
                <a:off x="714231" y="1002538"/>
                <a:ext cx="3452946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endParaRPr lang="sv-SE" dirty="0"/>
              </a:p>
            </p:txBody>
          </p:sp>
          <p:sp>
            <p:nvSpPr>
              <p:cNvPr id="52" name="Rektangel 51"/>
              <p:cNvSpPr/>
              <p:nvPr/>
            </p:nvSpPr>
            <p:spPr>
              <a:xfrm>
                <a:off x="686976" y="949728"/>
                <a:ext cx="608464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dirty="0"/>
                  <a:t>Två sexsidiga tärningar kastas. Vad är mest sannolikt?</a:t>
                </a:r>
              </a:p>
            </p:txBody>
          </p:sp>
        </p:grpSp>
        <p:pic>
          <p:nvPicPr>
            <p:cNvPr id="3" name="Bildobjekt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0311" y="601853"/>
              <a:ext cx="1469587" cy="1469587"/>
            </a:xfrm>
            <a:prstGeom prst="rect">
              <a:avLst/>
            </a:prstGeom>
          </p:spPr>
        </p:pic>
      </p:grpSp>
      <p:sp>
        <p:nvSpPr>
          <p:cNvPr id="22" name="Rektangel 21">
            <a:extLst>
              <a:ext uri="{FF2B5EF4-FFF2-40B4-BE49-F238E27FC236}">
                <a16:creationId xmlns:a16="http://schemas.microsoft.com/office/drawing/2014/main" id="{3CA33565-C44B-CB48-8448-B26715452DB1}"/>
              </a:ext>
            </a:extLst>
          </p:cNvPr>
          <p:cNvSpPr/>
          <p:nvPr/>
        </p:nvSpPr>
        <p:spPr>
          <a:xfrm>
            <a:off x="1725480" y="1033493"/>
            <a:ext cx="5494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411977"/>
                </a:solidFill>
              </a:rPr>
              <a:t>1.</a:t>
            </a:r>
            <a:r>
              <a:rPr lang="sv-SE" sz="2000" dirty="0"/>
              <a:t> 	Att båda tärningarna visar udda antal prickar. 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4D756FC2-137A-1D4A-AC53-9AE00DAA033A}"/>
              </a:ext>
            </a:extLst>
          </p:cNvPr>
          <p:cNvSpPr/>
          <p:nvPr/>
        </p:nvSpPr>
        <p:spPr>
          <a:xfrm>
            <a:off x="1712852" y="1503670"/>
            <a:ext cx="5748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411977"/>
                </a:solidFill>
              </a:rPr>
              <a:t>2.</a:t>
            </a:r>
            <a:r>
              <a:rPr lang="sv-SE" sz="2000" dirty="0"/>
              <a:t> 	Att båda tärningarna visar jämnt antal prickar.  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683CF8A7-3399-BB4F-B5C4-4BF03960CB0D}"/>
              </a:ext>
            </a:extLst>
          </p:cNvPr>
          <p:cNvSpPr/>
          <p:nvPr/>
        </p:nvSpPr>
        <p:spPr>
          <a:xfrm>
            <a:off x="1706402" y="1923299"/>
            <a:ext cx="5444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411977"/>
                </a:solidFill>
              </a:rPr>
              <a:t>3.</a:t>
            </a:r>
            <a:r>
              <a:rPr lang="sv-SE" sz="2000" dirty="0"/>
              <a:t> 	Att den ena visar ett udda antal och den andra 	ett jämnt antal prickar. </a:t>
            </a:r>
          </a:p>
        </p:txBody>
      </p: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22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62472" y="2617650"/>
            <a:ext cx="6144756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Antag att Sverige var lika tätt befolkat som Storbritannien. Hur stor skulle vår folkmängd vara då? Avrunda till tiotal miljoner. 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1450028" y="177907"/>
            <a:ext cx="677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Värdera och redovisa – Storbritannien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47" y="994886"/>
            <a:ext cx="384225" cy="42081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A0C8ACF-CDB5-5340-94A4-A0712E53550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0280" y="982367"/>
            <a:ext cx="4663440" cy="129248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4C2CE80-D2A9-E649-A0AA-457923336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767" y="737071"/>
            <a:ext cx="1783080" cy="178308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7890974-A119-CF46-80A6-C50D8F1D3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179" y="4123033"/>
            <a:ext cx="5269813" cy="1997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574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/>
          <p:cNvSpPr txBox="1"/>
          <p:nvPr/>
        </p:nvSpPr>
        <p:spPr>
          <a:xfrm>
            <a:off x="2560175" y="116043"/>
            <a:ext cx="43892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– Vilken lösning är bäst?</a:t>
            </a:r>
          </a:p>
          <a:p>
            <a:r>
              <a:rPr lang="sv-SE" dirty="0"/>
              <a:t>– Vilka brister ser du i de andra lösningarna?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E91E484-5595-3049-A120-6DAD39FF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93" y="987639"/>
            <a:ext cx="3190523" cy="2973911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DC95263-EF3D-8F4C-A5E0-B74D2EB9B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586" y="989750"/>
            <a:ext cx="3337075" cy="2971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E20A1F4-3697-104D-972E-FA2846B61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93" y="4185760"/>
            <a:ext cx="3190523" cy="255514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1C89E93-217A-2448-8216-16561C385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586" y="4186815"/>
            <a:ext cx="3353779" cy="25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/>
          <p:cNvSpPr txBox="1"/>
          <p:nvPr/>
        </p:nvSpPr>
        <p:spPr>
          <a:xfrm>
            <a:off x="2661016" y="140188"/>
            <a:ext cx="444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Vems metod är korrekt?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2770347" y="2651311"/>
            <a:ext cx="332626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– Vem har löst uppgiften korrekt?</a:t>
            </a:r>
          </a:p>
          <a:p>
            <a:r>
              <a:rPr lang="sv-SE" dirty="0"/>
              <a:t>– Vilka fel har de andra gjort? 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24F2AADE-8C96-D844-B556-53F171541558}"/>
              </a:ext>
            </a:extLst>
          </p:cNvPr>
          <p:cNvGrpSpPr/>
          <p:nvPr/>
        </p:nvGrpSpPr>
        <p:grpSpPr>
          <a:xfrm>
            <a:off x="2770347" y="1066529"/>
            <a:ext cx="5450829" cy="1477328"/>
            <a:chOff x="1531039" y="879850"/>
            <a:chExt cx="5450829" cy="1477328"/>
          </a:xfrm>
        </p:grpSpPr>
        <p:sp>
          <p:nvSpPr>
            <p:cNvPr id="7" name="textruta 6"/>
            <p:cNvSpPr txBox="1"/>
            <p:nvPr/>
          </p:nvSpPr>
          <p:spPr>
            <a:xfrm>
              <a:off x="1531039" y="879850"/>
              <a:ext cx="3363263" cy="1477328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v-SE" dirty="0"/>
                <a:t>Du tar slumpmässigt upp två kulor utan återläggning. </a:t>
              </a:r>
            </a:p>
            <a:p>
              <a:endParaRPr lang="sv-SE" dirty="0"/>
            </a:p>
            <a:p>
              <a:r>
                <a:rPr lang="sv-SE" dirty="0"/>
                <a:t>Hur stor är sannolikheten att det bli två kulor av samma färg? </a:t>
              </a:r>
            </a:p>
          </p:txBody>
        </p:sp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9B8C7759-33E2-A44E-A5E7-51E811901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9507" y="1147089"/>
              <a:ext cx="1882361" cy="1210089"/>
            </a:xfrm>
            <a:prstGeom prst="rect">
              <a:avLst/>
            </a:prstGeom>
          </p:spPr>
        </p:pic>
      </p:grp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B24D508C-401D-E248-8509-890FC97F5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249" y="3624076"/>
            <a:ext cx="5476461" cy="992754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D0A74E5F-EA6F-A949-922F-9E7020FF6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786" y="4724284"/>
            <a:ext cx="5476461" cy="982115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FC38F9F7-4B34-E349-92D5-A88EEF7E9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786" y="5813853"/>
            <a:ext cx="5461924" cy="998567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3097" y="24083"/>
            <a:ext cx="1128027" cy="11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/>
          <p:cNvSpPr txBox="1"/>
          <p:nvPr/>
        </p:nvSpPr>
        <p:spPr>
          <a:xfrm>
            <a:off x="1457267" y="407551"/>
            <a:ext cx="5943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Fyrfältsproblem –  Pingisturneringen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1944700" y="1116250"/>
            <a:ext cx="4616843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I en pingisturnering deltar 32 spelare. </a:t>
            </a:r>
          </a:p>
          <a:p>
            <a:endParaRPr lang="sv-SE" dirty="0"/>
          </a:p>
          <a:p>
            <a:r>
              <a:rPr lang="sv-SE" dirty="0"/>
              <a:t>Segraren i en match går vidare till nästa omgång medan den som förlorar är utslagen. </a:t>
            </a:r>
          </a:p>
          <a:p>
            <a:endParaRPr lang="sv-SE" dirty="0"/>
          </a:p>
          <a:p>
            <a:r>
              <a:rPr lang="sv-SE" dirty="0"/>
              <a:t>Till slut är det bara en spelare kvar, segraren. Hur många matcher spelas sammanlagt?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82E610E-B68B-7545-BE27-A1F554C6F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83" b="8766"/>
          <a:stretch/>
        </p:blipFill>
        <p:spPr>
          <a:xfrm>
            <a:off x="6600397" y="1342714"/>
            <a:ext cx="2284619" cy="13195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C2C5B2D-E3E7-D141-A1EA-97308F2E7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110" y="3632906"/>
            <a:ext cx="5214025" cy="2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8892"/>
            <a:ext cx="9156697" cy="5322432"/>
          </a:xfrm>
          <a:prstGeom prst="rect">
            <a:avLst/>
          </a:prstGeom>
          <a:ln w="19050" cmpd="sng">
            <a:solidFill>
              <a:srgbClr val="660066"/>
            </a:solidFill>
          </a:ln>
        </p:spPr>
      </p:pic>
      <p:sp>
        <p:nvSpPr>
          <p:cNvPr id="9" name="Rektangel 8"/>
          <p:cNvSpPr/>
          <p:nvPr/>
        </p:nvSpPr>
        <p:spPr>
          <a:xfrm>
            <a:off x="4673600" y="3474720"/>
            <a:ext cx="410169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400" i="1" dirty="0"/>
          </a:p>
          <a:p>
            <a:endParaRPr lang="sv-SE" sz="1050" i="1" dirty="0"/>
          </a:p>
          <a:p>
            <a:endParaRPr lang="sv-SE" sz="1400" dirty="0"/>
          </a:p>
        </p:txBody>
      </p:sp>
      <p:sp>
        <p:nvSpPr>
          <p:cNvPr id="6" name="Rektangel 5"/>
          <p:cNvSpPr/>
          <p:nvPr/>
        </p:nvSpPr>
        <p:spPr>
          <a:xfrm>
            <a:off x="582174" y="1325363"/>
            <a:ext cx="397256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sp>
        <p:nvSpPr>
          <p:cNvPr id="3" name="Rektangel 2"/>
          <p:cNvSpPr/>
          <p:nvPr/>
        </p:nvSpPr>
        <p:spPr>
          <a:xfrm>
            <a:off x="4690970" y="1296066"/>
            <a:ext cx="408432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sp>
        <p:nvSpPr>
          <p:cNvPr id="22" name="Rektangel 21"/>
          <p:cNvSpPr/>
          <p:nvPr/>
        </p:nvSpPr>
        <p:spPr>
          <a:xfrm>
            <a:off x="578862" y="3461379"/>
            <a:ext cx="397256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200" dirty="0"/>
          </a:p>
        </p:txBody>
      </p:sp>
      <p:sp>
        <p:nvSpPr>
          <p:cNvPr id="30" name="Rektangel 29"/>
          <p:cNvSpPr/>
          <p:nvPr/>
        </p:nvSpPr>
        <p:spPr>
          <a:xfrm>
            <a:off x="6088771" y="3984358"/>
            <a:ext cx="17956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/>
              <a:t>Den kan vara </a:t>
            </a:r>
            <a:r>
              <a:rPr lang="sv-SE" sz="1200" i="1" dirty="0"/>
              <a:t>Tänk logiskt</a:t>
            </a:r>
            <a:r>
              <a:rPr lang="sv-SE" sz="1200" dirty="0"/>
              <a:t>.</a:t>
            </a:r>
          </a:p>
        </p:txBody>
      </p:sp>
      <p:pic>
        <p:nvPicPr>
          <p:cNvPr id="26" name="Bildobjekt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036" y="3517945"/>
            <a:ext cx="1346333" cy="166603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721409" y="1586901"/>
            <a:ext cx="39521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I första omgången spelas 16 matcher – 16 spelare kvar. </a:t>
            </a:r>
          </a:p>
        </p:txBody>
      </p:sp>
      <p:sp>
        <p:nvSpPr>
          <p:cNvPr id="7" name="Rektangel 6"/>
          <p:cNvSpPr/>
          <p:nvPr/>
        </p:nvSpPr>
        <p:spPr>
          <a:xfrm>
            <a:off x="801589" y="1812863"/>
            <a:ext cx="34533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I andra omgången spelas 8 matcher – 8 spelare kvar. </a:t>
            </a:r>
          </a:p>
        </p:txBody>
      </p:sp>
      <p:sp>
        <p:nvSpPr>
          <p:cNvPr id="8" name="Rektangel 7"/>
          <p:cNvSpPr/>
          <p:nvPr/>
        </p:nvSpPr>
        <p:spPr>
          <a:xfrm>
            <a:off x="781918" y="2039150"/>
            <a:ext cx="34927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I tredje omgången spelas 4 matcher – 4 spelare kvar. </a:t>
            </a:r>
          </a:p>
        </p:txBody>
      </p:sp>
      <p:sp>
        <p:nvSpPr>
          <p:cNvPr id="11" name="Rektangel 10"/>
          <p:cNvSpPr/>
          <p:nvPr/>
        </p:nvSpPr>
        <p:spPr>
          <a:xfrm>
            <a:off x="1173102" y="2964645"/>
            <a:ext cx="27840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200" dirty="0" err="1"/>
              <a:t>Antal</a:t>
            </a:r>
            <a:r>
              <a:rPr lang="en" sz="1200" dirty="0"/>
              <a:t> matcher: 16 + 8 + 4 + 2 + 1 = </a:t>
            </a:r>
            <a:r>
              <a:rPr lang="en" sz="1200" b="1" dirty="0">
                <a:solidFill>
                  <a:srgbClr val="9A0832"/>
                </a:solidFill>
              </a:rPr>
              <a:t>31</a:t>
            </a:r>
            <a:r>
              <a:rPr lang="en" sz="1200" dirty="0"/>
              <a:t> </a:t>
            </a:r>
          </a:p>
        </p:txBody>
      </p:sp>
      <p:sp>
        <p:nvSpPr>
          <p:cNvPr id="12" name="Rektangel 11"/>
          <p:cNvSpPr/>
          <p:nvPr/>
        </p:nvSpPr>
        <p:spPr>
          <a:xfrm>
            <a:off x="5345315" y="1635329"/>
            <a:ext cx="2935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I sista matchen deltar 2 spelare – 1 match. </a:t>
            </a:r>
          </a:p>
        </p:txBody>
      </p:sp>
      <p:sp>
        <p:nvSpPr>
          <p:cNvPr id="13" name="Rektangel 12"/>
          <p:cNvSpPr/>
          <p:nvPr/>
        </p:nvSpPr>
        <p:spPr>
          <a:xfrm>
            <a:off x="5631676" y="1870437"/>
            <a:ext cx="2709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I näst sista deltar 4 spelare – 2 matcher. </a:t>
            </a:r>
          </a:p>
        </p:txBody>
      </p:sp>
      <p:sp>
        <p:nvSpPr>
          <p:cNvPr id="28" name="Rektangel 27"/>
          <p:cNvSpPr/>
          <p:nvPr/>
        </p:nvSpPr>
        <p:spPr>
          <a:xfrm>
            <a:off x="4907819" y="2096948"/>
            <a:ext cx="34526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I den tredje från slutet deltar 8 spelare – 4 matcher. </a:t>
            </a:r>
          </a:p>
        </p:txBody>
      </p:sp>
      <p:sp>
        <p:nvSpPr>
          <p:cNvPr id="14" name="Rektangel 13"/>
          <p:cNvSpPr/>
          <p:nvPr/>
        </p:nvSpPr>
        <p:spPr>
          <a:xfrm>
            <a:off x="4834359" y="2545505"/>
            <a:ext cx="3618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I den femte från slutet deltar 32 spelare – 16 matcher. </a:t>
            </a:r>
          </a:p>
        </p:txBody>
      </p:sp>
      <p:sp>
        <p:nvSpPr>
          <p:cNvPr id="15" name="Rektangel 14"/>
          <p:cNvSpPr/>
          <p:nvPr/>
        </p:nvSpPr>
        <p:spPr>
          <a:xfrm>
            <a:off x="4829536" y="2307548"/>
            <a:ext cx="3530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I den fjärde från slutet deltar 16 spelare – 8 matcher. 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4BBB55AB-A4CF-C44B-AE20-9700295662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1" b="-1"/>
          <a:stretch/>
        </p:blipFill>
        <p:spPr>
          <a:xfrm>
            <a:off x="2008435" y="1322902"/>
            <a:ext cx="1325493" cy="190167"/>
          </a:xfrm>
          <a:prstGeom prst="rect">
            <a:avLst/>
          </a:prstGeom>
        </p:spPr>
      </p:pic>
      <p:sp>
        <p:nvSpPr>
          <p:cNvPr id="31" name="Rektangel 30">
            <a:extLst>
              <a:ext uri="{FF2B5EF4-FFF2-40B4-BE49-F238E27FC236}">
                <a16:creationId xmlns:a16="http://schemas.microsoft.com/office/drawing/2014/main" id="{32080F29-D7FD-3540-B21D-9EF11265EA46}"/>
              </a:ext>
            </a:extLst>
          </p:cNvPr>
          <p:cNvSpPr/>
          <p:nvPr/>
        </p:nvSpPr>
        <p:spPr>
          <a:xfrm>
            <a:off x="801588" y="2285571"/>
            <a:ext cx="34533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I fjärde omgången spelas 2 matcher – 2 spelare kvar.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7AA8136-0E09-2D4B-AB11-47AB913DB0D4}"/>
              </a:ext>
            </a:extLst>
          </p:cNvPr>
          <p:cNvSpPr/>
          <p:nvPr/>
        </p:nvSpPr>
        <p:spPr>
          <a:xfrm>
            <a:off x="944475" y="2541159"/>
            <a:ext cx="34467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I femte omgången spelas 1 match – 1 spelare kvar. 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F27E95F3-5712-0C4C-9322-01EA5EE77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3625" y="1315746"/>
            <a:ext cx="1640135" cy="193249"/>
          </a:xfrm>
          <a:prstGeom prst="rect">
            <a:avLst/>
          </a:prstGeom>
        </p:spPr>
      </p:pic>
      <p:sp>
        <p:nvSpPr>
          <p:cNvPr id="38" name="Rektangel 37">
            <a:extLst>
              <a:ext uri="{FF2B5EF4-FFF2-40B4-BE49-F238E27FC236}">
                <a16:creationId xmlns:a16="http://schemas.microsoft.com/office/drawing/2014/main" id="{FA6146E8-DAEC-DD47-960F-99667639E609}"/>
              </a:ext>
            </a:extLst>
          </p:cNvPr>
          <p:cNvSpPr/>
          <p:nvPr/>
        </p:nvSpPr>
        <p:spPr>
          <a:xfrm>
            <a:off x="5398686" y="2941961"/>
            <a:ext cx="2743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200" dirty="0" err="1"/>
              <a:t>Antal</a:t>
            </a:r>
            <a:r>
              <a:rPr lang="en" sz="1200" dirty="0"/>
              <a:t> matcher: 16 + 8 + 4 + 2 + 1 = </a:t>
            </a:r>
            <a:r>
              <a:rPr lang="en" sz="1200" b="1" dirty="0">
                <a:solidFill>
                  <a:srgbClr val="9A0832"/>
                </a:solidFill>
              </a:rPr>
              <a:t>31</a:t>
            </a:r>
            <a:r>
              <a:rPr lang="en" sz="1200" dirty="0"/>
              <a:t> 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8974401C-D1E7-0242-9057-066C696DB6ED}"/>
              </a:ext>
            </a:extLst>
          </p:cNvPr>
          <p:cNvSpPr/>
          <p:nvPr/>
        </p:nvSpPr>
        <p:spPr>
          <a:xfrm>
            <a:off x="5879976" y="4487539"/>
            <a:ext cx="2344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Alla spelare utom en förlorar en match var – alltså 31 matcher. 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EA256070-14E5-1943-B9CC-8B5C0F1AA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099" y="3564517"/>
            <a:ext cx="1670859" cy="159383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E081FD54-29A1-DD41-9FDA-61D84CC704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485" y="3984358"/>
            <a:ext cx="3492716" cy="14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  <p:bldP spid="7" grpId="0"/>
      <p:bldP spid="8" grpId="0"/>
      <p:bldP spid="11" grpId="0"/>
      <p:bldP spid="12" grpId="0"/>
      <p:bldP spid="13" grpId="0"/>
      <p:bldP spid="28" grpId="0"/>
      <p:bldP spid="14" grpId="0"/>
      <p:bldP spid="15" grpId="0"/>
      <p:bldP spid="31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 5"/>
          <p:cNvGrpSpPr/>
          <p:nvPr/>
        </p:nvGrpSpPr>
        <p:grpSpPr>
          <a:xfrm>
            <a:off x="419116" y="2067428"/>
            <a:ext cx="6166610" cy="400110"/>
            <a:chOff x="1773238" y="3714820"/>
            <a:chExt cx="6166610" cy="400110"/>
          </a:xfrm>
        </p:grpSpPr>
        <p:sp>
          <p:nvSpPr>
            <p:cNvPr id="4" name="textruta 3"/>
            <p:cNvSpPr txBox="1"/>
            <p:nvPr/>
          </p:nvSpPr>
          <p:spPr>
            <a:xfrm>
              <a:off x="1773238" y="3714820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5" name="textruta 4"/>
            <p:cNvSpPr txBox="1"/>
            <p:nvPr/>
          </p:nvSpPr>
          <p:spPr>
            <a:xfrm>
              <a:off x="2349988" y="3714820"/>
              <a:ext cx="5589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Börja med att gissa hur stor sannolikheten är.</a:t>
              </a:r>
            </a:p>
          </p:txBody>
        </p:sp>
      </p:grpSp>
      <p:grpSp>
        <p:nvGrpSpPr>
          <p:cNvPr id="10" name="Grupp 9"/>
          <p:cNvGrpSpPr/>
          <p:nvPr/>
        </p:nvGrpSpPr>
        <p:grpSpPr>
          <a:xfrm>
            <a:off x="419116" y="2704605"/>
            <a:ext cx="8452641" cy="646331"/>
            <a:chOff x="1773238" y="3725673"/>
            <a:chExt cx="8452641" cy="646331"/>
          </a:xfrm>
        </p:grpSpPr>
        <p:sp>
          <p:nvSpPr>
            <p:cNvPr id="11" name="textruta 10"/>
            <p:cNvSpPr txBox="1"/>
            <p:nvPr/>
          </p:nvSpPr>
          <p:spPr>
            <a:xfrm>
              <a:off x="1773238" y="3725673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12" name="textruta 11"/>
            <p:cNvSpPr txBox="1"/>
            <p:nvPr/>
          </p:nvSpPr>
          <p:spPr>
            <a:xfrm>
              <a:off x="2349987" y="3725673"/>
              <a:ext cx="7875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Vi börjar lite enklare genom att räkna ut sannolikheten att minst två personer i en grupp på fem (A–E) är födda på samma veckodag. Hur stor är sannolikheten </a:t>
              </a:r>
            </a:p>
          </p:txBody>
        </p:sp>
      </p:grpSp>
      <p:grpSp>
        <p:nvGrpSpPr>
          <p:cNvPr id="13" name="Grupp 12"/>
          <p:cNvGrpSpPr/>
          <p:nvPr/>
        </p:nvGrpSpPr>
        <p:grpSpPr>
          <a:xfrm>
            <a:off x="419115" y="5838383"/>
            <a:ext cx="8452639" cy="667461"/>
            <a:chOff x="1773238" y="3702556"/>
            <a:chExt cx="8452639" cy="667461"/>
          </a:xfrm>
        </p:grpSpPr>
        <p:sp>
          <p:nvSpPr>
            <p:cNvPr id="14" name="textruta 13"/>
            <p:cNvSpPr txBox="1"/>
            <p:nvPr/>
          </p:nvSpPr>
          <p:spPr>
            <a:xfrm>
              <a:off x="1773238" y="3702556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</a:t>
              </a:r>
            </a:p>
          </p:txBody>
        </p:sp>
        <p:sp>
          <p:nvSpPr>
            <p:cNvPr id="15" name="textruta 14"/>
            <p:cNvSpPr txBox="1"/>
            <p:nvPr/>
          </p:nvSpPr>
          <p:spPr>
            <a:xfrm>
              <a:off x="2349986" y="3723686"/>
              <a:ext cx="78758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Använd samma metod och räkna ut hur stor sannolikheten är att minst två elever i klassen fyller år på samma dag under året.  </a:t>
              </a:r>
            </a:p>
          </p:txBody>
        </p:sp>
      </p:grpSp>
      <p:sp>
        <p:nvSpPr>
          <p:cNvPr id="17" name="textruta 16"/>
          <p:cNvSpPr txBox="1"/>
          <p:nvPr/>
        </p:nvSpPr>
        <p:spPr>
          <a:xfrm>
            <a:off x="1659501" y="397862"/>
            <a:ext cx="608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Räkna och häpna – </a:t>
            </a:r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Samma födelsedag</a:t>
            </a:r>
            <a:endParaRPr lang="sv-SE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cs typeface="Chalkboard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495803" y="1042717"/>
            <a:ext cx="415239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Hur stor är sannolikheten att minst två elever i klassen fyller år på samma dag?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316670D-911C-8943-A1CE-BCDBFFA1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777" y="774484"/>
            <a:ext cx="2059969" cy="1153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76F7058D-C51D-7743-959F-1CF867CD2DAE}"/>
              </a:ext>
            </a:extLst>
          </p:cNvPr>
          <p:cNvSpPr txBox="1"/>
          <p:nvPr/>
        </p:nvSpPr>
        <p:spPr>
          <a:xfrm>
            <a:off x="995863" y="3426055"/>
            <a:ext cx="472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att B inte är född på samma veckodag som A? 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308FF6A6-162C-4544-B256-AC0DC18DC077}"/>
              </a:ext>
            </a:extLst>
          </p:cNvPr>
          <p:cNvSpPr txBox="1"/>
          <p:nvPr/>
        </p:nvSpPr>
        <p:spPr>
          <a:xfrm>
            <a:off x="995863" y="3839016"/>
            <a:ext cx="545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b) att C inte är född på samma veckodag som A eller B?  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79E04C8E-DE77-C944-94E1-B0B844F746BE}"/>
              </a:ext>
            </a:extLst>
          </p:cNvPr>
          <p:cNvSpPr txBox="1"/>
          <p:nvPr/>
        </p:nvSpPr>
        <p:spPr>
          <a:xfrm>
            <a:off x="995863" y="4251977"/>
            <a:ext cx="612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c) att D inte är född på samma veckodag som A, B eller C ? 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DD899FFA-AE9B-8341-93D6-B871E4281FF7}"/>
              </a:ext>
            </a:extLst>
          </p:cNvPr>
          <p:cNvSpPr txBox="1"/>
          <p:nvPr/>
        </p:nvSpPr>
        <p:spPr>
          <a:xfrm>
            <a:off x="995864" y="5245831"/>
            <a:ext cx="787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b) Hur stor är sannolikheten att minst två personer är födda på samma veckodag? 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E708F2DD-F208-1243-9EC7-B834EC8F7A64}"/>
              </a:ext>
            </a:extLst>
          </p:cNvPr>
          <p:cNvGrpSpPr/>
          <p:nvPr/>
        </p:nvGrpSpPr>
        <p:grpSpPr>
          <a:xfrm>
            <a:off x="419115" y="4889963"/>
            <a:ext cx="8305767" cy="400110"/>
            <a:chOff x="1773238" y="3702556"/>
            <a:chExt cx="8305767" cy="400110"/>
          </a:xfrm>
        </p:grpSpPr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A9D6C708-DD73-8C4A-A8C8-BB6B9B1A5341}"/>
                </a:ext>
              </a:extLst>
            </p:cNvPr>
            <p:cNvSpPr txBox="1"/>
            <p:nvPr/>
          </p:nvSpPr>
          <p:spPr>
            <a:xfrm>
              <a:off x="1773238" y="3702556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26" name="textruta 25">
              <a:extLst>
                <a:ext uri="{FF2B5EF4-FFF2-40B4-BE49-F238E27FC236}">
                  <a16:creationId xmlns:a16="http://schemas.microsoft.com/office/drawing/2014/main" id="{22320024-969C-5F49-AE4A-A2450DAA46DA}"/>
                </a:ext>
              </a:extLst>
            </p:cNvPr>
            <p:cNvSpPr txBox="1"/>
            <p:nvPr/>
          </p:nvSpPr>
          <p:spPr>
            <a:xfrm>
              <a:off x="2349987" y="3723686"/>
              <a:ext cx="7729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a) Hur stor är sannolikheten att ingen av de fem är födda på samma veckodag?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/>
          <p:cNvSpPr txBox="1"/>
          <p:nvPr/>
        </p:nvSpPr>
        <p:spPr>
          <a:xfrm>
            <a:off x="374728" y="1325414"/>
            <a:ext cx="429875" cy="400110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3041683" y="416818"/>
            <a:ext cx="2973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800000"/>
                </a:solidFill>
                <a:latin typeface="+mj-lt"/>
                <a:cs typeface="Comic Sans MS"/>
              </a:rPr>
              <a:t>Lösningsförslag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5192129" y="1348492"/>
            <a:ext cx="429875" cy="400110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56D6B0F8-8280-8242-BCC1-0AC6C0E2A4F4}"/>
              </a:ext>
            </a:extLst>
          </p:cNvPr>
          <p:cNvGrpSpPr/>
          <p:nvPr/>
        </p:nvGrpSpPr>
        <p:grpSpPr>
          <a:xfrm>
            <a:off x="1244634" y="1230280"/>
            <a:ext cx="301660" cy="590377"/>
            <a:chOff x="3905513" y="1865879"/>
            <a:chExt cx="301660" cy="590377"/>
          </a:xfrm>
        </p:grpSpPr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9AA28B74-54BF-724B-811F-7681964E01BA}"/>
                </a:ext>
              </a:extLst>
            </p:cNvPr>
            <p:cNvSpPr txBox="1"/>
            <p:nvPr/>
          </p:nvSpPr>
          <p:spPr>
            <a:xfrm>
              <a:off x="3905513" y="186587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6</a:t>
              </a: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C6A749A4-2948-AC40-986D-56D05F2FC80B}"/>
                </a:ext>
              </a:extLst>
            </p:cNvPr>
            <p:cNvSpPr txBox="1"/>
            <p:nvPr/>
          </p:nvSpPr>
          <p:spPr>
            <a:xfrm>
              <a:off x="3905513" y="2086924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7</a:t>
              </a:r>
            </a:p>
          </p:txBody>
        </p:sp>
        <p:cxnSp>
          <p:nvCxnSpPr>
            <p:cNvPr id="14" name="Rak 13">
              <a:extLst>
                <a:ext uri="{FF2B5EF4-FFF2-40B4-BE49-F238E27FC236}">
                  <a16:creationId xmlns:a16="http://schemas.microsoft.com/office/drawing/2014/main" id="{381C004E-D9AF-AA42-80EB-518BAD67F84F}"/>
                </a:ext>
              </a:extLst>
            </p:cNvPr>
            <p:cNvCxnSpPr>
              <a:cxnSpLocks/>
            </p:cNvCxnSpPr>
            <p:nvPr/>
          </p:nvCxnSpPr>
          <p:spPr>
            <a:xfrm>
              <a:off x="3969426" y="2156577"/>
              <a:ext cx="184846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3EF11032-C6F8-9E49-A52F-732A8E8A7522}"/>
              </a:ext>
            </a:extLst>
          </p:cNvPr>
          <p:cNvSpPr/>
          <p:nvPr/>
        </p:nvSpPr>
        <p:spPr>
          <a:xfrm>
            <a:off x="956630" y="1309790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a)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9F3D6618-521C-7143-9016-706F332BAA66}"/>
              </a:ext>
            </a:extLst>
          </p:cNvPr>
          <p:cNvGrpSpPr/>
          <p:nvPr/>
        </p:nvGrpSpPr>
        <p:grpSpPr>
          <a:xfrm>
            <a:off x="2379673" y="1225789"/>
            <a:ext cx="301660" cy="590377"/>
            <a:chOff x="3905513" y="1865879"/>
            <a:chExt cx="301660" cy="590377"/>
          </a:xfrm>
        </p:grpSpPr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97785E46-3648-5040-B9DE-C52D1675F8F3}"/>
                </a:ext>
              </a:extLst>
            </p:cNvPr>
            <p:cNvSpPr txBox="1"/>
            <p:nvPr/>
          </p:nvSpPr>
          <p:spPr>
            <a:xfrm>
              <a:off x="3905513" y="186587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5</a:t>
              </a:r>
            </a:p>
          </p:txBody>
        </p: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7F42842D-447F-5740-9B81-F0A8D2EED62F}"/>
                </a:ext>
              </a:extLst>
            </p:cNvPr>
            <p:cNvSpPr txBox="1"/>
            <p:nvPr/>
          </p:nvSpPr>
          <p:spPr>
            <a:xfrm>
              <a:off x="3905513" y="2086924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7</a:t>
              </a:r>
            </a:p>
          </p:txBody>
        </p:sp>
        <p:cxnSp>
          <p:nvCxnSpPr>
            <p:cNvPr id="26" name="Rak 25">
              <a:extLst>
                <a:ext uri="{FF2B5EF4-FFF2-40B4-BE49-F238E27FC236}">
                  <a16:creationId xmlns:a16="http://schemas.microsoft.com/office/drawing/2014/main" id="{1F70F031-AF95-9248-8F0F-25251F07EEB5}"/>
                </a:ext>
              </a:extLst>
            </p:cNvPr>
            <p:cNvCxnSpPr>
              <a:cxnSpLocks/>
            </p:cNvCxnSpPr>
            <p:nvPr/>
          </p:nvCxnSpPr>
          <p:spPr>
            <a:xfrm>
              <a:off x="3969426" y="2156577"/>
              <a:ext cx="184846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ktangel 26">
            <a:extLst>
              <a:ext uri="{FF2B5EF4-FFF2-40B4-BE49-F238E27FC236}">
                <a16:creationId xmlns:a16="http://schemas.microsoft.com/office/drawing/2014/main" id="{693BD5AD-541B-D145-87CB-AE2BB500CE04}"/>
              </a:ext>
            </a:extLst>
          </p:cNvPr>
          <p:cNvSpPr/>
          <p:nvPr/>
        </p:nvSpPr>
        <p:spPr>
          <a:xfrm>
            <a:off x="2091669" y="1305299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b)</a:t>
            </a:r>
          </a:p>
        </p:txBody>
      </p:sp>
      <p:grpSp>
        <p:nvGrpSpPr>
          <p:cNvPr id="28" name="Grupp 27">
            <a:extLst>
              <a:ext uri="{FF2B5EF4-FFF2-40B4-BE49-F238E27FC236}">
                <a16:creationId xmlns:a16="http://schemas.microsoft.com/office/drawing/2014/main" id="{AD34094F-BE30-764F-A9C2-DCC1E57C8067}"/>
              </a:ext>
            </a:extLst>
          </p:cNvPr>
          <p:cNvGrpSpPr/>
          <p:nvPr/>
        </p:nvGrpSpPr>
        <p:grpSpPr>
          <a:xfrm>
            <a:off x="3457846" y="1221298"/>
            <a:ext cx="301660" cy="590377"/>
            <a:chOff x="3905513" y="1865879"/>
            <a:chExt cx="301660" cy="590377"/>
          </a:xfrm>
        </p:grpSpPr>
        <p:sp>
          <p:nvSpPr>
            <p:cNvPr id="29" name="textruta 28">
              <a:extLst>
                <a:ext uri="{FF2B5EF4-FFF2-40B4-BE49-F238E27FC236}">
                  <a16:creationId xmlns:a16="http://schemas.microsoft.com/office/drawing/2014/main" id="{95337573-1816-5F43-B338-07D3C5BAB2A4}"/>
                </a:ext>
              </a:extLst>
            </p:cNvPr>
            <p:cNvSpPr txBox="1"/>
            <p:nvPr/>
          </p:nvSpPr>
          <p:spPr>
            <a:xfrm>
              <a:off x="3905513" y="186587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4</a:t>
              </a:r>
            </a:p>
          </p:txBody>
        </p:sp>
        <p:sp>
          <p:nvSpPr>
            <p:cNvPr id="30" name="textruta 29">
              <a:extLst>
                <a:ext uri="{FF2B5EF4-FFF2-40B4-BE49-F238E27FC236}">
                  <a16:creationId xmlns:a16="http://schemas.microsoft.com/office/drawing/2014/main" id="{7C28C6DF-04E7-014D-BFA1-A551D06653A5}"/>
                </a:ext>
              </a:extLst>
            </p:cNvPr>
            <p:cNvSpPr txBox="1"/>
            <p:nvPr/>
          </p:nvSpPr>
          <p:spPr>
            <a:xfrm>
              <a:off x="3905513" y="2086924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7</a:t>
              </a:r>
            </a:p>
          </p:txBody>
        </p:sp>
        <p:cxnSp>
          <p:nvCxnSpPr>
            <p:cNvPr id="31" name="Rak 30">
              <a:extLst>
                <a:ext uri="{FF2B5EF4-FFF2-40B4-BE49-F238E27FC236}">
                  <a16:creationId xmlns:a16="http://schemas.microsoft.com/office/drawing/2014/main" id="{4C742A12-3921-6B42-BAB7-64E6E947645A}"/>
                </a:ext>
              </a:extLst>
            </p:cNvPr>
            <p:cNvCxnSpPr>
              <a:cxnSpLocks/>
            </p:cNvCxnSpPr>
            <p:nvPr/>
          </p:nvCxnSpPr>
          <p:spPr>
            <a:xfrm>
              <a:off x="3969426" y="2156577"/>
              <a:ext cx="184846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ktangel 31">
            <a:extLst>
              <a:ext uri="{FF2B5EF4-FFF2-40B4-BE49-F238E27FC236}">
                <a16:creationId xmlns:a16="http://schemas.microsoft.com/office/drawing/2014/main" id="{41F7A0EA-3AB5-C049-AD97-C30715ADF890}"/>
              </a:ext>
            </a:extLst>
          </p:cNvPr>
          <p:cNvSpPr/>
          <p:nvPr/>
        </p:nvSpPr>
        <p:spPr>
          <a:xfrm>
            <a:off x="3169842" y="1300808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c)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A8FFD549-DBB4-3942-9EB8-B32CCA7425B5}"/>
              </a:ext>
            </a:extLst>
          </p:cNvPr>
          <p:cNvSpPr/>
          <p:nvPr/>
        </p:nvSpPr>
        <p:spPr>
          <a:xfrm>
            <a:off x="5924861" y="1357365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a)</a:t>
            </a:r>
          </a:p>
        </p:txBody>
      </p:sp>
      <p:grpSp>
        <p:nvGrpSpPr>
          <p:cNvPr id="61" name="Grupp 60">
            <a:extLst>
              <a:ext uri="{FF2B5EF4-FFF2-40B4-BE49-F238E27FC236}">
                <a16:creationId xmlns:a16="http://schemas.microsoft.com/office/drawing/2014/main" id="{8915F44A-DF33-1B4C-8BDA-24B3878C8183}"/>
              </a:ext>
            </a:extLst>
          </p:cNvPr>
          <p:cNvGrpSpPr/>
          <p:nvPr/>
        </p:nvGrpSpPr>
        <p:grpSpPr>
          <a:xfrm>
            <a:off x="6212865" y="1277855"/>
            <a:ext cx="1326941" cy="590377"/>
            <a:chOff x="2149161" y="2670755"/>
            <a:chExt cx="1326941" cy="590377"/>
          </a:xfrm>
        </p:grpSpPr>
        <p:grpSp>
          <p:nvGrpSpPr>
            <p:cNvPr id="33" name="Grupp 32">
              <a:extLst>
                <a:ext uri="{FF2B5EF4-FFF2-40B4-BE49-F238E27FC236}">
                  <a16:creationId xmlns:a16="http://schemas.microsoft.com/office/drawing/2014/main" id="{ECB6D60E-7F75-9440-87D6-30C2C993E403}"/>
                </a:ext>
              </a:extLst>
            </p:cNvPr>
            <p:cNvGrpSpPr/>
            <p:nvPr/>
          </p:nvGrpSpPr>
          <p:grpSpPr>
            <a:xfrm>
              <a:off x="2149161" y="2670755"/>
              <a:ext cx="301660" cy="590377"/>
              <a:chOff x="3905513" y="1865879"/>
              <a:chExt cx="301660" cy="590377"/>
            </a:xfrm>
          </p:grpSpPr>
          <p:sp>
            <p:nvSpPr>
              <p:cNvPr id="34" name="textruta 33">
                <a:extLst>
                  <a:ext uri="{FF2B5EF4-FFF2-40B4-BE49-F238E27FC236}">
                    <a16:creationId xmlns:a16="http://schemas.microsoft.com/office/drawing/2014/main" id="{59588441-13BC-1947-B580-71F56532EE8D}"/>
                  </a:ext>
                </a:extLst>
              </p:cNvPr>
              <p:cNvSpPr txBox="1"/>
              <p:nvPr/>
            </p:nvSpPr>
            <p:spPr>
              <a:xfrm>
                <a:off x="3905513" y="1865879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6</a:t>
                </a:r>
              </a:p>
            </p:txBody>
          </p:sp>
          <p:sp>
            <p:nvSpPr>
              <p:cNvPr id="35" name="textruta 34">
                <a:extLst>
                  <a:ext uri="{FF2B5EF4-FFF2-40B4-BE49-F238E27FC236}">
                    <a16:creationId xmlns:a16="http://schemas.microsoft.com/office/drawing/2014/main" id="{40858EE4-CD60-244A-9F93-93C85E39A0B2}"/>
                  </a:ext>
                </a:extLst>
              </p:cNvPr>
              <p:cNvSpPr txBox="1"/>
              <p:nvPr/>
            </p:nvSpPr>
            <p:spPr>
              <a:xfrm>
                <a:off x="3905513" y="2086924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7</a:t>
                </a:r>
              </a:p>
            </p:txBody>
          </p:sp>
          <p:cxnSp>
            <p:nvCxnSpPr>
              <p:cNvPr id="36" name="Rak 35">
                <a:extLst>
                  <a:ext uri="{FF2B5EF4-FFF2-40B4-BE49-F238E27FC236}">
                    <a16:creationId xmlns:a16="http://schemas.microsoft.com/office/drawing/2014/main" id="{93383FC9-810F-2E40-81C0-997EE0539F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9426" y="2156577"/>
                <a:ext cx="184846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ruta 49">
              <a:extLst>
                <a:ext uri="{FF2B5EF4-FFF2-40B4-BE49-F238E27FC236}">
                  <a16:creationId xmlns:a16="http://schemas.microsoft.com/office/drawing/2014/main" id="{31A3E56B-DC16-2D4B-9505-12F7706535D6}"/>
                </a:ext>
              </a:extLst>
            </p:cNvPr>
            <p:cNvSpPr txBox="1"/>
            <p:nvPr/>
          </p:nvSpPr>
          <p:spPr>
            <a:xfrm>
              <a:off x="2369804" y="2771312"/>
              <a:ext cx="369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·</a:t>
              </a:r>
            </a:p>
          </p:txBody>
        </p:sp>
        <p:sp>
          <p:nvSpPr>
            <p:cNvPr id="51" name="textruta 50">
              <a:extLst>
                <a:ext uri="{FF2B5EF4-FFF2-40B4-BE49-F238E27FC236}">
                  <a16:creationId xmlns:a16="http://schemas.microsoft.com/office/drawing/2014/main" id="{FF49638F-433A-334F-8666-906B5E75531B}"/>
                </a:ext>
              </a:extLst>
            </p:cNvPr>
            <p:cNvSpPr txBox="1"/>
            <p:nvPr/>
          </p:nvSpPr>
          <p:spPr>
            <a:xfrm>
              <a:off x="3070129" y="2771312"/>
              <a:ext cx="405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=</a:t>
              </a:r>
            </a:p>
          </p:txBody>
        </p:sp>
        <p:grpSp>
          <p:nvGrpSpPr>
            <p:cNvPr id="52" name="Grupp 51">
              <a:extLst>
                <a:ext uri="{FF2B5EF4-FFF2-40B4-BE49-F238E27FC236}">
                  <a16:creationId xmlns:a16="http://schemas.microsoft.com/office/drawing/2014/main" id="{1DB94370-4862-174A-A7DC-9972E9CEDA79}"/>
                </a:ext>
              </a:extLst>
            </p:cNvPr>
            <p:cNvGrpSpPr/>
            <p:nvPr/>
          </p:nvGrpSpPr>
          <p:grpSpPr>
            <a:xfrm>
              <a:off x="2516387" y="2670755"/>
              <a:ext cx="301660" cy="590377"/>
              <a:chOff x="3905513" y="1865879"/>
              <a:chExt cx="301660" cy="590377"/>
            </a:xfrm>
          </p:grpSpPr>
          <p:sp>
            <p:nvSpPr>
              <p:cNvPr id="53" name="textruta 52">
                <a:extLst>
                  <a:ext uri="{FF2B5EF4-FFF2-40B4-BE49-F238E27FC236}">
                    <a16:creationId xmlns:a16="http://schemas.microsoft.com/office/drawing/2014/main" id="{1C0FBE9F-29DB-7C40-BF6E-2C392277A676}"/>
                  </a:ext>
                </a:extLst>
              </p:cNvPr>
              <p:cNvSpPr txBox="1"/>
              <p:nvPr/>
            </p:nvSpPr>
            <p:spPr>
              <a:xfrm>
                <a:off x="3905513" y="1865879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5</a:t>
                </a:r>
              </a:p>
            </p:txBody>
          </p:sp>
          <p:sp>
            <p:nvSpPr>
              <p:cNvPr id="54" name="textruta 53">
                <a:extLst>
                  <a:ext uri="{FF2B5EF4-FFF2-40B4-BE49-F238E27FC236}">
                    <a16:creationId xmlns:a16="http://schemas.microsoft.com/office/drawing/2014/main" id="{7C5AEB38-53F2-A148-92E2-C7ABE9F444BB}"/>
                  </a:ext>
                </a:extLst>
              </p:cNvPr>
              <p:cNvSpPr txBox="1"/>
              <p:nvPr/>
            </p:nvSpPr>
            <p:spPr>
              <a:xfrm>
                <a:off x="3905513" y="2086924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7</a:t>
                </a:r>
              </a:p>
            </p:txBody>
          </p:sp>
          <p:cxnSp>
            <p:nvCxnSpPr>
              <p:cNvPr id="55" name="Rak 54">
                <a:extLst>
                  <a:ext uri="{FF2B5EF4-FFF2-40B4-BE49-F238E27FC236}">
                    <a16:creationId xmlns:a16="http://schemas.microsoft.com/office/drawing/2014/main" id="{B24680FD-D25D-C247-A605-00902E3DA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9426" y="2156577"/>
                <a:ext cx="184846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p 55">
              <a:extLst>
                <a:ext uri="{FF2B5EF4-FFF2-40B4-BE49-F238E27FC236}">
                  <a16:creationId xmlns:a16="http://schemas.microsoft.com/office/drawing/2014/main" id="{D299BFE6-CC32-F04C-A9FC-A162A49A5F7B}"/>
                </a:ext>
              </a:extLst>
            </p:cNvPr>
            <p:cNvGrpSpPr/>
            <p:nvPr/>
          </p:nvGrpSpPr>
          <p:grpSpPr>
            <a:xfrm>
              <a:off x="2845366" y="2670755"/>
              <a:ext cx="301660" cy="590377"/>
              <a:chOff x="3905513" y="1865879"/>
              <a:chExt cx="301660" cy="590377"/>
            </a:xfrm>
          </p:grpSpPr>
          <p:sp>
            <p:nvSpPr>
              <p:cNvPr id="57" name="textruta 56">
                <a:extLst>
                  <a:ext uri="{FF2B5EF4-FFF2-40B4-BE49-F238E27FC236}">
                    <a16:creationId xmlns:a16="http://schemas.microsoft.com/office/drawing/2014/main" id="{239FF54A-1A31-A646-A36D-545FD1F4CA88}"/>
                  </a:ext>
                </a:extLst>
              </p:cNvPr>
              <p:cNvSpPr txBox="1"/>
              <p:nvPr/>
            </p:nvSpPr>
            <p:spPr>
              <a:xfrm>
                <a:off x="3905513" y="1865879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4</a:t>
                </a:r>
              </a:p>
            </p:txBody>
          </p:sp>
          <p:sp>
            <p:nvSpPr>
              <p:cNvPr id="58" name="textruta 57">
                <a:extLst>
                  <a:ext uri="{FF2B5EF4-FFF2-40B4-BE49-F238E27FC236}">
                    <a16:creationId xmlns:a16="http://schemas.microsoft.com/office/drawing/2014/main" id="{C44D2A14-F0A4-1549-B55F-220D9C540428}"/>
                  </a:ext>
                </a:extLst>
              </p:cNvPr>
              <p:cNvSpPr txBox="1"/>
              <p:nvPr/>
            </p:nvSpPr>
            <p:spPr>
              <a:xfrm>
                <a:off x="3905513" y="2086924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7</a:t>
                </a:r>
              </a:p>
            </p:txBody>
          </p:sp>
          <p:cxnSp>
            <p:nvCxnSpPr>
              <p:cNvPr id="59" name="Rak 58">
                <a:extLst>
                  <a:ext uri="{FF2B5EF4-FFF2-40B4-BE49-F238E27FC236}">
                    <a16:creationId xmlns:a16="http://schemas.microsoft.com/office/drawing/2014/main" id="{9802658C-EB4B-154D-B623-295D4C4C5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9426" y="2156577"/>
                <a:ext cx="184846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ruta 59">
              <a:extLst>
                <a:ext uri="{FF2B5EF4-FFF2-40B4-BE49-F238E27FC236}">
                  <a16:creationId xmlns:a16="http://schemas.microsoft.com/office/drawing/2014/main" id="{A67BBDEB-E593-5449-A607-D3009D83B1D3}"/>
                </a:ext>
              </a:extLst>
            </p:cNvPr>
            <p:cNvSpPr txBox="1"/>
            <p:nvPr/>
          </p:nvSpPr>
          <p:spPr>
            <a:xfrm>
              <a:off x="2710241" y="2771312"/>
              <a:ext cx="369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·</a:t>
              </a:r>
            </a:p>
          </p:txBody>
        </p:sp>
      </p:grpSp>
      <p:grpSp>
        <p:nvGrpSpPr>
          <p:cNvPr id="62" name="Grupp 61">
            <a:extLst>
              <a:ext uri="{FF2B5EF4-FFF2-40B4-BE49-F238E27FC236}">
                <a16:creationId xmlns:a16="http://schemas.microsoft.com/office/drawing/2014/main" id="{05C51333-7866-B24D-98DA-31E51D47CA65}"/>
              </a:ext>
            </a:extLst>
          </p:cNvPr>
          <p:cNvGrpSpPr/>
          <p:nvPr/>
        </p:nvGrpSpPr>
        <p:grpSpPr>
          <a:xfrm>
            <a:off x="7336819" y="1378412"/>
            <a:ext cx="994183" cy="491130"/>
            <a:chOff x="3905513" y="1965126"/>
            <a:chExt cx="994183" cy="491130"/>
          </a:xfrm>
        </p:grpSpPr>
        <p:sp>
          <p:nvSpPr>
            <p:cNvPr id="63" name="textruta 62">
              <a:extLst>
                <a:ext uri="{FF2B5EF4-FFF2-40B4-BE49-F238E27FC236}">
                  <a16:creationId xmlns:a16="http://schemas.microsoft.com/office/drawing/2014/main" id="{D710BA36-458C-E04C-A845-27DF2248B04C}"/>
                </a:ext>
              </a:extLst>
            </p:cNvPr>
            <p:cNvSpPr txBox="1"/>
            <p:nvPr/>
          </p:nvSpPr>
          <p:spPr>
            <a:xfrm>
              <a:off x="3905513" y="1965126"/>
              <a:ext cx="994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0,349.. ≈</a:t>
              </a:r>
            </a:p>
          </p:txBody>
        </p:sp>
        <p:sp>
          <p:nvSpPr>
            <p:cNvPr id="64" name="textruta 63">
              <a:extLst>
                <a:ext uri="{FF2B5EF4-FFF2-40B4-BE49-F238E27FC236}">
                  <a16:creationId xmlns:a16="http://schemas.microsoft.com/office/drawing/2014/main" id="{C7E00F2D-1EC1-B049-95FB-98F1742CE14C}"/>
                </a:ext>
              </a:extLst>
            </p:cNvPr>
            <p:cNvSpPr txBox="1"/>
            <p:nvPr/>
          </p:nvSpPr>
          <p:spPr>
            <a:xfrm>
              <a:off x="3905513" y="208692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sv-SE" dirty="0"/>
            </a:p>
          </p:txBody>
        </p:sp>
      </p:grpSp>
      <p:sp>
        <p:nvSpPr>
          <p:cNvPr id="66" name="textruta 65">
            <a:extLst>
              <a:ext uri="{FF2B5EF4-FFF2-40B4-BE49-F238E27FC236}">
                <a16:creationId xmlns:a16="http://schemas.microsoft.com/office/drawing/2014/main" id="{633A5AE0-BDD6-F545-A485-A34E5B5B57F5}"/>
              </a:ext>
            </a:extLst>
          </p:cNvPr>
          <p:cNvSpPr txBox="1"/>
          <p:nvPr/>
        </p:nvSpPr>
        <p:spPr>
          <a:xfrm>
            <a:off x="8226611" y="1363881"/>
            <a:ext cx="59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0,35</a:t>
            </a:r>
          </a:p>
        </p:txBody>
      </p:sp>
      <p:sp>
        <p:nvSpPr>
          <p:cNvPr id="68" name="textruta 67">
            <a:extLst>
              <a:ext uri="{FF2B5EF4-FFF2-40B4-BE49-F238E27FC236}">
                <a16:creationId xmlns:a16="http://schemas.microsoft.com/office/drawing/2014/main" id="{AEDC7092-33DB-DB4B-85AD-50C790ED4FEC}"/>
              </a:ext>
            </a:extLst>
          </p:cNvPr>
          <p:cNvSpPr txBox="1"/>
          <p:nvPr/>
        </p:nvSpPr>
        <p:spPr>
          <a:xfrm>
            <a:off x="6212864" y="1891877"/>
            <a:ext cx="112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 – 0,35 =</a:t>
            </a:r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49A305D5-6E17-234B-8872-0D1DCA9B5876}"/>
              </a:ext>
            </a:extLst>
          </p:cNvPr>
          <p:cNvSpPr/>
          <p:nvPr/>
        </p:nvSpPr>
        <p:spPr>
          <a:xfrm>
            <a:off x="5915087" y="188571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b)</a:t>
            </a:r>
          </a:p>
        </p:txBody>
      </p:sp>
      <p:sp>
        <p:nvSpPr>
          <p:cNvPr id="72" name="textruta 71">
            <a:extLst>
              <a:ext uri="{FF2B5EF4-FFF2-40B4-BE49-F238E27FC236}">
                <a16:creationId xmlns:a16="http://schemas.microsoft.com/office/drawing/2014/main" id="{B6DE59B5-078E-5041-85A5-10F956D55FE8}"/>
              </a:ext>
            </a:extLst>
          </p:cNvPr>
          <p:cNvSpPr txBox="1"/>
          <p:nvPr/>
        </p:nvSpPr>
        <p:spPr>
          <a:xfrm>
            <a:off x="7260987" y="1898037"/>
            <a:ext cx="78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0,65 =</a:t>
            </a:r>
          </a:p>
        </p:txBody>
      </p:sp>
      <p:sp>
        <p:nvSpPr>
          <p:cNvPr id="73" name="textruta 72">
            <a:extLst>
              <a:ext uri="{FF2B5EF4-FFF2-40B4-BE49-F238E27FC236}">
                <a16:creationId xmlns:a16="http://schemas.microsoft.com/office/drawing/2014/main" id="{28CDCC13-C603-1E49-90C3-4931202F393A}"/>
              </a:ext>
            </a:extLst>
          </p:cNvPr>
          <p:cNvSpPr txBox="1"/>
          <p:nvPr/>
        </p:nvSpPr>
        <p:spPr>
          <a:xfrm>
            <a:off x="7977852" y="1898037"/>
            <a:ext cx="91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65 %</a:t>
            </a:r>
          </a:p>
        </p:txBody>
      </p:sp>
      <p:sp>
        <p:nvSpPr>
          <p:cNvPr id="74" name="textruta 73">
            <a:extLst>
              <a:ext uri="{FF2B5EF4-FFF2-40B4-BE49-F238E27FC236}">
                <a16:creationId xmlns:a16="http://schemas.microsoft.com/office/drawing/2014/main" id="{326CFC87-ACD0-7241-A968-C796BBEB1254}"/>
              </a:ext>
            </a:extLst>
          </p:cNvPr>
          <p:cNvSpPr txBox="1"/>
          <p:nvPr/>
        </p:nvSpPr>
        <p:spPr>
          <a:xfrm>
            <a:off x="375461" y="2767532"/>
            <a:ext cx="429875" cy="400110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</a:p>
        </p:txBody>
      </p:sp>
      <p:grpSp>
        <p:nvGrpSpPr>
          <p:cNvPr id="96" name="Grupp 95">
            <a:extLst>
              <a:ext uri="{FF2B5EF4-FFF2-40B4-BE49-F238E27FC236}">
                <a16:creationId xmlns:a16="http://schemas.microsoft.com/office/drawing/2014/main" id="{E18D549B-3D04-D84C-B337-7B51F4E144FC}"/>
              </a:ext>
            </a:extLst>
          </p:cNvPr>
          <p:cNvGrpSpPr/>
          <p:nvPr/>
        </p:nvGrpSpPr>
        <p:grpSpPr>
          <a:xfrm>
            <a:off x="935731" y="2734095"/>
            <a:ext cx="6325255" cy="590377"/>
            <a:chOff x="1893229" y="4344327"/>
            <a:chExt cx="6325255" cy="590377"/>
          </a:xfrm>
        </p:grpSpPr>
        <p:sp>
          <p:nvSpPr>
            <p:cNvPr id="75" name="Rektangel 74">
              <a:extLst>
                <a:ext uri="{FF2B5EF4-FFF2-40B4-BE49-F238E27FC236}">
                  <a16:creationId xmlns:a16="http://schemas.microsoft.com/office/drawing/2014/main" id="{3E1455E6-68F3-DC44-8F83-11C83089B695}"/>
                </a:ext>
              </a:extLst>
            </p:cNvPr>
            <p:cNvSpPr/>
            <p:nvPr/>
          </p:nvSpPr>
          <p:spPr>
            <a:xfrm>
              <a:off x="1893229" y="4425942"/>
              <a:ext cx="63252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Sannolikheten att A och B inte fyller år på samma dag är           . </a:t>
              </a:r>
            </a:p>
          </p:txBody>
        </p:sp>
        <p:grpSp>
          <p:nvGrpSpPr>
            <p:cNvPr id="92" name="Grupp 91">
              <a:extLst>
                <a:ext uri="{FF2B5EF4-FFF2-40B4-BE49-F238E27FC236}">
                  <a16:creationId xmlns:a16="http://schemas.microsoft.com/office/drawing/2014/main" id="{AE2CEADA-4D52-8F48-A585-D8FD3CB37B87}"/>
                </a:ext>
              </a:extLst>
            </p:cNvPr>
            <p:cNvGrpSpPr/>
            <p:nvPr/>
          </p:nvGrpSpPr>
          <p:grpSpPr>
            <a:xfrm>
              <a:off x="7221690" y="4344327"/>
              <a:ext cx="535724" cy="590377"/>
              <a:chOff x="3905513" y="1865879"/>
              <a:chExt cx="255542" cy="590377"/>
            </a:xfrm>
          </p:grpSpPr>
          <p:sp>
            <p:nvSpPr>
              <p:cNvPr id="93" name="textruta 92">
                <a:extLst>
                  <a:ext uri="{FF2B5EF4-FFF2-40B4-BE49-F238E27FC236}">
                    <a16:creationId xmlns:a16="http://schemas.microsoft.com/office/drawing/2014/main" id="{B0CC0A11-5E00-7C40-886B-AA1AAFB005C6}"/>
                  </a:ext>
                </a:extLst>
              </p:cNvPr>
              <p:cNvSpPr txBox="1"/>
              <p:nvPr/>
            </p:nvSpPr>
            <p:spPr>
              <a:xfrm>
                <a:off x="3905513" y="1865879"/>
                <a:ext cx="255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364</a:t>
                </a:r>
              </a:p>
            </p:txBody>
          </p:sp>
          <p:sp>
            <p:nvSpPr>
              <p:cNvPr id="94" name="textruta 93">
                <a:extLst>
                  <a:ext uri="{FF2B5EF4-FFF2-40B4-BE49-F238E27FC236}">
                    <a16:creationId xmlns:a16="http://schemas.microsoft.com/office/drawing/2014/main" id="{C2ED8C0A-F622-2141-9CDA-79AF50DB0C6D}"/>
                  </a:ext>
                </a:extLst>
              </p:cNvPr>
              <p:cNvSpPr txBox="1"/>
              <p:nvPr/>
            </p:nvSpPr>
            <p:spPr>
              <a:xfrm>
                <a:off x="3905513" y="2086924"/>
                <a:ext cx="255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365</a:t>
                </a:r>
              </a:p>
            </p:txBody>
          </p:sp>
          <p:cxnSp>
            <p:nvCxnSpPr>
              <p:cNvPr id="95" name="Rak 94">
                <a:extLst>
                  <a:ext uri="{FF2B5EF4-FFF2-40B4-BE49-F238E27FC236}">
                    <a16:creationId xmlns:a16="http://schemas.microsoft.com/office/drawing/2014/main" id="{1FF9C35F-F628-8445-B2A6-8C2DCED484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0861" y="2156577"/>
                <a:ext cx="184846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upp 96">
            <a:extLst>
              <a:ext uri="{FF2B5EF4-FFF2-40B4-BE49-F238E27FC236}">
                <a16:creationId xmlns:a16="http://schemas.microsoft.com/office/drawing/2014/main" id="{4C55E788-BC92-9A44-842B-F54DD3333581}"/>
              </a:ext>
            </a:extLst>
          </p:cNvPr>
          <p:cNvGrpSpPr/>
          <p:nvPr/>
        </p:nvGrpSpPr>
        <p:grpSpPr>
          <a:xfrm>
            <a:off x="935731" y="3217057"/>
            <a:ext cx="6979527" cy="590377"/>
            <a:chOff x="1291422" y="4344327"/>
            <a:chExt cx="6838697" cy="590377"/>
          </a:xfrm>
        </p:grpSpPr>
        <p:sp>
          <p:nvSpPr>
            <p:cNvPr id="98" name="Rektangel 97">
              <a:extLst>
                <a:ext uri="{FF2B5EF4-FFF2-40B4-BE49-F238E27FC236}">
                  <a16:creationId xmlns:a16="http://schemas.microsoft.com/office/drawing/2014/main" id="{F9232E69-F10E-1D47-94A8-171F27541FE3}"/>
                </a:ext>
              </a:extLst>
            </p:cNvPr>
            <p:cNvSpPr/>
            <p:nvPr/>
          </p:nvSpPr>
          <p:spPr>
            <a:xfrm>
              <a:off x="1291422" y="4435913"/>
              <a:ext cx="68386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Sannolikheten att C inte fyller år på samma dag som A eller B är            . </a:t>
              </a:r>
            </a:p>
          </p:txBody>
        </p:sp>
        <p:grpSp>
          <p:nvGrpSpPr>
            <p:cNvPr id="99" name="Grupp 98">
              <a:extLst>
                <a:ext uri="{FF2B5EF4-FFF2-40B4-BE49-F238E27FC236}">
                  <a16:creationId xmlns:a16="http://schemas.microsoft.com/office/drawing/2014/main" id="{73672C32-FC86-D546-8CC7-4E9A66F5E359}"/>
                </a:ext>
              </a:extLst>
            </p:cNvPr>
            <p:cNvGrpSpPr/>
            <p:nvPr/>
          </p:nvGrpSpPr>
          <p:grpSpPr>
            <a:xfrm>
              <a:off x="7221690" y="4344327"/>
              <a:ext cx="535724" cy="590377"/>
              <a:chOff x="3905513" y="1865879"/>
              <a:chExt cx="255542" cy="590377"/>
            </a:xfrm>
          </p:grpSpPr>
          <p:sp>
            <p:nvSpPr>
              <p:cNvPr id="100" name="textruta 99">
                <a:extLst>
                  <a:ext uri="{FF2B5EF4-FFF2-40B4-BE49-F238E27FC236}">
                    <a16:creationId xmlns:a16="http://schemas.microsoft.com/office/drawing/2014/main" id="{507D66DC-709D-EB44-9B99-3C7DB464E3A6}"/>
                  </a:ext>
                </a:extLst>
              </p:cNvPr>
              <p:cNvSpPr txBox="1"/>
              <p:nvPr/>
            </p:nvSpPr>
            <p:spPr>
              <a:xfrm>
                <a:off x="3905513" y="1865879"/>
                <a:ext cx="255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363</a:t>
                </a:r>
              </a:p>
            </p:txBody>
          </p:sp>
          <p:sp>
            <p:nvSpPr>
              <p:cNvPr id="101" name="textruta 100">
                <a:extLst>
                  <a:ext uri="{FF2B5EF4-FFF2-40B4-BE49-F238E27FC236}">
                    <a16:creationId xmlns:a16="http://schemas.microsoft.com/office/drawing/2014/main" id="{EB9AE8FF-E192-D64F-AF1F-C9B478EAE393}"/>
                  </a:ext>
                </a:extLst>
              </p:cNvPr>
              <p:cNvSpPr txBox="1"/>
              <p:nvPr/>
            </p:nvSpPr>
            <p:spPr>
              <a:xfrm>
                <a:off x="3905513" y="2086924"/>
                <a:ext cx="255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365</a:t>
                </a:r>
              </a:p>
            </p:txBody>
          </p:sp>
          <p:cxnSp>
            <p:nvCxnSpPr>
              <p:cNvPr id="102" name="Rak 101">
                <a:extLst>
                  <a:ext uri="{FF2B5EF4-FFF2-40B4-BE49-F238E27FC236}">
                    <a16:creationId xmlns:a16="http://schemas.microsoft.com/office/drawing/2014/main" id="{25A067AB-7C69-2E40-804B-102F3A3D89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0861" y="2156577"/>
                <a:ext cx="184846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upp 102">
            <a:extLst>
              <a:ext uri="{FF2B5EF4-FFF2-40B4-BE49-F238E27FC236}">
                <a16:creationId xmlns:a16="http://schemas.microsoft.com/office/drawing/2014/main" id="{61D516C4-2650-134F-8854-7A5858C284EA}"/>
              </a:ext>
            </a:extLst>
          </p:cNvPr>
          <p:cNvGrpSpPr/>
          <p:nvPr/>
        </p:nvGrpSpPr>
        <p:grpSpPr>
          <a:xfrm>
            <a:off x="935731" y="3782585"/>
            <a:ext cx="7510179" cy="590377"/>
            <a:chOff x="2392675" y="4344327"/>
            <a:chExt cx="5772619" cy="590377"/>
          </a:xfrm>
        </p:grpSpPr>
        <p:sp>
          <p:nvSpPr>
            <p:cNvPr id="104" name="Rektangel 103">
              <a:extLst>
                <a:ext uri="{FF2B5EF4-FFF2-40B4-BE49-F238E27FC236}">
                  <a16:creationId xmlns:a16="http://schemas.microsoft.com/office/drawing/2014/main" id="{60E11623-A30B-4B44-870D-7364191F75A0}"/>
                </a:ext>
              </a:extLst>
            </p:cNvPr>
            <p:cNvSpPr/>
            <p:nvPr/>
          </p:nvSpPr>
          <p:spPr>
            <a:xfrm>
              <a:off x="2392675" y="4398958"/>
              <a:ext cx="57726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Sannolikheten att D inte fyller år på samma dag som A, B eller C är           osv.  </a:t>
              </a:r>
            </a:p>
          </p:txBody>
        </p:sp>
        <p:grpSp>
          <p:nvGrpSpPr>
            <p:cNvPr id="105" name="Grupp 104">
              <a:extLst>
                <a:ext uri="{FF2B5EF4-FFF2-40B4-BE49-F238E27FC236}">
                  <a16:creationId xmlns:a16="http://schemas.microsoft.com/office/drawing/2014/main" id="{CC18671C-15BF-7649-A93D-A624BC7C7F4E}"/>
                </a:ext>
              </a:extLst>
            </p:cNvPr>
            <p:cNvGrpSpPr/>
            <p:nvPr/>
          </p:nvGrpSpPr>
          <p:grpSpPr>
            <a:xfrm>
              <a:off x="7221690" y="4344327"/>
              <a:ext cx="535724" cy="590377"/>
              <a:chOff x="3905513" y="1865879"/>
              <a:chExt cx="255542" cy="590377"/>
            </a:xfrm>
          </p:grpSpPr>
          <p:sp>
            <p:nvSpPr>
              <p:cNvPr id="106" name="textruta 105">
                <a:extLst>
                  <a:ext uri="{FF2B5EF4-FFF2-40B4-BE49-F238E27FC236}">
                    <a16:creationId xmlns:a16="http://schemas.microsoft.com/office/drawing/2014/main" id="{B372D8A5-1264-3B4B-A603-8DEF7A495662}"/>
                  </a:ext>
                </a:extLst>
              </p:cNvPr>
              <p:cNvSpPr txBox="1"/>
              <p:nvPr/>
            </p:nvSpPr>
            <p:spPr>
              <a:xfrm>
                <a:off x="3905513" y="1865879"/>
                <a:ext cx="196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362</a:t>
                </a:r>
              </a:p>
            </p:txBody>
          </p:sp>
          <p:sp>
            <p:nvSpPr>
              <p:cNvPr id="107" name="textruta 106">
                <a:extLst>
                  <a:ext uri="{FF2B5EF4-FFF2-40B4-BE49-F238E27FC236}">
                    <a16:creationId xmlns:a16="http://schemas.microsoft.com/office/drawing/2014/main" id="{6C91DB8C-4499-B34A-B262-592D51468582}"/>
                  </a:ext>
                </a:extLst>
              </p:cNvPr>
              <p:cNvSpPr txBox="1"/>
              <p:nvPr/>
            </p:nvSpPr>
            <p:spPr>
              <a:xfrm>
                <a:off x="3905513" y="2086924"/>
                <a:ext cx="255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365</a:t>
                </a:r>
              </a:p>
            </p:txBody>
          </p:sp>
          <p:cxnSp>
            <p:nvCxnSpPr>
              <p:cNvPr id="108" name="Rak 107">
                <a:extLst>
                  <a:ext uri="{FF2B5EF4-FFF2-40B4-BE49-F238E27FC236}">
                    <a16:creationId xmlns:a16="http://schemas.microsoft.com/office/drawing/2014/main" id="{DA3BA44D-6EE7-2042-BA94-3170B9A79B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0861" y="2156577"/>
                <a:ext cx="118214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1" name="Rektangel 110">
            <a:extLst>
              <a:ext uri="{FF2B5EF4-FFF2-40B4-BE49-F238E27FC236}">
                <a16:creationId xmlns:a16="http://schemas.microsoft.com/office/drawing/2014/main" id="{FCDBD792-E879-4A43-ABF1-3DE61EC44FA8}"/>
              </a:ext>
            </a:extLst>
          </p:cNvPr>
          <p:cNvSpPr/>
          <p:nvPr/>
        </p:nvSpPr>
        <p:spPr>
          <a:xfrm>
            <a:off x="2350308" y="4327176"/>
            <a:ext cx="3753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antar att det är 25 elever i klassen. </a:t>
            </a:r>
          </a:p>
        </p:txBody>
      </p:sp>
      <p:grpSp>
        <p:nvGrpSpPr>
          <p:cNvPr id="134" name="Grupp 133">
            <a:extLst>
              <a:ext uri="{FF2B5EF4-FFF2-40B4-BE49-F238E27FC236}">
                <a16:creationId xmlns:a16="http://schemas.microsoft.com/office/drawing/2014/main" id="{BB14BF3E-A7DA-394A-8AE6-D75A8BF969F8}"/>
              </a:ext>
            </a:extLst>
          </p:cNvPr>
          <p:cNvGrpSpPr/>
          <p:nvPr/>
        </p:nvGrpSpPr>
        <p:grpSpPr>
          <a:xfrm>
            <a:off x="2443586" y="5108233"/>
            <a:ext cx="3357273" cy="626297"/>
            <a:chOff x="1237257" y="5548210"/>
            <a:chExt cx="3357273" cy="626297"/>
          </a:xfrm>
        </p:grpSpPr>
        <p:sp>
          <p:nvSpPr>
            <p:cNvPr id="116" name="textruta 115">
              <a:extLst>
                <a:ext uri="{FF2B5EF4-FFF2-40B4-BE49-F238E27FC236}">
                  <a16:creationId xmlns:a16="http://schemas.microsoft.com/office/drawing/2014/main" id="{C3F491F9-031C-BC48-BEF4-11913EE705E1}"/>
                </a:ext>
              </a:extLst>
            </p:cNvPr>
            <p:cNvSpPr txBox="1"/>
            <p:nvPr/>
          </p:nvSpPr>
          <p:spPr>
            <a:xfrm>
              <a:off x="2897345" y="5598489"/>
              <a:ext cx="535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. . . </a:t>
              </a:r>
            </a:p>
          </p:txBody>
        </p:sp>
        <p:grpSp>
          <p:nvGrpSpPr>
            <p:cNvPr id="133" name="Grupp 132">
              <a:extLst>
                <a:ext uri="{FF2B5EF4-FFF2-40B4-BE49-F238E27FC236}">
                  <a16:creationId xmlns:a16="http://schemas.microsoft.com/office/drawing/2014/main" id="{7866D617-D5C5-164E-A024-67856EE49A63}"/>
                </a:ext>
              </a:extLst>
            </p:cNvPr>
            <p:cNvGrpSpPr/>
            <p:nvPr/>
          </p:nvGrpSpPr>
          <p:grpSpPr>
            <a:xfrm>
              <a:off x="1237257" y="5548210"/>
              <a:ext cx="3357273" cy="626297"/>
              <a:chOff x="1248489" y="4962324"/>
              <a:chExt cx="3357273" cy="626297"/>
            </a:xfrm>
          </p:grpSpPr>
          <p:grpSp>
            <p:nvGrpSpPr>
              <p:cNvPr id="76" name="Grupp 75">
                <a:extLst>
                  <a:ext uri="{FF2B5EF4-FFF2-40B4-BE49-F238E27FC236}">
                    <a16:creationId xmlns:a16="http://schemas.microsoft.com/office/drawing/2014/main" id="{9E053C71-42FF-E341-B258-D0EF6E7D9C65}"/>
                  </a:ext>
                </a:extLst>
              </p:cNvPr>
              <p:cNvGrpSpPr/>
              <p:nvPr/>
            </p:nvGrpSpPr>
            <p:grpSpPr>
              <a:xfrm>
                <a:off x="1248489" y="4962324"/>
                <a:ext cx="3357273" cy="590377"/>
                <a:chOff x="2149161" y="2670755"/>
                <a:chExt cx="1947789" cy="590377"/>
              </a:xfrm>
            </p:grpSpPr>
            <p:grpSp>
              <p:nvGrpSpPr>
                <p:cNvPr id="77" name="Grupp 76">
                  <a:extLst>
                    <a:ext uri="{FF2B5EF4-FFF2-40B4-BE49-F238E27FC236}">
                      <a16:creationId xmlns:a16="http://schemas.microsoft.com/office/drawing/2014/main" id="{F1BCBCB7-2BA9-4A44-9E14-A91FD0D15D7A}"/>
                    </a:ext>
                  </a:extLst>
                </p:cNvPr>
                <p:cNvGrpSpPr/>
                <p:nvPr/>
              </p:nvGrpSpPr>
              <p:grpSpPr>
                <a:xfrm>
                  <a:off x="2149161" y="2670755"/>
                  <a:ext cx="248759" cy="590377"/>
                  <a:chOff x="3905513" y="1865879"/>
                  <a:chExt cx="248759" cy="590377"/>
                </a:xfrm>
              </p:grpSpPr>
              <p:sp>
                <p:nvSpPr>
                  <p:cNvPr id="89" name="textruta 88">
                    <a:extLst>
                      <a:ext uri="{FF2B5EF4-FFF2-40B4-BE49-F238E27FC236}">
                        <a16:creationId xmlns:a16="http://schemas.microsoft.com/office/drawing/2014/main" id="{E74F4112-0946-6345-9F3B-97931CB572EE}"/>
                      </a:ext>
                    </a:extLst>
                  </p:cNvPr>
                  <p:cNvSpPr txBox="1"/>
                  <p:nvPr/>
                </p:nvSpPr>
                <p:spPr>
                  <a:xfrm>
                    <a:off x="3905513" y="1865879"/>
                    <a:ext cx="24260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sv-SE" dirty="0"/>
                      <a:t>364</a:t>
                    </a:r>
                  </a:p>
                </p:txBody>
              </p:sp>
              <p:sp>
                <p:nvSpPr>
                  <p:cNvPr id="90" name="textruta 89">
                    <a:extLst>
                      <a:ext uri="{FF2B5EF4-FFF2-40B4-BE49-F238E27FC236}">
                        <a16:creationId xmlns:a16="http://schemas.microsoft.com/office/drawing/2014/main" id="{88434B4C-169C-C942-A098-EA3D1E4CA642}"/>
                      </a:ext>
                    </a:extLst>
                  </p:cNvPr>
                  <p:cNvSpPr txBox="1"/>
                  <p:nvPr/>
                </p:nvSpPr>
                <p:spPr>
                  <a:xfrm>
                    <a:off x="3905513" y="2086924"/>
                    <a:ext cx="24260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sv-SE" dirty="0"/>
                      <a:t>365</a:t>
                    </a:r>
                  </a:p>
                </p:txBody>
              </p:sp>
              <p:cxnSp>
                <p:nvCxnSpPr>
                  <p:cNvPr id="91" name="Rak 90">
                    <a:extLst>
                      <a:ext uri="{FF2B5EF4-FFF2-40B4-BE49-F238E27FC236}">
                        <a16:creationId xmlns:a16="http://schemas.microsoft.com/office/drawing/2014/main" id="{E0FF1EFB-3F7B-BC4D-B458-5E27D11401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69426" y="2156577"/>
                    <a:ext cx="184846" cy="0"/>
                  </a:xfrm>
                  <a:prstGeom prst="line">
                    <a:avLst/>
                  </a:prstGeom>
                  <a:ln w="952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8" name="textruta 77">
                  <a:extLst>
                    <a:ext uri="{FF2B5EF4-FFF2-40B4-BE49-F238E27FC236}">
                      <a16:creationId xmlns:a16="http://schemas.microsoft.com/office/drawing/2014/main" id="{B10FC6C8-C4CB-6D43-947D-4199728E79E3}"/>
                    </a:ext>
                  </a:extLst>
                </p:cNvPr>
                <p:cNvSpPr txBox="1"/>
                <p:nvPr/>
              </p:nvSpPr>
              <p:spPr>
                <a:xfrm>
                  <a:off x="2402323" y="2771667"/>
                  <a:ext cx="12717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·</a:t>
                  </a:r>
                </a:p>
              </p:txBody>
            </p:sp>
            <p:sp>
              <p:nvSpPr>
                <p:cNvPr id="79" name="textruta 78">
                  <a:extLst>
                    <a:ext uri="{FF2B5EF4-FFF2-40B4-BE49-F238E27FC236}">
                      <a16:creationId xmlns:a16="http://schemas.microsoft.com/office/drawing/2014/main" id="{1ADB5E27-BACA-5742-9F59-0AE644EFD7C7}"/>
                    </a:ext>
                  </a:extLst>
                </p:cNvPr>
                <p:cNvSpPr txBox="1"/>
                <p:nvPr/>
              </p:nvSpPr>
              <p:spPr>
                <a:xfrm>
                  <a:off x="3912104" y="2777707"/>
                  <a:ext cx="1848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≈</a:t>
                  </a:r>
                </a:p>
              </p:txBody>
            </p:sp>
            <p:grpSp>
              <p:nvGrpSpPr>
                <p:cNvPr id="80" name="Grupp 79">
                  <a:extLst>
                    <a:ext uri="{FF2B5EF4-FFF2-40B4-BE49-F238E27FC236}">
                      <a16:creationId xmlns:a16="http://schemas.microsoft.com/office/drawing/2014/main" id="{8BD3479C-B8E7-BE49-8B28-A5A5C94F7387}"/>
                    </a:ext>
                  </a:extLst>
                </p:cNvPr>
                <p:cNvGrpSpPr/>
                <p:nvPr/>
              </p:nvGrpSpPr>
              <p:grpSpPr>
                <a:xfrm>
                  <a:off x="2516387" y="2670755"/>
                  <a:ext cx="310811" cy="590377"/>
                  <a:chOff x="3905513" y="1865879"/>
                  <a:chExt cx="310811" cy="590377"/>
                </a:xfrm>
              </p:grpSpPr>
              <p:sp>
                <p:nvSpPr>
                  <p:cNvPr id="86" name="textruta 85">
                    <a:extLst>
                      <a:ext uri="{FF2B5EF4-FFF2-40B4-BE49-F238E27FC236}">
                        <a16:creationId xmlns:a16="http://schemas.microsoft.com/office/drawing/2014/main" id="{778EA86C-26C9-2D48-B01F-E6E6B838FA2A}"/>
                      </a:ext>
                    </a:extLst>
                  </p:cNvPr>
                  <p:cNvSpPr txBox="1"/>
                  <p:nvPr/>
                </p:nvSpPr>
                <p:spPr>
                  <a:xfrm>
                    <a:off x="3905513" y="1865879"/>
                    <a:ext cx="31081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sv-SE" dirty="0"/>
                      <a:t>363</a:t>
                    </a:r>
                  </a:p>
                </p:txBody>
              </p:sp>
              <p:sp>
                <p:nvSpPr>
                  <p:cNvPr id="87" name="textruta 86">
                    <a:extLst>
                      <a:ext uri="{FF2B5EF4-FFF2-40B4-BE49-F238E27FC236}">
                        <a16:creationId xmlns:a16="http://schemas.microsoft.com/office/drawing/2014/main" id="{87BF17AE-841D-EC4E-80AB-F2DDEED3D6F1}"/>
                      </a:ext>
                    </a:extLst>
                  </p:cNvPr>
                  <p:cNvSpPr txBox="1"/>
                  <p:nvPr/>
                </p:nvSpPr>
                <p:spPr>
                  <a:xfrm>
                    <a:off x="3905513" y="2086924"/>
                    <a:ext cx="31081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sv-SE" dirty="0"/>
                      <a:t>365</a:t>
                    </a:r>
                  </a:p>
                </p:txBody>
              </p:sp>
              <p:cxnSp>
                <p:nvCxnSpPr>
                  <p:cNvPr id="88" name="Rak 87">
                    <a:extLst>
                      <a:ext uri="{FF2B5EF4-FFF2-40B4-BE49-F238E27FC236}">
                        <a16:creationId xmlns:a16="http://schemas.microsoft.com/office/drawing/2014/main" id="{6A02AF58-7795-9343-93E3-5B2C98BFD1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69426" y="2156577"/>
                    <a:ext cx="184846" cy="0"/>
                  </a:xfrm>
                  <a:prstGeom prst="line">
                    <a:avLst/>
                  </a:prstGeom>
                  <a:ln w="952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1" name="Grupp 80">
                  <a:extLst>
                    <a:ext uri="{FF2B5EF4-FFF2-40B4-BE49-F238E27FC236}">
                      <a16:creationId xmlns:a16="http://schemas.microsoft.com/office/drawing/2014/main" id="{C172246C-DBFE-3F44-B135-3F6D5DFDDEC9}"/>
                    </a:ext>
                  </a:extLst>
                </p:cNvPr>
                <p:cNvGrpSpPr/>
                <p:nvPr/>
              </p:nvGrpSpPr>
              <p:grpSpPr>
                <a:xfrm>
                  <a:off x="2845366" y="2670755"/>
                  <a:ext cx="310811" cy="590377"/>
                  <a:chOff x="3905513" y="1865879"/>
                  <a:chExt cx="310811" cy="590377"/>
                </a:xfrm>
              </p:grpSpPr>
              <p:sp>
                <p:nvSpPr>
                  <p:cNvPr id="83" name="textruta 82">
                    <a:extLst>
                      <a:ext uri="{FF2B5EF4-FFF2-40B4-BE49-F238E27FC236}">
                        <a16:creationId xmlns:a16="http://schemas.microsoft.com/office/drawing/2014/main" id="{788BAD40-656C-7F4B-9DE1-2B0D07B3843C}"/>
                      </a:ext>
                    </a:extLst>
                  </p:cNvPr>
                  <p:cNvSpPr txBox="1"/>
                  <p:nvPr/>
                </p:nvSpPr>
                <p:spPr>
                  <a:xfrm>
                    <a:off x="3905513" y="1865879"/>
                    <a:ext cx="31081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sv-SE" dirty="0"/>
                      <a:t>362</a:t>
                    </a:r>
                  </a:p>
                </p:txBody>
              </p:sp>
              <p:sp>
                <p:nvSpPr>
                  <p:cNvPr id="84" name="textruta 83">
                    <a:extLst>
                      <a:ext uri="{FF2B5EF4-FFF2-40B4-BE49-F238E27FC236}">
                        <a16:creationId xmlns:a16="http://schemas.microsoft.com/office/drawing/2014/main" id="{50EDC333-D20A-6147-B2E0-C159B0CE86B4}"/>
                      </a:ext>
                    </a:extLst>
                  </p:cNvPr>
                  <p:cNvSpPr txBox="1"/>
                  <p:nvPr/>
                </p:nvSpPr>
                <p:spPr>
                  <a:xfrm>
                    <a:off x="3905513" y="2086924"/>
                    <a:ext cx="31081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sv-SE" dirty="0"/>
                      <a:t>365</a:t>
                    </a:r>
                  </a:p>
                </p:txBody>
              </p:sp>
              <p:cxnSp>
                <p:nvCxnSpPr>
                  <p:cNvPr id="85" name="Rak 84">
                    <a:extLst>
                      <a:ext uri="{FF2B5EF4-FFF2-40B4-BE49-F238E27FC236}">
                        <a16:creationId xmlns:a16="http://schemas.microsoft.com/office/drawing/2014/main" id="{F98B1862-DD07-474A-A894-212D4AED20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69426" y="2156577"/>
                    <a:ext cx="184846" cy="0"/>
                  </a:xfrm>
                  <a:prstGeom prst="line">
                    <a:avLst/>
                  </a:prstGeom>
                  <a:ln w="952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2" name="textruta 81">
                  <a:extLst>
                    <a:ext uri="{FF2B5EF4-FFF2-40B4-BE49-F238E27FC236}">
                      <a16:creationId xmlns:a16="http://schemas.microsoft.com/office/drawing/2014/main" id="{88488A30-1625-8746-9C64-A8E3CFF40177}"/>
                    </a:ext>
                  </a:extLst>
                </p:cNvPr>
                <p:cNvSpPr txBox="1"/>
                <p:nvPr/>
              </p:nvSpPr>
              <p:spPr>
                <a:xfrm>
                  <a:off x="2764887" y="2771312"/>
                  <a:ext cx="1532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·</a:t>
                  </a:r>
                </a:p>
              </p:txBody>
            </p:sp>
          </p:grpSp>
          <p:grpSp>
            <p:nvGrpSpPr>
              <p:cNvPr id="117" name="Grupp 116">
                <a:extLst>
                  <a:ext uri="{FF2B5EF4-FFF2-40B4-BE49-F238E27FC236}">
                    <a16:creationId xmlns:a16="http://schemas.microsoft.com/office/drawing/2014/main" id="{C2A8CCEE-2616-0443-926C-4BD1A1FF2261}"/>
                  </a:ext>
                </a:extLst>
              </p:cNvPr>
              <p:cNvGrpSpPr/>
              <p:nvPr/>
            </p:nvGrpSpPr>
            <p:grpSpPr>
              <a:xfrm>
                <a:off x="3277476" y="4969464"/>
                <a:ext cx="1102766" cy="619157"/>
                <a:chOff x="2587316" y="2655613"/>
                <a:chExt cx="639792" cy="619157"/>
              </a:xfrm>
            </p:grpSpPr>
            <p:grpSp>
              <p:nvGrpSpPr>
                <p:cNvPr id="121" name="Grupp 120">
                  <a:extLst>
                    <a:ext uri="{FF2B5EF4-FFF2-40B4-BE49-F238E27FC236}">
                      <a16:creationId xmlns:a16="http://schemas.microsoft.com/office/drawing/2014/main" id="{3936DAE1-DF91-A84E-B6ED-E44A63E82456}"/>
                    </a:ext>
                  </a:extLst>
                </p:cNvPr>
                <p:cNvGrpSpPr/>
                <p:nvPr/>
              </p:nvGrpSpPr>
              <p:grpSpPr>
                <a:xfrm>
                  <a:off x="2587316" y="2655613"/>
                  <a:ext cx="310811" cy="619157"/>
                  <a:chOff x="3976442" y="1850737"/>
                  <a:chExt cx="310811" cy="619157"/>
                </a:xfrm>
              </p:grpSpPr>
              <p:sp>
                <p:nvSpPr>
                  <p:cNvPr id="127" name="textruta 126">
                    <a:extLst>
                      <a:ext uri="{FF2B5EF4-FFF2-40B4-BE49-F238E27FC236}">
                        <a16:creationId xmlns:a16="http://schemas.microsoft.com/office/drawing/2014/main" id="{E820284E-940B-514E-8777-7130A73FFB3A}"/>
                      </a:ext>
                    </a:extLst>
                  </p:cNvPr>
                  <p:cNvSpPr txBox="1"/>
                  <p:nvPr/>
                </p:nvSpPr>
                <p:spPr>
                  <a:xfrm>
                    <a:off x="3976442" y="1850737"/>
                    <a:ext cx="31081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sv-SE" dirty="0"/>
                      <a:t>342</a:t>
                    </a:r>
                  </a:p>
                </p:txBody>
              </p:sp>
              <p:sp>
                <p:nvSpPr>
                  <p:cNvPr id="128" name="textruta 127">
                    <a:extLst>
                      <a:ext uri="{FF2B5EF4-FFF2-40B4-BE49-F238E27FC236}">
                        <a16:creationId xmlns:a16="http://schemas.microsoft.com/office/drawing/2014/main" id="{F2920F30-6C04-D541-90EA-CA07BBFD8676}"/>
                      </a:ext>
                    </a:extLst>
                  </p:cNvPr>
                  <p:cNvSpPr txBox="1"/>
                  <p:nvPr/>
                </p:nvSpPr>
                <p:spPr>
                  <a:xfrm>
                    <a:off x="3976442" y="2100562"/>
                    <a:ext cx="31081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sv-SE" dirty="0"/>
                      <a:t>365</a:t>
                    </a:r>
                  </a:p>
                </p:txBody>
              </p:sp>
              <p:cxnSp>
                <p:nvCxnSpPr>
                  <p:cNvPr id="129" name="Rak 128">
                    <a:extLst>
                      <a:ext uri="{FF2B5EF4-FFF2-40B4-BE49-F238E27FC236}">
                        <a16:creationId xmlns:a16="http://schemas.microsoft.com/office/drawing/2014/main" id="{262D9B79-C1A7-D846-978C-2198BACCCB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40356" y="2141435"/>
                    <a:ext cx="184846" cy="0"/>
                  </a:xfrm>
                  <a:prstGeom prst="line">
                    <a:avLst/>
                  </a:prstGeom>
                  <a:ln w="952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2" name="Grupp 121">
                  <a:extLst>
                    <a:ext uri="{FF2B5EF4-FFF2-40B4-BE49-F238E27FC236}">
                      <a16:creationId xmlns:a16="http://schemas.microsoft.com/office/drawing/2014/main" id="{73DECD70-D291-3344-87D0-CC396380E9B1}"/>
                    </a:ext>
                  </a:extLst>
                </p:cNvPr>
                <p:cNvGrpSpPr/>
                <p:nvPr/>
              </p:nvGrpSpPr>
              <p:grpSpPr>
                <a:xfrm>
                  <a:off x="2916296" y="2655613"/>
                  <a:ext cx="310812" cy="590377"/>
                  <a:chOff x="3976443" y="1850737"/>
                  <a:chExt cx="310812" cy="590377"/>
                </a:xfrm>
              </p:grpSpPr>
              <p:sp>
                <p:nvSpPr>
                  <p:cNvPr id="124" name="textruta 123">
                    <a:extLst>
                      <a:ext uri="{FF2B5EF4-FFF2-40B4-BE49-F238E27FC236}">
                        <a16:creationId xmlns:a16="http://schemas.microsoft.com/office/drawing/2014/main" id="{41E4CC4A-74F6-E744-A9AC-6ACCD035A23B}"/>
                      </a:ext>
                    </a:extLst>
                  </p:cNvPr>
                  <p:cNvSpPr txBox="1"/>
                  <p:nvPr/>
                </p:nvSpPr>
                <p:spPr>
                  <a:xfrm>
                    <a:off x="3976444" y="1850737"/>
                    <a:ext cx="31081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sv-SE" dirty="0"/>
                      <a:t>341</a:t>
                    </a:r>
                  </a:p>
                </p:txBody>
              </p:sp>
              <p:sp>
                <p:nvSpPr>
                  <p:cNvPr id="125" name="textruta 124">
                    <a:extLst>
                      <a:ext uri="{FF2B5EF4-FFF2-40B4-BE49-F238E27FC236}">
                        <a16:creationId xmlns:a16="http://schemas.microsoft.com/office/drawing/2014/main" id="{C86F6615-B588-004B-8943-3178CCC7F5B7}"/>
                      </a:ext>
                    </a:extLst>
                  </p:cNvPr>
                  <p:cNvSpPr txBox="1"/>
                  <p:nvPr/>
                </p:nvSpPr>
                <p:spPr>
                  <a:xfrm>
                    <a:off x="3976443" y="2071782"/>
                    <a:ext cx="31081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sv-SE" dirty="0"/>
                      <a:t>365</a:t>
                    </a:r>
                  </a:p>
                </p:txBody>
              </p:sp>
              <p:cxnSp>
                <p:nvCxnSpPr>
                  <p:cNvPr id="126" name="Rak 125">
                    <a:extLst>
                      <a:ext uri="{FF2B5EF4-FFF2-40B4-BE49-F238E27FC236}">
                        <a16:creationId xmlns:a16="http://schemas.microsoft.com/office/drawing/2014/main" id="{B5C66594-3638-3F46-AE05-DF1D410FD0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40357" y="2141435"/>
                    <a:ext cx="184846" cy="0"/>
                  </a:xfrm>
                  <a:prstGeom prst="line">
                    <a:avLst/>
                  </a:prstGeom>
                  <a:ln w="952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3" name="textruta 122">
                  <a:extLst>
                    <a:ext uri="{FF2B5EF4-FFF2-40B4-BE49-F238E27FC236}">
                      <a16:creationId xmlns:a16="http://schemas.microsoft.com/office/drawing/2014/main" id="{5CDED27D-7505-B442-8ADD-E08467C86B7A}"/>
                    </a:ext>
                  </a:extLst>
                </p:cNvPr>
                <p:cNvSpPr txBox="1"/>
                <p:nvPr/>
              </p:nvSpPr>
              <p:spPr>
                <a:xfrm>
                  <a:off x="2835817" y="2756170"/>
                  <a:ext cx="1532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·</a:t>
                  </a:r>
                </a:p>
              </p:txBody>
            </p:sp>
          </p:grpSp>
        </p:grpSp>
      </p:grpSp>
      <p:sp>
        <p:nvSpPr>
          <p:cNvPr id="135" name="textruta 134">
            <a:extLst>
              <a:ext uri="{FF2B5EF4-FFF2-40B4-BE49-F238E27FC236}">
                <a16:creationId xmlns:a16="http://schemas.microsoft.com/office/drawing/2014/main" id="{6AD03D87-887E-9347-B2AB-B1200A3C6C4D}"/>
              </a:ext>
            </a:extLst>
          </p:cNvPr>
          <p:cNvSpPr txBox="1"/>
          <p:nvPr/>
        </p:nvSpPr>
        <p:spPr>
          <a:xfrm>
            <a:off x="5679331" y="5208790"/>
            <a:ext cx="78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0,43 </a:t>
            </a:r>
          </a:p>
        </p:txBody>
      </p:sp>
      <p:sp>
        <p:nvSpPr>
          <p:cNvPr id="137" name="textruta 136">
            <a:extLst>
              <a:ext uri="{FF2B5EF4-FFF2-40B4-BE49-F238E27FC236}">
                <a16:creationId xmlns:a16="http://schemas.microsoft.com/office/drawing/2014/main" id="{A05A4D40-10D9-D84B-BDF0-BCF4E3CB30C9}"/>
              </a:ext>
            </a:extLst>
          </p:cNvPr>
          <p:cNvSpPr txBox="1"/>
          <p:nvPr/>
        </p:nvSpPr>
        <p:spPr>
          <a:xfrm>
            <a:off x="2879944" y="6368643"/>
            <a:ext cx="112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 – 0,43 =</a:t>
            </a:r>
          </a:p>
        </p:txBody>
      </p:sp>
      <p:sp>
        <p:nvSpPr>
          <p:cNvPr id="138" name="textruta 137">
            <a:extLst>
              <a:ext uri="{FF2B5EF4-FFF2-40B4-BE49-F238E27FC236}">
                <a16:creationId xmlns:a16="http://schemas.microsoft.com/office/drawing/2014/main" id="{6422D504-19D1-A34F-82E1-5AC7A0DCA944}"/>
              </a:ext>
            </a:extLst>
          </p:cNvPr>
          <p:cNvSpPr txBox="1"/>
          <p:nvPr/>
        </p:nvSpPr>
        <p:spPr>
          <a:xfrm>
            <a:off x="3928067" y="6374803"/>
            <a:ext cx="78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0,57 =</a:t>
            </a:r>
          </a:p>
        </p:txBody>
      </p:sp>
      <p:sp>
        <p:nvSpPr>
          <p:cNvPr id="139" name="textruta 138">
            <a:extLst>
              <a:ext uri="{FF2B5EF4-FFF2-40B4-BE49-F238E27FC236}">
                <a16:creationId xmlns:a16="http://schemas.microsoft.com/office/drawing/2014/main" id="{7CD29853-E49F-954F-B9D8-6874D3EEA110}"/>
              </a:ext>
            </a:extLst>
          </p:cNvPr>
          <p:cNvSpPr txBox="1"/>
          <p:nvPr/>
        </p:nvSpPr>
        <p:spPr>
          <a:xfrm>
            <a:off x="4596636" y="6365985"/>
            <a:ext cx="91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9A0832"/>
                </a:solidFill>
              </a:rPr>
              <a:t>57 %</a:t>
            </a: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07BC2C1F-4595-9049-A4E2-43DBCDB0552E}"/>
              </a:ext>
            </a:extLst>
          </p:cNvPr>
          <p:cNvSpPr/>
          <p:nvPr/>
        </p:nvSpPr>
        <p:spPr>
          <a:xfrm>
            <a:off x="1663040" y="5969551"/>
            <a:ext cx="5494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Sannolikheten att minst två fyller år på samma dag är  </a:t>
            </a:r>
          </a:p>
        </p:txBody>
      </p:sp>
      <p:sp>
        <p:nvSpPr>
          <p:cNvPr id="141" name="Rektangel 140">
            <a:extLst>
              <a:ext uri="{FF2B5EF4-FFF2-40B4-BE49-F238E27FC236}">
                <a16:creationId xmlns:a16="http://schemas.microsoft.com/office/drawing/2014/main" id="{B7A23394-B323-EE40-AB93-827D4B5883EF}"/>
              </a:ext>
            </a:extLst>
          </p:cNvPr>
          <p:cNvSpPr/>
          <p:nvPr/>
        </p:nvSpPr>
        <p:spPr>
          <a:xfrm>
            <a:off x="1565111" y="4629471"/>
            <a:ext cx="5494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Sannolikheten att inga elever fyller år på samma dag är  </a:t>
            </a:r>
          </a:p>
        </p:txBody>
      </p:sp>
    </p:spTree>
    <p:extLst>
      <p:ext uri="{BB962C8B-B14F-4D97-AF65-F5344CB8AC3E}">
        <p14:creationId xmlns:p14="http://schemas.microsoft.com/office/powerpoint/2010/main" val="11261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6" grpId="0"/>
      <p:bldP spid="27" grpId="0"/>
      <p:bldP spid="32" grpId="0"/>
      <p:bldP spid="37" grpId="0"/>
      <p:bldP spid="66" grpId="0"/>
      <p:bldP spid="68" grpId="0"/>
      <p:bldP spid="71" grpId="0"/>
      <p:bldP spid="72" grpId="0"/>
      <p:bldP spid="73" grpId="0"/>
      <p:bldP spid="74" grpId="0" animBg="1"/>
      <p:bldP spid="111" grpId="0"/>
      <p:bldP spid="135" grpId="0"/>
      <p:bldP spid="137" grpId="0"/>
      <p:bldP spid="138" grpId="0"/>
      <p:bldP spid="139" grpId="0"/>
      <p:bldP spid="140" grpId="0"/>
      <p:bldP spid="1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2DBF575-C26F-F742-B2A4-2F1668770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459" y="3824256"/>
            <a:ext cx="1697852" cy="1480568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177293" y="750375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1644757" y="750375"/>
            <a:ext cx="2432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i="1" dirty="0">
                <a:solidFill>
                  <a:srgbClr val="411977"/>
                </a:solidFill>
              </a:rPr>
              <a:t>Hur högt stiger vattnet? </a:t>
            </a:r>
            <a:endParaRPr lang="sv-SE" sz="1600" b="1" dirty="0">
              <a:solidFill>
                <a:srgbClr val="411977"/>
              </a:solidFill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1177292" y="1883742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3958466" y="750375"/>
            <a:ext cx="223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Materiel: </a:t>
            </a:r>
            <a:r>
              <a:rPr lang="sv-SE" sz="1600" dirty="0"/>
              <a:t>Aktivitetsblad 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1364015" y="64611"/>
            <a:ext cx="6415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Resonerna och utveckla – </a:t>
            </a:r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TOLKA DIAGRAM</a:t>
            </a:r>
            <a:endParaRPr lang="sv-SE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Chalkboard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B84FD8F-4348-2345-AF75-B71669CF8344}"/>
              </a:ext>
            </a:extLst>
          </p:cNvPr>
          <p:cNvSpPr txBox="1"/>
          <p:nvPr/>
        </p:nvSpPr>
        <p:spPr>
          <a:xfrm>
            <a:off x="1644757" y="1088929"/>
            <a:ext cx="5444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Följ instruktionerna på aktivitetsbladet. Din uppgift är att rita in hur höjden på vattnet ökar när du häller vatten i kärl A–F. 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32B92AAE-97E1-C947-8362-52D0FFBFB13E}"/>
              </a:ext>
            </a:extLst>
          </p:cNvPr>
          <p:cNvSpPr txBox="1"/>
          <p:nvPr/>
        </p:nvSpPr>
        <p:spPr>
          <a:xfrm>
            <a:off x="1658612" y="1883742"/>
            <a:ext cx="2418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i="1" dirty="0">
                <a:solidFill>
                  <a:srgbClr val="411977"/>
                </a:solidFill>
              </a:rPr>
              <a:t>Vilket diagram stämmer? </a:t>
            </a:r>
            <a:endParaRPr lang="sv-SE" sz="1600" b="1" dirty="0">
              <a:solidFill>
                <a:srgbClr val="411977"/>
              </a:solidFill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886B91F0-9B6A-D54E-BCE8-297441C61B10}"/>
              </a:ext>
            </a:extLst>
          </p:cNvPr>
          <p:cNvSpPr txBox="1"/>
          <p:nvPr/>
        </p:nvSpPr>
        <p:spPr>
          <a:xfrm>
            <a:off x="1623346" y="2197214"/>
            <a:ext cx="6415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Här ser du fem olika kärl och sex diagram. Du ska lista ut vilka kärl och diagram som hör ihop. Ett av diagrammen hör inte ihop med något kärl. 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07B1957-DA17-CE41-9B40-47DA10F4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995" y="2827710"/>
            <a:ext cx="4407090" cy="99988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C6CDF34-02E2-A443-9E0A-CE0B5DD18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466" y="3881606"/>
            <a:ext cx="1660421" cy="142321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60AC6DC-F2EC-A14E-AB39-6CC0C9273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888" y="3928621"/>
            <a:ext cx="1637633" cy="137620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447248E-897C-604C-9E75-B90952D01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458" y="5423822"/>
            <a:ext cx="1583880" cy="1374321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E445CDE3-1020-A644-83B0-0C550CDA3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466" y="5423822"/>
            <a:ext cx="1646071" cy="1423218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77F32653-52FE-6D4C-9BB7-7290DD5EF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3888" y="5426706"/>
            <a:ext cx="1655749" cy="14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2" grpId="0" animBg="1"/>
      <p:bldP spid="13" grpId="0"/>
      <p:bldP spid="11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872716" y="615072"/>
            <a:ext cx="4625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i="1" dirty="0">
                <a:solidFill>
                  <a:srgbClr val="411977"/>
                </a:solidFill>
              </a:rPr>
              <a:t>Hur ser kärlet ut? </a:t>
            </a:r>
            <a:endParaRPr lang="sv-SE" sz="1600" b="1" dirty="0">
              <a:solidFill>
                <a:srgbClr val="411977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466963" y="615072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2DD6C87-8FF1-7948-9FC3-8EE97F8335F2}"/>
              </a:ext>
            </a:extLst>
          </p:cNvPr>
          <p:cNvSpPr txBox="1"/>
          <p:nvPr/>
        </p:nvSpPr>
        <p:spPr>
          <a:xfrm>
            <a:off x="872716" y="953626"/>
            <a:ext cx="5444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I den här delen ska du tänka tvärtom. Med utgångspunkt från de tre diagrammen ska du lista ut hur de olika kärlen kan se ut.  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746F685-F6BC-2B48-8BFB-5D1E4890C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16" y="1965960"/>
            <a:ext cx="1980543" cy="17145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3862418-F0FC-1A47-BAFE-285A1C075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558" y="1965960"/>
            <a:ext cx="2003849" cy="17145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89F82E5-A540-2E4A-BE7B-A57255D64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706" y="1965960"/>
            <a:ext cx="1991033" cy="17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998909" y="663439"/>
            <a:ext cx="365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</a:t>
            </a:r>
            <a:endParaRPr lang="is-IS" dirty="0"/>
          </a:p>
        </p:txBody>
      </p:sp>
      <p:sp>
        <p:nvSpPr>
          <p:cNvPr id="15" name="textruta 14"/>
          <p:cNvSpPr txBox="1"/>
          <p:nvPr/>
        </p:nvSpPr>
        <p:spPr>
          <a:xfrm>
            <a:off x="3522889" y="43150"/>
            <a:ext cx="19152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800000"/>
                </a:solidFill>
                <a:latin typeface="+mj-lt"/>
                <a:cs typeface="Comic Sans MS"/>
              </a:rPr>
              <a:t>Lösningar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572962" y="694217"/>
            <a:ext cx="365807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572962" y="2921169"/>
            <a:ext cx="365806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21" name="textruta 20"/>
          <p:cNvSpPr txBox="1"/>
          <p:nvPr/>
        </p:nvSpPr>
        <p:spPr>
          <a:xfrm>
            <a:off x="572962" y="4272333"/>
            <a:ext cx="365806" cy="338554"/>
          </a:xfrm>
          <a:prstGeom prst="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308F578-8CFB-4242-A3E5-2FC7A27B1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574" y="694217"/>
            <a:ext cx="1594663" cy="145415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93EAB0F-3EB9-284D-9614-DBA1DBF6B5CB}"/>
              </a:ext>
            </a:extLst>
          </p:cNvPr>
          <p:cNvSpPr/>
          <p:nvPr/>
        </p:nvSpPr>
        <p:spPr>
          <a:xfrm>
            <a:off x="3204902" y="678828"/>
            <a:ext cx="475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b)</a:t>
            </a:r>
            <a:endParaRPr lang="is-I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CC0ACDF-13EB-2C4B-A954-C333984E0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889" y="694217"/>
            <a:ext cx="1603794" cy="145415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49567029-9B00-A842-9668-7188C9A36BAC}"/>
              </a:ext>
            </a:extLst>
          </p:cNvPr>
          <p:cNvSpPr/>
          <p:nvPr/>
        </p:nvSpPr>
        <p:spPr>
          <a:xfrm>
            <a:off x="5438172" y="694217"/>
            <a:ext cx="475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c)</a:t>
            </a:r>
            <a:endParaRPr lang="is-IS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4B31640-9278-424C-8BEC-C0A4325FC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342" y="708225"/>
            <a:ext cx="1603794" cy="1440142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0B528884-829A-224B-8819-73A5CD93F84B}"/>
              </a:ext>
            </a:extLst>
          </p:cNvPr>
          <p:cNvSpPr/>
          <p:nvPr/>
        </p:nvSpPr>
        <p:spPr>
          <a:xfrm>
            <a:off x="1249476" y="2921169"/>
            <a:ext cx="5401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/>
              <a:t>1–B		 2–F		 3–A		4–D		5–C 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6535894-CE14-A549-89AC-548FA78D4EEF}"/>
              </a:ext>
            </a:extLst>
          </p:cNvPr>
          <p:cNvSpPr/>
          <p:nvPr/>
        </p:nvSpPr>
        <p:spPr>
          <a:xfrm>
            <a:off x="1121670" y="4241555"/>
            <a:ext cx="365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</a:t>
            </a:r>
            <a:endParaRPr lang="is-IS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BB35403-AEB8-914A-BC33-551143234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477" y="4272333"/>
            <a:ext cx="1120947" cy="1432580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822E282C-FC99-AD40-AB9C-6E6E6DE43425}"/>
              </a:ext>
            </a:extLst>
          </p:cNvPr>
          <p:cNvSpPr/>
          <p:nvPr/>
        </p:nvSpPr>
        <p:spPr>
          <a:xfrm>
            <a:off x="3204902" y="4272333"/>
            <a:ext cx="4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b)</a:t>
            </a:r>
            <a:endParaRPr lang="is-IS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D3608C5-C618-464C-B01C-2F7A3594A9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2889" y="4213699"/>
            <a:ext cx="1140409" cy="143258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CC2F794E-56F3-A748-A42E-8ABB4D992420}"/>
              </a:ext>
            </a:extLst>
          </p:cNvPr>
          <p:cNvSpPr/>
          <p:nvPr/>
        </p:nvSpPr>
        <p:spPr>
          <a:xfrm>
            <a:off x="5577763" y="4213699"/>
            <a:ext cx="4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c)</a:t>
            </a:r>
            <a:endParaRPr lang="is-IS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CEBA9C4-73F6-394C-A57D-02A260616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6263" y="4213699"/>
            <a:ext cx="1200569" cy="15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 animBg="1"/>
      <p:bldP spid="21" grpId="0" animBg="1"/>
      <p:bldP spid="10" grpId="0"/>
      <p:bldP spid="12" grpId="0"/>
      <p:bldP spid="14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26524</TotalTime>
  <Words>810</Words>
  <Application>Microsoft Macintosh PowerPoint</Application>
  <PresentationFormat>Bildspel på skärmen (4:3)</PresentationFormat>
  <Paragraphs>142</Paragraphs>
  <Slides>11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Microsoft Office User</cp:lastModifiedBy>
  <cp:revision>284</cp:revision>
  <dcterms:created xsi:type="dcterms:W3CDTF">2017-04-10T07:17:33Z</dcterms:created>
  <dcterms:modified xsi:type="dcterms:W3CDTF">2019-04-15T16:18:17Z</dcterms:modified>
</cp:coreProperties>
</file>