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7" r:id="rId3"/>
    <p:sldId id="266" r:id="rId4"/>
    <p:sldId id="268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2"/>
    <a:srgbClr val="A5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4"/>
    <p:restoredTop sz="98967" autoAdjust="0"/>
  </p:normalViewPr>
  <p:slideViewPr>
    <p:cSldViewPr snapToGrid="0" snapToObjects="1">
      <p:cViewPr>
        <p:scale>
          <a:sx n="224" d="100"/>
          <a:sy n="224" d="100"/>
        </p:scale>
        <p:origin x="-1496" y="-3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20894" y="197616"/>
            <a:ext cx="8690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4.7				  	</a:t>
            </a:r>
            <a:r>
              <a:rPr lang="sv-SE" dirty="0"/>
              <a:t> </a:t>
            </a:r>
            <a:r>
              <a:rPr lang="sv-SE" sz="2400" b="1" dirty="0"/>
              <a:t>Ekvationer med parenteser	</a:t>
            </a:r>
          </a:p>
        </p:txBody>
      </p:sp>
      <p:sp>
        <p:nvSpPr>
          <p:cNvPr id="7" name="Rektangel 6"/>
          <p:cNvSpPr/>
          <p:nvPr/>
        </p:nvSpPr>
        <p:spPr>
          <a:xfrm>
            <a:off x="2521246" y="797584"/>
            <a:ext cx="4366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</a:t>
            </a:r>
            <a:r>
              <a:rPr lang="sv-SE" b="1" i="1" dirty="0">
                <a:solidFill>
                  <a:srgbClr val="800000"/>
                </a:solidFill>
              </a:rPr>
              <a:t>ekvation</a:t>
            </a:r>
            <a:r>
              <a:rPr lang="sv-SE" dirty="0"/>
              <a:t> kan ibland innehålla parenteser.</a:t>
            </a:r>
          </a:p>
        </p:txBody>
      </p:sp>
      <p:sp>
        <p:nvSpPr>
          <p:cNvPr id="8" name="Rektangel 7"/>
          <p:cNvSpPr/>
          <p:nvPr/>
        </p:nvSpPr>
        <p:spPr>
          <a:xfrm>
            <a:off x="1542256" y="1165055"/>
            <a:ext cx="713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gäller samma regler som när man förenklar uttryck med parenteser.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B4478EC-094B-7641-BAC6-767EBDDF2B8A}"/>
              </a:ext>
            </a:extLst>
          </p:cNvPr>
          <p:cNvSpPr/>
          <p:nvPr/>
        </p:nvSpPr>
        <p:spPr>
          <a:xfrm>
            <a:off x="2521246" y="1716995"/>
            <a:ext cx="4806922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En parentes, som har ett </a:t>
            </a:r>
            <a:r>
              <a:rPr lang="sv-SE" i="1" dirty="0">
                <a:solidFill>
                  <a:srgbClr val="9F0002"/>
                </a:solidFill>
              </a:rPr>
              <a:t>plustecken</a:t>
            </a:r>
            <a:r>
              <a:rPr lang="sv-SE" dirty="0"/>
              <a:t> framför sig, kan tas bort utan att värdet på uttrycket ändras.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0893DB-A621-9A42-A659-20C8F3B201D0}"/>
              </a:ext>
            </a:extLst>
          </p:cNvPr>
          <p:cNvSpPr/>
          <p:nvPr/>
        </p:nvSpPr>
        <p:spPr>
          <a:xfrm>
            <a:off x="2177214" y="2466275"/>
            <a:ext cx="5527285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det står ett </a:t>
            </a:r>
            <a:r>
              <a:rPr lang="sv-SE" i="1" dirty="0">
                <a:solidFill>
                  <a:srgbClr val="0070C0"/>
                </a:solidFill>
              </a:rPr>
              <a:t>minustecken </a:t>
            </a:r>
            <a:r>
              <a:rPr lang="sv-SE" dirty="0"/>
              <a:t>framför en parentes, måste vi </a:t>
            </a:r>
            <a:r>
              <a:rPr lang="sv-SE" dirty="0">
                <a:solidFill>
                  <a:srgbClr val="9F0002"/>
                </a:solidFill>
              </a:rPr>
              <a:t>ändra tecken </a:t>
            </a:r>
            <a:r>
              <a:rPr lang="sv-SE" dirty="0"/>
              <a:t>inuti parentesen när den tas bort.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A2C336A9-DB8C-DA4D-8118-3A7DC37FF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8" t="21350" r="9313" b="14492"/>
          <a:stretch/>
        </p:blipFill>
        <p:spPr>
          <a:xfrm>
            <a:off x="5304692" y="4029071"/>
            <a:ext cx="1912782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D35068C-0BE5-8A4C-BDD5-EB18A2301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3" t="20512" r="11232" b="15628"/>
          <a:stretch/>
        </p:blipFill>
        <p:spPr>
          <a:xfrm>
            <a:off x="5328390" y="4784317"/>
            <a:ext cx="1912783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7E564B66-8783-D242-A9AA-391E6DBD1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9" t="25643" r="7215" b="11472"/>
          <a:stretch/>
        </p:blipFill>
        <p:spPr>
          <a:xfrm>
            <a:off x="2506115" y="4043035"/>
            <a:ext cx="1981364" cy="417390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943FC35-79B7-1A47-8F57-BBA6C68CCE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5" t="17722" r="6628" b="17090"/>
          <a:stretch/>
        </p:blipFill>
        <p:spPr>
          <a:xfrm>
            <a:off x="2506115" y="4784317"/>
            <a:ext cx="2060229" cy="444589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</p:spTree>
    <p:extLst>
      <p:ext uri="{BB962C8B-B14F-4D97-AF65-F5344CB8AC3E}">
        <p14:creationId xmlns:p14="http://schemas.microsoft.com/office/powerpoint/2010/main" val="3582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/>
          <p:nvPr/>
        </p:nvGrpSpPr>
        <p:grpSpPr>
          <a:xfrm>
            <a:off x="2194049" y="1373531"/>
            <a:ext cx="2817381" cy="386898"/>
            <a:chOff x="4551985" y="3593109"/>
            <a:chExt cx="2817381" cy="386898"/>
          </a:xfrm>
        </p:grpSpPr>
        <p:sp>
          <p:nvSpPr>
            <p:cNvPr id="25" name="textruta 24"/>
            <p:cNvSpPr txBox="1"/>
            <p:nvPr/>
          </p:nvSpPr>
          <p:spPr>
            <a:xfrm>
              <a:off x="4551985" y="3610675"/>
              <a:ext cx="776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11 </a:t>
              </a:r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23" name="textruta 9"/>
            <p:cNvSpPr txBox="1">
              <a:spLocks noChangeArrowheads="1"/>
            </p:cNvSpPr>
            <p:nvPr/>
          </p:nvSpPr>
          <p:spPr bwMode="auto">
            <a:xfrm>
              <a:off x="5024001" y="3593109"/>
              <a:ext cx="23453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9a </a:t>
              </a:r>
              <a:r>
                <a:rPr lang="de-D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(5a </a:t>
              </a:r>
              <a:r>
                <a:rPr lang="sv-SE" sz="1800" dirty="0"/>
                <a:t>+</a:t>
              </a:r>
              <a:r>
                <a:rPr lang="sv-SE" sz="1800" dirty="0">
                  <a:latin typeface="Bradley Hand" pitchFamily="2" charset="77"/>
                </a:rPr>
                <a:t> 1)</a:t>
              </a: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2198635" y="1751024"/>
            <a:ext cx="2085223" cy="380973"/>
            <a:chOff x="3343009" y="3680529"/>
            <a:chExt cx="2085223" cy="380973"/>
          </a:xfrm>
        </p:grpSpPr>
        <p:sp>
          <p:nvSpPr>
            <p:cNvPr id="33" name="textruta 32"/>
            <p:cNvSpPr txBox="1"/>
            <p:nvPr/>
          </p:nvSpPr>
          <p:spPr>
            <a:xfrm>
              <a:off x="3343009" y="3692170"/>
              <a:ext cx="711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11 </a:t>
              </a:r>
              <a:r>
                <a:rPr lang="sv-SE" dirty="0">
                  <a:cs typeface="Bradley Hand Bold"/>
                </a:rPr>
                <a:t>=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31" name="textruta 9"/>
            <p:cNvSpPr txBox="1">
              <a:spLocks noChangeArrowheads="1"/>
            </p:cNvSpPr>
            <p:nvPr/>
          </p:nvSpPr>
          <p:spPr bwMode="auto">
            <a:xfrm>
              <a:off x="3810439" y="3680529"/>
              <a:ext cx="1617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9a </a:t>
              </a:r>
              <a:r>
                <a:rPr lang="de-DE" sz="1800" dirty="0"/>
                <a:t>– </a:t>
              </a:r>
              <a:r>
                <a:rPr lang="sv-SE" sz="1800" dirty="0">
                  <a:latin typeface="Bradley Hand" pitchFamily="2" charset="77"/>
                </a:rPr>
                <a:t>5a </a:t>
              </a:r>
              <a:r>
                <a:rPr lang="de-D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7" name="textruta 56"/>
          <p:cNvSpPr txBox="1"/>
          <p:nvPr/>
        </p:nvSpPr>
        <p:spPr>
          <a:xfrm>
            <a:off x="2211453" y="2721135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4a</a:t>
            </a:r>
          </a:p>
        </p:txBody>
      </p:sp>
      <p:sp>
        <p:nvSpPr>
          <p:cNvPr id="64" name="textruta 63"/>
          <p:cNvSpPr txBox="1"/>
          <p:nvPr/>
        </p:nvSpPr>
        <p:spPr>
          <a:xfrm>
            <a:off x="5862579" y="1746960"/>
            <a:ext cx="297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· </a:t>
            </a:r>
            <a:r>
              <a:rPr lang="en-US" b="1" dirty="0">
                <a:solidFill>
                  <a:srgbClr val="C00000"/>
                </a:solidFill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(</a:t>
            </a:r>
            <a:r>
              <a:rPr lang="sv-SE" dirty="0">
                <a:latin typeface="Bradley Hand Bold"/>
                <a:cs typeface="Bradley Hand Bold"/>
              </a:rPr>
              <a:t>5 </a:t>
            </a:r>
            <a:r>
              <a:rPr lang="en-US" b="1" dirty="0">
                <a:solidFill>
                  <a:srgbClr val="C00000"/>
                </a:solidFill>
              </a:rPr>
              <a:t>· </a:t>
            </a:r>
            <a:r>
              <a:rPr lang="en-US" b="1" dirty="0">
                <a:solidFill>
                  <a:srgbClr val="C00000"/>
                </a:solidFill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1</a:t>
            </a:r>
            <a:r>
              <a:rPr lang="en-US" dirty="0">
                <a:latin typeface="Bradley Hand" pitchFamily="2" charset="77"/>
              </a:rPr>
              <a:t>)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63" name="textruta 9"/>
          <p:cNvSpPr txBox="1">
            <a:spLocks noChangeArrowheads="1"/>
          </p:cNvSpPr>
          <p:nvPr/>
        </p:nvSpPr>
        <p:spPr bwMode="auto">
          <a:xfrm>
            <a:off x="5638109" y="2373670"/>
            <a:ext cx="2441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27 </a:t>
            </a:r>
            <a:r>
              <a:rPr lang="de-DE" sz="1800" dirty="0"/>
              <a:t>– </a:t>
            </a:r>
            <a:r>
              <a:rPr lang="sv-SE" sz="1800" dirty="0">
                <a:latin typeface="Bradley Hand Bold"/>
                <a:cs typeface="Bradley Hand Bold"/>
              </a:rPr>
              <a:t>16</a:t>
            </a:r>
            <a:r>
              <a:rPr lang="sv-SE" sz="1800" dirty="0">
                <a:latin typeface="Bradley Hand" pitchFamily="2" charset="77"/>
              </a:rPr>
              <a:t>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3" name="Rektangel 72"/>
          <p:cNvSpPr/>
          <p:nvPr/>
        </p:nvSpPr>
        <p:spPr>
          <a:xfrm>
            <a:off x="5169235" y="1386389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4" name="textruta 73"/>
          <p:cNvSpPr txBox="1"/>
          <p:nvPr/>
        </p:nvSpPr>
        <p:spPr>
          <a:xfrm>
            <a:off x="5180623" y="2806291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5" name="textruta 74"/>
          <p:cNvSpPr txBox="1"/>
          <p:nvPr/>
        </p:nvSpPr>
        <p:spPr>
          <a:xfrm>
            <a:off x="2278255" y="4253357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a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CB868C-0588-F947-80C0-B5485F8CB1F7}"/>
              </a:ext>
            </a:extLst>
          </p:cNvPr>
          <p:cNvSpPr/>
          <p:nvPr/>
        </p:nvSpPr>
        <p:spPr>
          <a:xfrm>
            <a:off x="1031313" y="650365"/>
            <a:ext cx="590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Lös </a:t>
            </a:r>
            <a:r>
              <a:rPr lang="de-DE" dirty="0" err="1"/>
              <a:t>ekvationen</a:t>
            </a:r>
            <a:r>
              <a:rPr lang="de-DE" dirty="0"/>
              <a:t>	</a:t>
            </a:r>
            <a:r>
              <a:rPr lang="sv-SE" sz="2000" b="1" dirty="0">
                <a:solidFill>
                  <a:srgbClr val="C00000"/>
                </a:solidFill>
              </a:rPr>
              <a:t> </a:t>
            </a:r>
            <a:r>
              <a:rPr lang="sv-SE" sz="2000" b="1" dirty="0">
                <a:solidFill>
                  <a:srgbClr val="A50002"/>
                </a:solidFill>
              </a:rPr>
              <a:t>11 = 9</a:t>
            </a:r>
            <a:r>
              <a:rPr lang="sv-SE" sz="2000" b="1" i="1" dirty="0">
                <a:solidFill>
                  <a:srgbClr val="A50002"/>
                </a:solidFill>
              </a:rPr>
              <a:t>a</a:t>
            </a:r>
            <a:r>
              <a:rPr lang="sv-SE" sz="2000" b="1" dirty="0">
                <a:solidFill>
                  <a:srgbClr val="A50002"/>
                </a:solidFill>
              </a:rPr>
              <a:t> – (5</a:t>
            </a:r>
            <a:r>
              <a:rPr lang="sv-SE" sz="2000" b="1" i="1" dirty="0">
                <a:solidFill>
                  <a:srgbClr val="A50002"/>
                </a:solidFill>
              </a:rPr>
              <a:t>a</a:t>
            </a:r>
            <a:r>
              <a:rPr lang="sv-SE" sz="2000" b="1" dirty="0">
                <a:solidFill>
                  <a:srgbClr val="A50002"/>
                </a:solidFill>
              </a:rPr>
              <a:t> + 1)</a:t>
            </a:r>
            <a:endParaRPr lang="sv-SE" b="1" dirty="0">
              <a:solidFill>
                <a:srgbClr val="A50002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6C24BBB-13CC-B54D-B692-26AFE09958EE}"/>
              </a:ext>
            </a:extLst>
          </p:cNvPr>
          <p:cNvGrpSpPr/>
          <p:nvPr/>
        </p:nvGrpSpPr>
        <p:grpSpPr>
          <a:xfrm>
            <a:off x="2162545" y="2997762"/>
            <a:ext cx="1000916" cy="570968"/>
            <a:chOff x="2835771" y="4431103"/>
            <a:chExt cx="1000916" cy="570968"/>
          </a:xfrm>
        </p:grpSpPr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CCEE0467-3CBF-8347-942F-3930EE1FE48C}"/>
                </a:ext>
              </a:extLst>
            </p:cNvPr>
            <p:cNvGrpSpPr/>
            <p:nvPr/>
          </p:nvGrpSpPr>
          <p:grpSpPr>
            <a:xfrm>
              <a:off x="2835771" y="4431103"/>
              <a:ext cx="1000916" cy="570968"/>
              <a:chOff x="5120417" y="3623580"/>
              <a:chExt cx="1000916" cy="570968"/>
            </a:xfrm>
          </p:grpSpPr>
          <p:grpSp>
            <p:nvGrpSpPr>
              <p:cNvPr id="77" name="Grupp 76">
                <a:extLst>
                  <a:ext uri="{FF2B5EF4-FFF2-40B4-BE49-F238E27FC236}">
                    <a16:creationId xmlns:a16="http://schemas.microsoft.com/office/drawing/2014/main" id="{4B9197E9-141B-BC4A-A850-1AC2C0EDC708}"/>
                  </a:ext>
                </a:extLst>
              </p:cNvPr>
              <p:cNvGrpSpPr/>
              <p:nvPr/>
            </p:nvGrpSpPr>
            <p:grpSpPr>
              <a:xfrm>
                <a:off x="5120417" y="3632026"/>
                <a:ext cx="764512" cy="562522"/>
                <a:chOff x="973983" y="2986464"/>
                <a:chExt cx="764512" cy="562522"/>
              </a:xfrm>
            </p:grpSpPr>
            <p:grpSp>
              <p:nvGrpSpPr>
                <p:cNvPr id="79" name="Grupp 78">
                  <a:extLst>
                    <a:ext uri="{FF2B5EF4-FFF2-40B4-BE49-F238E27FC236}">
                      <a16:creationId xmlns:a16="http://schemas.microsoft.com/office/drawing/2014/main" id="{CD895F32-0770-9644-856E-D1B3E04EEF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3983" y="2986464"/>
                  <a:ext cx="510076" cy="562522"/>
                  <a:chOff x="3699520" y="1924783"/>
                  <a:chExt cx="510076" cy="562681"/>
                </a:xfrm>
              </p:grpSpPr>
              <p:sp>
                <p:nvSpPr>
                  <p:cNvPr id="81" name="textruta 8">
                    <a:extLst>
                      <a:ext uri="{FF2B5EF4-FFF2-40B4-BE49-F238E27FC236}">
                        <a16:creationId xmlns:a16="http://schemas.microsoft.com/office/drawing/2014/main" id="{EABBD6E0-F447-EA4D-9C56-155BB3FEB3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520" y="1924783"/>
                    <a:ext cx="51007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 12</a:t>
                    </a:r>
                  </a:p>
                </p:txBody>
              </p:sp>
              <p:sp>
                <p:nvSpPr>
                  <p:cNvPr id="82" name="textruta 9">
                    <a:extLst>
                      <a:ext uri="{FF2B5EF4-FFF2-40B4-BE49-F238E27FC236}">
                        <a16:creationId xmlns:a16="http://schemas.microsoft.com/office/drawing/2014/main" id="{1B7BAA5C-7732-A944-B98E-924B75762E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0705" y="2118028"/>
                    <a:ext cx="32893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4</a:t>
                    </a:r>
                  </a:p>
                </p:txBody>
              </p:sp>
              <p:cxnSp>
                <p:nvCxnSpPr>
                  <p:cNvPr id="83" name="Rak 82">
                    <a:extLst>
                      <a:ext uri="{FF2B5EF4-FFF2-40B4-BE49-F238E27FC236}">
                        <a16:creationId xmlns:a16="http://schemas.microsoft.com/office/drawing/2014/main" id="{B3C549D4-B5E6-6A4B-AACD-785D17132F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textruta 79">
                  <a:extLst>
                    <a:ext uri="{FF2B5EF4-FFF2-40B4-BE49-F238E27FC236}">
                      <a16:creationId xmlns:a16="http://schemas.microsoft.com/office/drawing/2014/main" id="{81DE92EC-6D87-C741-A3EA-B586182DE2E3}"/>
                    </a:ext>
                  </a:extLst>
                </p:cNvPr>
                <p:cNvSpPr txBox="1"/>
                <p:nvPr/>
              </p:nvSpPr>
              <p:spPr>
                <a:xfrm>
                  <a:off x="1298101" y="3085130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78" name="textruta 9">
                <a:extLst>
                  <a:ext uri="{FF2B5EF4-FFF2-40B4-BE49-F238E27FC236}">
                    <a16:creationId xmlns:a16="http://schemas.microsoft.com/office/drawing/2014/main" id="{9BBBF91E-4E59-7948-B685-B3157B140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4463" y="3623580"/>
                <a:ext cx="506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4a</a:t>
                </a:r>
              </a:p>
            </p:txBody>
          </p:sp>
        </p:grpSp>
        <p:sp>
          <p:nvSpPr>
            <p:cNvPr id="84" name="textruta 9">
              <a:extLst>
                <a:ext uri="{FF2B5EF4-FFF2-40B4-BE49-F238E27FC236}">
                  <a16:creationId xmlns:a16="http://schemas.microsoft.com/office/drawing/2014/main" id="{21DB9262-7E26-BA43-A789-B84681C95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162" y="4627872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4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2521A338-4FAA-AD4D-99F7-AC57A759B978}"/>
                </a:ext>
              </a:extLst>
            </p:cNvPr>
            <p:cNvCxnSpPr/>
            <p:nvPr/>
          </p:nvCxnSpPr>
          <p:spPr bwMode="auto">
            <a:xfrm flipV="1">
              <a:off x="3456936" y="4718467"/>
              <a:ext cx="298484" cy="1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824CF272-3227-B44F-B550-700BA5123B6B}"/>
              </a:ext>
            </a:extLst>
          </p:cNvPr>
          <p:cNvSpPr txBox="1"/>
          <p:nvPr/>
        </p:nvSpPr>
        <p:spPr>
          <a:xfrm>
            <a:off x="2345052" y="3447187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a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0CF72A3-1B40-864D-BDBC-152705192699}"/>
              </a:ext>
            </a:extLst>
          </p:cNvPr>
          <p:cNvSpPr/>
          <p:nvPr/>
        </p:nvSpPr>
        <p:spPr>
          <a:xfrm>
            <a:off x="5695468" y="2069817"/>
            <a:ext cx="253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27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(</a:t>
            </a:r>
            <a:r>
              <a:rPr lang="sv-SE" dirty="0">
                <a:latin typeface="Bradley Hand Bold"/>
                <a:cs typeface="Bradley Hand Bold"/>
              </a:rPr>
              <a:t>15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1)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CDA9E79-CD2E-2044-ABED-550D822896F3}"/>
              </a:ext>
            </a:extLst>
          </p:cNvPr>
          <p:cNvSpPr/>
          <p:nvPr/>
        </p:nvSpPr>
        <p:spPr>
          <a:xfrm>
            <a:off x="5178504" y="1740474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1A83EE24-5420-884B-B4C6-77F7EF5F58DC}"/>
              </a:ext>
            </a:extLst>
          </p:cNvPr>
          <p:cNvGrpSpPr/>
          <p:nvPr/>
        </p:nvGrpSpPr>
        <p:grpSpPr>
          <a:xfrm>
            <a:off x="2200702" y="2076807"/>
            <a:ext cx="1287233" cy="385790"/>
            <a:chOff x="3732781" y="3658279"/>
            <a:chExt cx="1287233" cy="385790"/>
          </a:xfrm>
        </p:grpSpPr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569139CA-369C-0240-ACE4-CC6370B16317}"/>
                </a:ext>
              </a:extLst>
            </p:cNvPr>
            <p:cNvSpPr txBox="1"/>
            <p:nvPr/>
          </p:nvSpPr>
          <p:spPr>
            <a:xfrm>
              <a:off x="3732781" y="3674737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11 </a:t>
              </a:r>
              <a:r>
                <a:rPr lang="sv-SE" dirty="0">
                  <a:cs typeface="Bradley Hand Bold"/>
                </a:rPr>
                <a:t>=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10" name="textruta 9">
              <a:extLst>
                <a:ext uri="{FF2B5EF4-FFF2-40B4-BE49-F238E27FC236}">
                  <a16:creationId xmlns:a16="http://schemas.microsoft.com/office/drawing/2014/main" id="{ACD841DE-2F95-CF44-AD67-D68A7DB4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7277" y="3658279"/>
              <a:ext cx="8627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4a </a:t>
              </a:r>
              <a:r>
                <a:rPr lang="de-D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11" name="textruta 110">
            <a:extLst>
              <a:ext uri="{FF2B5EF4-FFF2-40B4-BE49-F238E27FC236}">
                <a16:creationId xmlns:a16="http://schemas.microsoft.com/office/drawing/2014/main" id="{055CCEE9-997B-EA4B-A2CA-A823788021C6}"/>
              </a:ext>
            </a:extLst>
          </p:cNvPr>
          <p:cNvSpPr txBox="1"/>
          <p:nvPr/>
        </p:nvSpPr>
        <p:spPr>
          <a:xfrm>
            <a:off x="1856490" y="2404859"/>
            <a:ext cx="21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11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" pitchFamily="2" charset="77"/>
              </a:rPr>
              <a:t>4a </a:t>
            </a:r>
            <a:r>
              <a:rPr lang="de-DE" dirty="0"/>
              <a:t>–</a:t>
            </a:r>
            <a:r>
              <a:rPr lang="sv-SE" dirty="0">
                <a:latin typeface="Bradley Hand" pitchFamily="2" charset="77"/>
              </a:rPr>
              <a:t> 1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20" name="textruta 9">
            <a:extLst>
              <a:ext uri="{FF2B5EF4-FFF2-40B4-BE49-F238E27FC236}">
                <a16:creationId xmlns:a16="http://schemas.microsoft.com/office/drawing/2014/main" id="{A5C8140E-770A-9046-B162-DFAF5585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321" y="1368805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11 </a:t>
            </a:r>
          </a:p>
        </p:txBody>
      </p:sp>
      <p:sp>
        <p:nvSpPr>
          <p:cNvPr id="121" name="textruta 9">
            <a:extLst>
              <a:ext uri="{FF2B5EF4-FFF2-40B4-BE49-F238E27FC236}">
                <a16:creationId xmlns:a16="http://schemas.microsoft.com/office/drawing/2014/main" id="{3F1F6385-BCB3-5F47-80C7-E713DD16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237" y="2373472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11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8BE70472-818A-9D49-80F8-BAB62E4A4FDA}"/>
              </a:ext>
            </a:extLst>
          </p:cNvPr>
          <p:cNvSpPr txBox="1"/>
          <p:nvPr/>
        </p:nvSpPr>
        <p:spPr>
          <a:xfrm>
            <a:off x="2372229" y="3745918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1859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63" grpId="0"/>
      <p:bldP spid="73" grpId="0"/>
      <p:bldP spid="74" grpId="0"/>
      <p:bldP spid="75" grpId="0"/>
      <p:bldP spid="4" grpId="0"/>
      <p:bldP spid="86" grpId="0"/>
      <p:bldP spid="16" grpId="0"/>
      <p:bldP spid="18" grpId="0"/>
      <p:bldP spid="111" grpId="0"/>
      <p:bldP spid="120" grpId="0"/>
      <p:bldP spid="121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/>
          <p:nvPr/>
        </p:nvGrpSpPr>
        <p:grpSpPr>
          <a:xfrm>
            <a:off x="1292754" y="1441056"/>
            <a:ext cx="3663754" cy="391352"/>
            <a:chOff x="3650690" y="3660634"/>
            <a:chExt cx="3663754" cy="391352"/>
          </a:xfrm>
        </p:grpSpPr>
        <p:sp>
          <p:nvSpPr>
            <p:cNvPr id="25" name="textruta 24"/>
            <p:cNvSpPr txBox="1"/>
            <p:nvPr/>
          </p:nvSpPr>
          <p:spPr>
            <a:xfrm>
              <a:off x="5476057" y="3682654"/>
              <a:ext cx="183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17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23" name="textruta 9"/>
            <p:cNvSpPr txBox="1">
              <a:spLocks noChangeArrowheads="1"/>
            </p:cNvSpPr>
            <p:nvPr/>
          </p:nvSpPr>
          <p:spPr bwMode="auto">
            <a:xfrm>
              <a:off x="3650690" y="3660634"/>
              <a:ext cx="23453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</a:t>
              </a:r>
              <a:r>
                <a:rPr lang="en-US" sz="1800" dirty="0">
                  <a:latin typeface="Bradley Hand" pitchFamily="2" charset="77"/>
                </a:rPr>
                <a:t>5b </a:t>
              </a:r>
              <a:r>
                <a:rPr lang="de-DE" sz="1800" dirty="0"/>
                <a:t>–</a:t>
              </a:r>
              <a:r>
                <a:rPr lang="en-US" sz="1800" dirty="0">
                  <a:latin typeface="Bradley Hand" pitchFamily="2" charset="77"/>
                </a:rPr>
                <a:t> (2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3b)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3 </a:t>
              </a:r>
              <a:endParaRPr lang="sv-SE" sz="1800" dirty="0">
                <a:latin typeface="Bradley Hand" pitchFamily="2" charset="77"/>
              </a:endParaRP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1456907" y="1771659"/>
            <a:ext cx="2850913" cy="382702"/>
            <a:chOff x="3852468" y="3669235"/>
            <a:chExt cx="2850913" cy="382702"/>
          </a:xfrm>
        </p:grpSpPr>
        <p:sp>
          <p:nvSpPr>
            <p:cNvPr id="33" name="textruta 32"/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17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31" name="textruta 9"/>
            <p:cNvSpPr txBox="1">
              <a:spLocks noChangeArrowheads="1"/>
            </p:cNvSpPr>
            <p:nvPr/>
          </p:nvSpPr>
          <p:spPr bwMode="auto">
            <a:xfrm>
              <a:off x="3852468" y="3669235"/>
              <a:ext cx="19401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en-US" sz="1800" dirty="0">
                  <a:latin typeface="Bradley Hand" pitchFamily="2" charset="77"/>
                </a:rPr>
                <a:t>5b </a:t>
              </a:r>
              <a:r>
                <a:rPr lang="de-DE" sz="1800" dirty="0"/>
                <a:t>– </a:t>
              </a:r>
              <a:r>
                <a:rPr lang="en-US" sz="1800" dirty="0">
                  <a:latin typeface="Bradley Hand" pitchFamily="2" charset="77"/>
                </a:rPr>
                <a:t>2 </a:t>
              </a:r>
              <a:r>
                <a:rPr lang="de-DE" sz="1800" dirty="0"/>
                <a:t>–</a:t>
              </a:r>
              <a:r>
                <a:rPr lang="en-US" sz="1800" dirty="0">
                  <a:latin typeface="Bradley Hand" pitchFamily="2" charset="77"/>
                </a:rPr>
                <a:t> 3b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3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7" name="textruta 56"/>
          <p:cNvSpPr txBox="1"/>
          <p:nvPr/>
        </p:nvSpPr>
        <p:spPr>
          <a:xfrm>
            <a:off x="2797626" y="2742825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16</a:t>
            </a:r>
          </a:p>
        </p:txBody>
      </p:sp>
      <p:sp>
        <p:nvSpPr>
          <p:cNvPr id="64" name="textruta 63"/>
          <p:cNvSpPr txBox="1"/>
          <p:nvPr/>
        </p:nvSpPr>
        <p:spPr>
          <a:xfrm>
            <a:off x="5813050" y="1576717"/>
            <a:ext cx="297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· </a:t>
            </a:r>
            <a:r>
              <a:rPr lang="en-US" b="1" dirty="0">
                <a:solidFill>
                  <a:srgbClr val="C00000"/>
                </a:solidFill>
                <a:latin typeface="Bradley Hand Bold"/>
                <a:cs typeface="Bradley Hand Bold"/>
              </a:rPr>
              <a:t>8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(2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en-US" b="1" dirty="0">
                <a:solidFill>
                  <a:srgbClr val="C00000"/>
                </a:solidFill>
              </a:rPr>
              <a:t>· </a:t>
            </a:r>
            <a:r>
              <a:rPr lang="en-US" b="1" dirty="0">
                <a:solidFill>
                  <a:srgbClr val="C00000"/>
                </a:solidFill>
                <a:latin typeface="Bradley Hand Bold"/>
                <a:cs typeface="Bradley Hand Bold"/>
              </a:rPr>
              <a:t>8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en-US" dirty="0">
                <a:latin typeface="Bradley Hand" pitchFamily="2" charset="77"/>
              </a:rPr>
              <a:t>)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63" name="textruta 9"/>
          <p:cNvSpPr txBox="1">
            <a:spLocks noChangeArrowheads="1"/>
          </p:cNvSpPr>
          <p:nvPr/>
        </p:nvSpPr>
        <p:spPr bwMode="auto">
          <a:xfrm>
            <a:off x="5588580" y="2203427"/>
            <a:ext cx="2441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40 </a:t>
            </a:r>
            <a:r>
              <a:rPr lang="de-DE" sz="1800" dirty="0"/>
              <a:t>– </a:t>
            </a:r>
            <a:r>
              <a:rPr lang="sv-SE" sz="1800" dirty="0">
                <a:latin typeface="Bradley Hand Bold"/>
                <a:cs typeface="Bradley Hand Bold"/>
              </a:rPr>
              <a:t>26</a:t>
            </a:r>
            <a:r>
              <a:rPr lang="en-US" sz="1800" dirty="0">
                <a:latin typeface="Bradley Hand" pitchFamily="2" charset="77"/>
              </a:rPr>
              <a:t> </a:t>
            </a:r>
            <a:r>
              <a:rPr lang="sv-SE" sz="1800" dirty="0"/>
              <a:t>+</a:t>
            </a:r>
            <a:r>
              <a:rPr lang="en-US" sz="1800" dirty="0">
                <a:latin typeface="Bradley Hand" pitchFamily="2" charset="77"/>
              </a:rPr>
              <a:t> 3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3" name="Rektangel 72"/>
          <p:cNvSpPr/>
          <p:nvPr/>
        </p:nvSpPr>
        <p:spPr>
          <a:xfrm>
            <a:off x="5169235" y="2621765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4" name="textruta 73"/>
          <p:cNvSpPr txBox="1"/>
          <p:nvPr/>
        </p:nvSpPr>
        <p:spPr>
          <a:xfrm>
            <a:off x="5169235" y="3052324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5" name="textruta 74"/>
          <p:cNvSpPr txBox="1"/>
          <p:nvPr/>
        </p:nvSpPr>
        <p:spPr>
          <a:xfrm>
            <a:off x="2278255" y="4253357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8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CB868C-0588-F947-80C0-B5485F8CB1F7}"/>
              </a:ext>
            </a:extLst>
          </p:cNvPr>
          <p:cNvSpPr/>
          <p:nvPr/>
        </p:nvSpPr>
        <p:spPr>
          <a:xfrm>
            <a:off x="1031313" y="650365"/>
            <a:ext cx="590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Lös </a:t>
            </a:r>
            <a:r>
              <a:rPr lang="de-DE" dirty="0" err="1"/>
              <a:t>ekvationen</a:t>
            </a:r>
            <a:r>
              <a:rPr lang="de-DE" dirty="0"/>
              <a:t>	</a:t>
            </a:r>
            <a:r>
              <a:rPr lang="sv-SE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5</a:t>
            </a:r>
            <a:r>
              <a:rPr lang="en-US" sz="2000" b="1" i="1" dirty="0">
                <a:solidFill>
                  <a:srgbClr val="C00000"/>
                </a:solidFill>
              </a:rPr>
              <a:t>b </a:t>
            </a:r>
            <a:r>
              <a:rPr lang="en-US" sz="2000" b="1" dirty="0">
                <a:solidFill>
                  <a:srgbClr val="C00000"/>
                </a:solidFill>
              </a:rPr>
              <a:t>– (2 + 3</a:t>
            </a:r>
            <a:r>
              <a:rPr lang="en-US" sz="2000" b="1" i="1" dirty="0">
                <a:solidFill>
                  <a:srgbClr val="C00000"/>
                </a:solidFill>
              </a:rPr>
              <a:t>b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+ 3 = 17 </a:t>
            </a:r>
            <a:endParaRPr lang="sv-SE" b="1" dirty="0">
              <a:solidFill>
                <a:srgbClr val="C00000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6C24BBB-13CC-B54D-B692-26AFE09958EE}"/>
              </a:ext>
            </a:extLst>
          </p:cNvPr>
          <p:cNvGrpSpPr/>
          <p:nvPr/>
        </p:nvGrpSpPr>
        <p:grpSpPr>
          <a:xfrm>
            <a:off x="2750582" y="3052324"/>
            <a:ext cx="1016946" cy="570968"/>
            <a:chOff x="2835771" y="4431103"/>
            <a:chExt cx="1016946" cy="570968"/>
          </a:xfrm>
        </p:grpSpPr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CCEE0467-3CBF-8347-942F-3930EE1FE48C}"/>
                </a:ext>
              </a:extLst>
            </p:cNvPr>
            <p:cNvGrpSpPr/>
            <p:nvPr/>
          </p:nvGrpSpPr>
          <p:grpSpPr>
            <a:xfrm>
              <a:off x="2835771" y="4431103"/>
              <a:ext cx="1016946" cy="570968"/>
              <a:chOff x="5120417" y="3623580"/>
              <a:chExt cx="1016946" cy="570968"/>
            </a:xfrm>
          </p:grpSpPr>
          <p:grpSp>
            <p:nvGrpSpPr>
              <p:cNvPr id="77" name="Grupp 76">
                <a:extLst>
                  <a:ext uri="{FF2B5EF4-FFF2-40B4-BE49-F238E27FC236}">
                    <a16:creationId xmlns:a16="http://schemas.microsoft.com/office/drawing/2014/main" id="{4B9197E9-141B-BC4A-A850-1AC2C0EDC708}"/>
                  </a:ext>
                </a:extLst>
              </p:cNvPr>
              <p:cNvGrpSpPr/>
              <p:nvPr/>
            </p:nvGrpSpPr>
            <p:grpSpPr>
              <a:xfrm>
                <a:off x="5120417" y="3632026"/>
                <a:ext cx="764512" cy="562522"/>
                <a:chOff x="973983" y="2986464"/>
                <a:chExt cx="764512" cy="562522"/>
              </a:xfrm>
            </p:grpSpPr>
            <p:grpSp>
              <p:nvGrpSpPr>
                <p:cNvPr id="79" name="Grupp 78">
                  <a:extLst>
                    <a:ext uri="{FF2B5EF4-FFF2-40B4-BE49-F238E27FC236}">
                      <a16:creationId xmlns:a16="http://schemas.microsoft.com/office/drawing/2014/main" id="{CD895F32-0770-9644-856E-D1B3E04EEF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3983" y="2986464"/>
                  <a:ext cx="511679" cy="562522"/>
                  <a:chOff x="3699520" y="1924783"/>
                  <a:chExt cx="511679" cy="562681"/>
                </a:xfrm>
              </p:grpSpPr>
              <p:sp>
                <p:nvSpPr>
                  <p:cNvPr id="81" name="textruta 8">
                    <a:extLst>
                      <a:ext uri="{FF2B5EF4-FFF2-40B4-BE49-F238E27FC236}">
                        <a16:creationId xmlns:a16="http://schemas.microsoft.com/office/drawing/2014/main" id="{EABBD6E0-F447-EA4D-9C56-155BB3FEB3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520" y="1924783"/>
                    <a:ext cx="511679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 2b</a:t>
                    </a:r>
                  </a:p>
                </p:txBody>
              </p:sp>
              <p:sp>
                <p:nvSpPr>
                  <p:cNvPr id="82" name="textruta 9">
                    <a:extLst>
                      <a:ext uri="{FF2B5EF4-FFF2-40B4-BE49-F238E27FC236}">
                        <a16:creationId xmlns:a16="http://schemas.microsoft.com/office/drawing/2014/main" id="{1B7BAA5C-7732-A944-B98E-924B75762E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0705" y="2118028"/>
                    <a:ext cx="32893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83" name="Rak 82">
                    <a:extLst>
                      <a:ext uri="{FF2B5EF4-FFF2-40B4-BE49-F238E27FC236}">
                        <a16:creationId xmlns:a16="http://schemas.microsoft.com/office/drawing/2014/main" id="{B3C549D4-B5E6-6A4B-AACD-785D17132F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textruta 79">
                  <a:extLst>
                    <a:ext uri="{FF2B5EF4-FFF2-40B4-BE49-F238E27FC236}">
                      <a16:creationId xmlns:a16="http://schemas.microsoft.com/office/drawing/2014/main" id="{81DE92EC-6D87-C741-A3EA-B586182DE2E3}"/>
                    </a:ext>
                  </a:extLst>
                </p:cNvPr>
                <p:cNvSpPr txBox="1"/>
                <p:nvPr/>
              </p:nvSpPr>
              <p:spPr>
                <a:xfrm>
                  <a:off x="1298101" y="3085130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78" name="textruta 9">
                <a:extLst>
                  <a:ext uri="{FF2B5EF4-FFF2-40B4-BE49-F238E27FC236}">
                    <a16:creationId xmlns:a16="http://schemas.microsoft.com/office/drawing/2014/main" id="{9BBBF91E-4E59-7948-B685-B3157B140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4463" y="3623580"/>
                <a:ext cx="5229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16</a:t>
                </a:r>
              </a:p>
            </p:txBody>
          </p:sp>
        </p:grpSp>
        <p:sp>
          <p:nvSpPr>
            <p:cNvPr id="84" name="textruta 9">
              <a:extLst>
                <a:ext uri="{FF2B5EF4-FFF2-40B4-BE49-F238E27FC236}">
                  <a16:creationId xmlns:a16="http://schemas.microsoft.com/office/drawing/2014/main" id="{21DB9262-7E26-BA43-A789-B84681C95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162" y="4627872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2521A338-4FAA-AD4D-99F7-AC57A759B978}"/>
                </a:ext>
              </a:extLst>
            </p:cNvPr>
            <p:cNvCxnSpPr/>
            <p:nvPr/>
          </p:nvCxnSpPr>
          <p:spPr bwMode="auto">
            <a:xfrm flipV="1">
              <a:off x="3456936" y="4718467"/>
              <a:ext cx="298484" cy="1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824CF272-3227-B44F-B550-700BA5123B6B}"/>
              </a:ext>
            </a:extLst>
          </p:cNvPr>
          <p:cNvSpPr txBox="1"/>
          <p:nvPr/>
        </p:nvSpPr>
        <p:spPr>
          <a:xfrm>
            <a:off x="2953658" y="3523631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8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0CF72A3-1B40-864D-BDBC-152705192699}"/>
              </a:ext>
            </a:extLst>
          </p:cNvPr>
          <p:cNvSpPr/>
          <p:nvPr/>
        </p:nvSpPr>
        <p:spPr>
          <a:xfrm>
            <a:off x="5645939" y="1899574"/>
            <a:ext cx="253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40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(2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24</a:t>
            </a:r>
            <a:r>
              <a:rPr lang="en-US" dirty="0">
                <a:latin typeface="Bradley Hand" pitchFamily="2" charset="77"/>
              </a:rPr>
              <a:t>)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3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CDA9E79-CD2E-2044-ABED-550D822896F3}"/>
              </a:ext>
            </a:extLst>
          </p:cNvPr>
          <p:cNvSpPr/>
          <p:nvPr/>
        </p:nvSpPr>
        <p:spPr>
          <a:xfrm>
            <a:off x="5169235" y="156789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1A83EE24-5420-884B-B4C6-77F7EF5F58DC}"/>
              </a:ext>
            </a:extLst>
          </p:cNvPr>
          <p:cNvGrpSpPr/>
          <p:nvPr/>
        </p:nvGrpSpPr>
        <p:grpSpPr>
          <a:xfrm>
            <a:off x="2362619" y="2118585"/>
            <a:ext cx="1944708" cy="382516"/>
            <a:chOff x="4758673" y="3669421"/>
            <a:chExt cx="1944708" cy="382516"/>
          </a:xfrm>
        </p:grpSpPr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569139CA-369C-0240-ACE4-CC6370B16317}"/>
                </a:ext>
              </a:extLst>
            </p:cNvPr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17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10" name="textruta 9">
              <a:extLst>
                <a:ext uri="{FF2B5EF4-FFF2-40B4-BE49-F238E27FC236}">
                  <a16:creationId xmlns:a16="http://schemas.microsoft.com/office/drawing/2014/main" id="{ACD841DE-2F95-CF44-AD67-D68A7DB4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673" y="3669421"/>
              <a:ext cx="873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en-US" sz="1800" dirty="0">
                  <a:latin typeface="Bradley Hand" pitchFamily="2" charset="77"/>
                </a:rPr>
                <a:t>2b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1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11" name="textruta 110">
            <a:extLst>
              <a:ext uri="{FF2B5EF4-FFF2-40B4-BE49-F238E27FC236}">
                <a16:creationId xmlns:a16="http://schemas.microsoft.com/office/drawing/2014/main" id="{055CCEE9-997B-EA4B-A2CA-A823788021C6}"/>
              </a:ext>
            </a:extLst>
          </p:cNvPr>
          <p:cNvSpPr txBox="1"/>
          <p:nvPr/>
        </p:nvSpPr>
        <p:spPr>
          <a:xfrm>
            <a:off x="2112992" y="2450956"/>
            <a:ext cx="21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" pitchFamily="2" charset="77"/>
              </a:rPr>
              <a:t>b</a:t>
            </a:r>
            <a:r>
              <a:rPr lang="sv-SE" b="1" dirty="0">
                <a:solidFill>
                  <a:srgbClr val="A50002"/>
                </a:solidFill>
              </a:rPr>
              <a:t>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1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17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20" name="textruta 9">
            <a:extLst>
              <a:ext uri="{FF2B5EF4-FFF2-40B4-BE49-F238E27FC236}">
                <a16:creationId xmlns:a16="http://schemas.microsoft.com/office/drawing/2014/main" id="{A5C8140E-770A-9046-B162-DFAF5585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321" y="2604181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17 </a:t>
            </a:r>
          </a:p>
        </p:txBody>
      </p:sp>
      <p:sp>
        <p:nvSpPr>
          <p:cNvPr id="121" name="textruta 9">
            <a:extLst>
              <a:ext uri="{FF2B5EF4-FFF2-40B4-BE49-F238E27FC236}">
                <a16:creationId xmlns:a16="http://schemas.microsoft.com/office/drawing/2014/main" id="{3F1F6385-BCB3-5F47-80C7-E713DD16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157" y="2203427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534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63" grpId="0"/>
      <p:bldP spid="73" grpId="0"/>
      <p:bldP spid="74" grpId="0"/>
      <p:bldP spid="75" grpId="0"/>
      <p:bldP spid="4" grpId="0"/>
      <p:bldP spid="86" grpId="0"/>
      <p:bldP spid="16" grpId="0"/>
      <p:bldP spid="18" grpId="0"/>
      <p:bldP spid="111" grpId="0"/>
      <p:bldP spid="120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/>
          <p:nvPr/>
        </p:nvGrpSpPr>
        <p:grpSpPr>
          <a:xfrm>
            <a:off x="1650265" y="1903278"/>
            <a:ext cx="2711428" cy="370639"/>
            <a:chOff x="4603016" y="3681347"/>
            <a:chExt cx="2711428" cy="370639"/>
          </a:xfrm>
        </p:grpSpPr>
        <p:sp>
          <p:nvSpPr>
            <p:cNvPr id="25" name="textruta 24"/>
            <p:cNvSpPr txBox="1"/>
            <p:nvPr/>
          </p:nvSpPr>
          <p:spPr>
            <a:xfrm>
              <a:off x="5476057" y="3682654"/>
              <a:ext cx="183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46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(18 </a:t>
              </a:r>
              <a:r>
                <a:rPr lang="sv-SE" dirty="0"/>
                <a:t>+ </a:t>
              </a:r>
              <a:r>
                <a:rPr lang="sv-SE" dirty="0">
                  <a:latin typeface="Bradley Hand" pitchFamily="2" charset="77"/>
                </a:rPr>
                <a:t>6x)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23" name="textruta 9"/>
            <p:cNvSpPr txBox="1">
              <a:spLocks noChangeArrowheads="1"/>
            </p:cNvSpPr>
            <p:nvPr/>
          </p:nvSpPr>
          <p:spPr bwMode="auto">
            <a:xfrm>
              <a:off x="4603016" y="3681347"/>
              <a:ext cx="10698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</a:t>
              </a: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1661528" y="2275224"/>
            <a:ext cx="2928156" cy="375924"/>
            <a:chOff x="4649151" y="3682605"/>
            <a:chExt cx="2928156" cy="375924"/>
          </a:xfrm>
        </p:grpSpPr>
        <p:sp>
          <p:nvSpPr>
            <p:cNvPr id="33" name="textruta 32"/>
            <p:cNvSpPr txBox="1"/>
            <p:nvPr/>
          </p:nvSpPr>
          <p:spPr>
            <a:xfrm>
              <a:off x="5520684" y="3682605"/>
              <a:ext cx="2056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46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18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6x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31" name="textruta 9"/>
            <p:cNvSpPr txBox="1">
              <a:spLocks noChangeArrowheads="1"/>
            </p:cNvSpPr>
            <p:nvPr/>
          </p:nvSpPr>
          <p:spPr bwMode="auto">
            <a:xfrm>
              <a:off x="4649151" y="3689197"/>
              <a:ext cx="1293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7" name="textruta 56"/>
          <p:cNvSpPr txBox="1"/>
          <p:nvPr/>
        </p:nvSpPr>
        <p:spPr>
          <a:xfrm>
            <a:off x="2152336" y="3940806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40</a:t>
            </a:r>
          </a:p>
        </p:txBody>
      </p:sp>
      <p:sp>
        <p:nvSpPr>
          <p:cNvPr id="64" name="textruta 63"/>
          <p:cNvSpPr txBox="1"/>
          <p:nvPr/>
        </p:nvSpPr>
        <p:spPr>
          <a:xfrm>
            <a:off x="5813051" y="1576717"/>
            <a:ext cx="12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</a:t>
            </a:r>
            <a:r>
              <a:rPr lang="en-US" dirty="0">
                <a:latin typeface="Bradley Hand" pitchFamily="2" charset="77"/>
              </a:rPr>
              <a:t>(</a:t>
            </a:r>
            <a:r>
              <a:rPr lang="en-US" dirty="0">
                <a:solidFill>
                  <a:srgbClr val="C00000"/>
                </a:solidFill>
                <a:latin typeface="Bradley Hand" pitchFamily="2" charset="77"/>
              </a:rPr>
              <a:t>4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en-US" dirty="0">
                <a:latin typeface="Bradley Hand" pitchFamily="2" charset="77"/>
              </a:rPr>
              <a:t>)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3" name="textruta 9"/>
          <p:cNvSpPr txBox="1">
            <a:spLocks noChangeArrowheads="1"/>
          </p:cNvSpPr>
          <p:nvPr/>
        </p:nvSpPr>
        <p:spPr bwMode="auto">
          <a:xfrm>
            <a:off x="5586350" y="2391545"/>
            <a:ext cx="1741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46 </a:t>
            </a:r>
            <a:r>
              <a:rPr lang="de-DE" sz="1800" dirty="0"/>
              <a:t>– </a:t>
            </a:r>
            <a:r>
              <a:rPr lang="en-US" sz="1800" dirty="0">
                <a:latin typeface="Bradley Hand" pitchFamily="2" charset="77"/>
              </a:rPr>
              <a:t>6 · </a:t>
            </a:r>
            <a:r>
              <a:rPr lang="en-US" sz="1800" b="1" dirty="0">
                <a:latin typeface="Bradley Hand Bold"/>
                <a:cs typeface="Bradley Hand Bold"/>
              </a:rPr>
              <a:t>7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3" name="Rektangel 72"/>
          <p:cNvSpPr/>
          <p:nvPr/>
        </p:nvSpPr>
        <p:spPr>
          <a:xfrm>
            <a:off x="5154982" y="2042257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4" name="textruta 73"/>
          <p:cNvSpPr txBox="1"/>
          <p:nvPr/>
        </p:nvSpPr>
        <p:spPr>
          <a:xfrm>
            <a:off x="5169235" y="3247595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5" name="textruta 74"/>
          <p:cNvSpPr txBox="1"/>
          <p:nvPr/>
        </p:nvSpPr>
        <p:spPr>
          <a:xfrm>
            <a:off x="2272234" y="5245729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x </a:t>
            </a:r>
            <a:r>
              <a:rPr lang="sv-SE">
                <a:cs typeface="Bradley Hand Bold"/>
              </a:rPr>
              <a:t>=</a:t>
            </a:r>
            <a:r>
              <a:rPr lang="sv-SE">
                <a:latin typeface="Bradley Hand Bold"/>
                <a:cs typeface="Bradley Hand Bold"/>
              </a:rPr>
              <a:t> 4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CB868C-0588-F947-80C0-B5485F8CB1F7}"/>
              </a:ext>
            </a:extLst>
          </p:cNvPr>
          <p:cNvSpPr/>
          <p:nvPr/>
        </p:nvSpPr>
        <p:spPr>
          <a:xfrm>
            <a:off x="1031313" y="650365"/>
            <a:ext cx="590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Lös </a:t>
            </a:r>
            <a:r>
              <a:rPr lang="de-DE" dirty="0" err="1"/>
              <a:t>ekvationen</a:t>
            </a:r>
            <a:r>
              <a:rPr lang="de-DE" dirty="0"/>
              <a:t>	</a:t>
            </a:r>
            <a:r>
              <a:rPr lang="sv-SE" sz="2000" b="1" dirty="0">
                <a:solidFill>
                  <a:srgbClr val="C00000"/>
                </a:solidFill>
              </a:rPr>
              <a:t> </a:t>
            </a:r>
            <a:r>
              <a:rPr lang="sv-SE" sz="2000" b="1" dirty="0">
                <a:solidFill>
                  <a:srgbClr val="9F0002"/>
                </a:solidFill>
              </a:rPr>
              <a:t>4(</a:t>
            </a:r>
            <a:r>
              <a:rPr lang="sv-SE" sz="2000" b="1" i="1" dirty="0">
                <a:solidFill>
                  <a:srgbClr val="9F0002"/>
                </a:solidFill>
              </a:rPr>
              <a:t>x </a:t>
            </a:r>
            <a:r>
              <a:rPr lang="sv-SE" sz="2000" b="1" dirty="0">
                <a:solidFill>
                  <a:srgbClr val="9F0002"/>
                </a:solidFill>
              </a:rPr>
              <a:t>– 3) = 46 – 6(3 + </a:t>
            </a:r>
            <a:r>
              <a:rPr lang="sv-SE" sz="2000" b="1" i="1" dirty="0">
                <a:solidFill>
                  <a:srgbClr val="9F0002"/>
                </a:solidFill>
              </a:rPr>
              <a:t>x</a:t>
            </a:r>
            <a:r>
              <a:rPr lang="sv-SE" sz="2000" b="1" dirty="0">
                <a:solidFill>
                  <a:srgbClr val="9F0002"/>
                </a:solidFill>
              </a:rPr>
              <a:t>)</a:t>
            </a:r>
            <a:endParaRPr lang="sv-SE" b="1" dirty="0">
              <a:solidFill>
                <a:srgbClr val="9F0002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6C24BBB-13CC-B54D-B692-26AFE09958EE}"/>
              </a:ext>
            </a:extLst>
          </p:cNvPr>
          <p:cNvGrpSpPr/>
          <p:nvPr/>
        </p:nvGrpSpPr>
        <p:grpSpPr>
          <a:xfrm>
            <a:off x="2173591" y="4251245"/>
            <a:ext cx="1015919" cy="576148"/>
            <a:chOff x="2835771" y="4431103"/>
            <a:chExt cx="1015919" cy="576148"/>
          </a:xfrm>
        </p:grpSpPr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CCEE0467-3CBF-8347-942F-3930EE1FE48C}"/>
                </a:ext>
              </a:extLst>
            </p:cNvPr>
            <p:cNvGrpSpPr/>
            <p:nvPr/>
          </p:nvGrpSpPr>
          <p:grpSpPr>
            <a:xfrm>
              <a:off x="2835771" y="4431103"/>
              <a:ext cx="1007328" cy="576148"/>
              <a:chOff x="5120417" y="3623580"/>
              <a:chExt cx="1007328" cy="576148"/>
            </a:xfrm>
          </p:grpSpPr>
          <p:grpSp>
            <p:nvGrpSpPr>
              <p:cNvPr id="77" name="Grupp 76">
                <a:extLst>
                  <a:ext uri="{FF2B5EF4-FFF2-40B4-BE49-F238E27FC236}">
                    <a16:creationId xmlns:a16="http://schemas.microsoft.com/office/drawing/2014/main" id="{4B9197E9-141B-BC4A-A850-1AC2C0EDC708}"/>
                  </a:ext>
                </a:extLst>
              </p:cNvPr>
              <p:cNvGrpSpPr/>
              <p:nvPr/>
            </p:nvGrpSpPr>
            <p:grpSpPr>
              <a:xfrm>
                <a:off x="5120417" y="3632028"/>
                <a:ext cx="764512" cy="567700"/>
                <a:chOff x="973983" y="2986466"/>
                <a:chExt cx="764512" cy="567700"/>
              </a:xfrm>
            </p:grpSpPr>
            <p:grpSp>
              <p:nvGrpSpPr>
                <p:cNvPr id="79" name="Grupp 78">
                  <a:extLst>
                    <a:ext uri="{FF2B5EF4-FFF2-40B4-BE49-F238E27FC236}">
                      <a16:creationId xmlns:a16="http://schemas.microsoft.com/office/drawing/2014/main" id="{CD895F32-0770-9644-856E-D1B3E04EEF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3983" y="2986466"/>
                  <a:ext cx="542136" cy="567700"/>
                  <a:chOff x="3699520" y="1924783"/>
                  <a:chExt cx="542136" cy="567860"/>
                </a:xfrm>
              </p:grpSpPr>
              <p:sp>
                <p:nvSpPr>
                  <p:cNvPr id="81" name="textruta 8">
                    <a:extLst>
                      <a:ext uri="{FF2B5EF4-FFF2-40B4-BE49-F238E27FC236}">
                        <a16:creationId xmlns:a16="http://schemas.microsoft.com/office/drawing/2014/main" id="{EABBD6E0-F447-EA4D-9C56-155BB3FEB3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520" y="1924783"/>
                    <a:ext cx="54213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10x</a:t>
                    </a:r>
                  </a:p>
                </p:txBody>
              </p:sp>
              <p:sp>
                <p:nvSpPr>
                  <p:cNvPr id="82" name="textruta 9">
                    <a:extLst>
                      <a:ext uri="{FF2B5EF4-FFF2-40B4-BE49-F238E27FC236}">
                        <a16:creationId xmlns:a16="http://schemas.microsoft.com/office/drawing/2014/main" id="{1B7BAA5C-7732-A944-B98E-924B75762E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6859" y="2123207"/>
                    <a:ext cx="431528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10</a:t>
                    </a:r>
                  </a:p>
                </p:txBody>
              </p:sp>
              <p:cxnSp>
                <p:nvCxnSpPr>
                  <p:cNvPr id="83" name="Rak 82">
                    <a:extLst>
                      <a:ext uri="{FF2B5EF4-FFF2-40B4-BE49-F238E27FC236}">
                        <a16:creationId xmlns:a16="http://schemas.microsoft.com/office/drawing/2014/main" id="{B3C549D4-B5E6-6A4B-AACD-785D17132F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textruta 79">
                  <a:extLst>
                    <a:ext uri="{FF2B5EF4-FFF2-40B4-BE49-F238E27FC236}">
                      <a16:creationId xmlns:a16="http://schemas.microsoft.com/office/drawing/2014/main" id="{81DE92EC-6D87-C741-A3EA-B586182DE2E3}"/>
                    </a:ext>
                  </a:extLst>
                </p:cNvPr>
                <p:cNvSpPr txBox="1"/>
                <p:nvPr/>
              </p:nvSpPr>
              <p:spPr>
                <a:xfrm>
                  <a:off x="1298101" y="3085130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78" name="textruta 9">
                <a:extLst>
                  <a:ext uri="{FF2B5EF4-FFF2-40B4-BE49-F238E27FC236}">
                    <a16:creationId xmlns:a16="http://schemas.microsoft.com/office/drawing/2014/main" id="{9BBBF91E-4E59-7948-B685-B3157B140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4463" y="3623580"/>
                <a:ext cx="5132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40</a:t>
                </a:r>
              </a:p>
            </p:txBody>
          </p:sp>
        </p:grpSp>
        <p:sp>
          <p:nvSpPr>
            <p:cNvPr id="84" name="textruta 9">
              <a:extLst>
                <a:ext uri="{FF2B5EF4-FFF2-40B4-BE49-F238E27FC236}">
                  <a16:creationId xmlns:a16="http://schemas.microsoft.com/office/drawing/2014/main" id="{21DB9262-7E26-BA43-A789-B84681C95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162" y="4627872"/>
              <a:ext cx="431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10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2521A338-4FAA-AD4D-99F7-AC57A759B978}"/>
                </a:ext>
              </a:extLst>
            </p:cNvPr>
            <p:cNvCxnSpPr/>
            <p:nvPr/>
          </p:nvCxnSpPr>
          <p:spPr bwMode="auto">
            <a:xfrm flipV="1">
              <a:off x="3456936" y="4718467"/>
              <a:ext cx="298484" cy="1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824CF272-3227-B44F-B550-700BA5123B6B}"/>
              </a:ext>
            </a:extLst>
          </p:cNvPr>
          <p:cNvSpPr txBox="1"/>
          <p:nvPr/>
        </p:nvSpPr>
        <p:spPr>
          <a:xfrm>
            <a:off x="2386340" y="4725685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0CF72A3-1B40-864D-BDBC-152705192699}"/>
              </a:ext>
            </a:extLst>
          </p:cNvPr>
          <p:cNvSpPr/>
          <p:nvPr/>
        </p:nvSpPr>
        <p:spPr>
          <a:xfrm>
            <a:off x="5836937" y="2022213"/>
            <a:ext cx="253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46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6(3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4</a:t>
            </a:r>
            <a:r>
              <a:rPr lang="en-US" dirty="0">
                <a:latin typeface="Bradley Hand" pitchFamily="2" charset="77"/>
              </a:rPr>
              <a:t>)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CDA9E79-CD2E-2044-ABED-550D822896F3}"/>
              </a:ext>
            </a:extLst>
          </p:cNvPr>
          <p:cNvSpPr/>
          <p:nvPr/>
        </p:nvSpPr>
        <p:spPr>
          <a:xfrm>
            <a:off x="5169235" y="156789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1A83EE24-5420-884B-B4C6-77F7EF5F58DC}"/>
              </a:ext>
            </a:extLst>
          </p:cNvPr>
          <p:cNvGrpSpPr/>
          <p:nvPr/>
        </p:nvGrpSpPr>
        <p:grpSpPr>
          <a:xfrm>
            <a:off x="1682561" y="2604181"/>
            <a:ext cx="2033591" cy="375924"/>
            <a:chOff x="4669790" y="3676013"/>
            <a:chExt cx="2033591" cy="375924"/>
          </a:xfrm>
        </p:grpSpPr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569139CA-369C-0240-ACE4-CC6370B16317}"/>
                </a:ext>
              </a:extLst>
            </p:cNvPr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28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6x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10" name="textruta 9">
              <a:extLst>
                <a:ext uri="{FF2B5EF4-FFF2-40B4-BE49-F238E27FC236}">
                  <a16:creationId xmlns:a16="http://schemas.microsoft.com/office/drawing/2014/main" id="{ACD841DE-2F95-CF44-AD67-D68A7DB4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790" y="3676013"/>
              <a:ext cx="9989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11" name="textruta 110">
            <a:extLst>
              <a:ext uri="{FF2B5EF4-FFF2-40B4-BE49-F238E27FC236}">
                <a16:creationId xmlns:a16="http://schemas.microsoft.com/office/drawing/2014/main" id="{055CCEE9-997B-EA4B-A2CA-A823788021C6}"/>
              </a:ext>
            </a:extLst>
          </p:cNvPr>
          <p:cNvSpPr txBox="1"/>
          <p:nvPr/>
        </p:nvSpPr>
        <p:spPr>
          <a:xfrm>
            <a:off x="1244509" y="2946322"/>
            <a:ext cx="318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4x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6x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12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28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6x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6x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20" name="textruta 9">
            <a:extLst>
              <a:ext uri="{FF2B5EF4-FFF2-40B4-BE49-F238E27FC236}">
                <a16:creationId xmlns:a16="http://schemas.microsoft.com/office/drawing/2014/main" id="{A5C8140E-770A-9046-B162-DFAF5585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865" y="2704922"/>
            <a:ext cx="1349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46 </a:t>
            </a:r>
            <a:r>
              <a:rPr lang="de-DE" sz="1800" dirty="0"/>
              <a:t>– </a:t>
            </a:r>
            <a:r>
              <a:rPr lang="en-US" sz="1800" dirty="0">
                <a:latin typeface="Bradley Hand" pitchFamily="2" charset="77"/>
              </a:rPr>
              <a:t>42</a:t>
            </a:r>
            <a:r>
              <a:rPr lang="sv-SE" sz="1800" dirty="0">
                <a:cs typeface="Bradley Hand Bold"/>
              </a:rPr>
              <a:t> 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21" name="textruta 9">
            <a:extLst>
              <a:ext uri="{FF2B5EF4-FFF2-40B4-BE49-F238E27FC236}">
                <a16:creationId xmlns:a16="http://schemas.microsoft.com/office/drawing/2014/main" id="{3F1F6385-BCB3-5F47-80C7-E713DD16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4473" y="1572921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F13C0CB-BC3D-1246-99E4-472678A19927}"/>
              </a:ext>
            </a:extLst>
          </p:cNvPr>
          <p:cNvSpPr/>
          <p:nvPr/>
        </p:nvSpPr>
        <p:spPr>
          <a:xfrm>
            <a:off x="1525041" y="1529506"/>
            <a:ext cx="3277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4(x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46 </a:t>
            </a:r>
            <a:r>
              <a:rPr lang="sv-SE" dirty="0"/>
              <a:t>–  </a:t>
            </a:r>
            <a:r>
              <a:rPr lang="sv-SE" dirty="0">
                <a:latin typeface="Bradley Hand" pitchFamily="2" charset="77"/>
              </a:rPr>
              <a:t>6(3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x) </a:t>
            </a:r>
            <a:endParaRPr lang="sv-SE" dirty="0"/>
          </a:p>
        </p:txBody>
      </p:sp>
      <p:sp>
        <p:nvSpPr>
          <p:cNvPr id="36" name="Uppåtböjd 35">
            <a:extLst>
              <a:ext uri="{FF2B5EF4-FFF2-40B4-BE49-F238E27FC236}">
                <a16:creationId xmlns:a16="http://schemas.microsoft.com/office/drawing/2014/main" id="{EC1D9425-C052-FA4D-A08E-A7A6A7CBA626}"/>
              </a:ext>
            </a:extLst>
          </p:cNvPr>
          <p:cNvSpPr/>
          <p:nvPr/>
        </p:nvSpPr>
        <p:spPr>
          <a:xfrm>
            <a:off x="1790548" y="1805589"/>
            <a:ext cx="277431" cy="10238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7" name="Uppåtböjd 36">
            <a:extLst>
              <a:ext uri="{FF2B5EF4-FFF2-40B4-BE49-F238E27FC236}">
                <a16:creationId xmlns:a16="http://schemas.microsoft.com/office/drawing/2014/main" id="{554BA445-24B2-174A-9B48-F66B600DE644}"/>
              </a:ext>
            </a:extLst>
          </p:cNvPr>
          <p:cNvSpPr/>
          <p:nvPr/>
        </p:nvSpPr>
        <p:spPr>
          <a:xfrm>
            <a:off x="1790549" y="1818959"/>
            <a:ext cx="583992" cy="127159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8" name="Uppåtböjd 37">
            <a:extLst>
              <a:ext uri="{FF2B5EF4-FFF2-40B4-BE49-F238E27FC236}">
                <a16:creationId xmlns:a16="http://schemas.microsoft.com/office/drawing/2014/main" id="{764AF719-42BB-FF42-9756-2DC4E06F743B}"/>
              </a:ext>
            </a:extLst>
          </p:cNvPr>
          <p:cNvSpPr/>
          <p:nvPr/>
        </p:nvSpPr>
        <p:spPr>
          <a:xfrm>
            <a:off x="3412086" y="1797343"/>
            <a:ext cx="241558" cy="74800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9" name="Uppåtböjd 38">
            <a:extLst>
              <a:ext uri="{FF2B5EF4-FFF2-40B4-BE49-F238E27FC236}">
                <a16:creationId xmlns:a16="http://schemas.microsoft.com/office/drawing/2014/main" id="{8C2E5348-2A32-5D45-BA55-41A79A4B0603}"/>
              </a:ext>
            </a:extLst>
          </p:cNvPr>
          <p:cNvSpPr/>
          <p:nvPr/>
        </p:nvSpPr>
        <p:spPr>
          <a:xfrm>
            <a:off x="3412085" y="1779247"/>
            <a:ext cx="595691" cy="128727"/>
          </a:xfrm>
          <a:prstGeom prst="curvedUpArrow">
            <a:avLst>
              <a:gd name="adj1" fmla="val 15665"/>
              <a:gd name="adj2" fmla="val 24986"/>
              <a:gd name="adj3" fmla="val 6284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24F28B5E-9C19-5A48-AD12-9DCE491F625B}"/>
              </a:ext>
            </a:extLst>
          </p:cNvPr>
          <p:cNvGrpSpPr/>
          <p:nvPr/>
        </p:nvGrpSpPr>
        <p:grpSpPr>
          <a:xfrm>
            <a:off x="1605239" y="3298050"/>
            <a:ext cx="2121027" cy="369332"/>
            <a:chOff x="4582354" y="3682605"/>
            <a:chExt cx="2121027" cy="369332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EE6910A1-1AA3-3142-95DE-9583E718D22B}"/>
                </a:ext>
              </a:extLst>
            </p:cNvPr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28 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42" name="textruta 9">
              <a:extLst>
                <a:ext uri="{FF2B5EF4-FFF2-40B4-BE49-F238E27FC236}">
                  <a16:creationId xmlns:a16="http://schemas.microsoft.com/office/drawing/2014/main" id="{DA4803FC-531A-7045-B29C-EFC532466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2354" y="3682605"/>
              <a:ext cx="1101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10x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43" name="textruta 42">
            <a:extLst>
              <a:ext uri="{FF2B5EF4-FFF2-40B4-BE49-F238E27FC236}">
                <a16:creationId xmlns:a16="http://schemas.microsoft.com/office/drawing/2014/main" id="{56CF05BC-6545-3B4F-A4CA-C89F1C901CEE}"/>
              </a:ext>
            </a:extLst>
          </p:cNvPr>
          <p:cNvSpPr txBox="1"/>
          <p:nvPr/>
        </p:nvSpPr>
        <p:spPr>
          <a:xfrm>
            <a:off x="1151736" y="3644247"/>
            <a:ext cx="318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10x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12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28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EB9125D-177D-4041-8D4E-C93E0EC1B25E}"/>
              </a:ext>
            </a:extLst>
          </p:cNvPr>
          <p:cNvSpPr/>
          <p:nvPr/>
        </p:nvSpPr>
        <p:spPr>
          <a:xfrm>
            <a:off x="6905457" y="156456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radley Hand" pitchFamily="2" charset="77"/>
              </a:rPr>
              <a:t>4 · </a:t>
            </a:r>
            <a:r>
              <a:rPr lang="en-US" b="1" dirty="0">
                <a:latin typeface="Bradley Hand Bold"/>
                <a:cs typeface="Bradley Hand Bold"/>
              </a:rPr>
              <a:t>1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45" name="textruta 9">
            <a:extLst>
              <a:ext uri="{FF2B5EF4-FFF2-40B4-BE49-F238E27FC236}">
                <a16:creationId xmlns:a16="http://schemas.microsoft.com/office/drawing/2014/main" id="{FAF5BC07-B6B1-6E4B-A041-2302F7265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497" y="2695986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712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63" grpId="0"/>
      <p:bldP spid="73" grpId="0"/>
      <p:bldP spid="74" grpId="0"/>
      <p:bldP spid="75" grpId="0"/>
      <p:bldP spid="4" grpId="0"/>
      <p:bldP spid="86" grpId="0"/>
      <p:bldP spid="16" grpId="0"/>
      <p:bldP spid="18" grpId="0"/>
      <p:bldP spid="111" grpId="0"/>
      <p:bldP spid="120" grpId="0"/>
      <p:bldP spid="121" grpId="0"/>
      <p:bldP spid="35" grpId="0"/>
      <p:bldP spid="36" grpId="0" animBg="1"/>
      <p:bldP spid="37" grpId="0" animBg="1"/>
      <p:bldP spid="38" grpId="0" animBg="1"/>
      <p:bldP spid="39" grpId="0" animBg="1"/>
      <p:bldP spid="43" grpId="0"/>
      <p:bldP spid="2" grpId="0"/>
      <p:bldP spid="4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11044</TotalTime>
  <Words>419</Words>
  <Application>Microsoft Macintosh PowerPoint</Application>
  <PresentationFormat>Bildspel på skärmen (4:3)</PresentationFormat>
  <Paragraphs>84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48</cp:revision>
  <dcterms:created xsi:type="dcterms:W3CDTF">2017-04-14T14:34:08Z</dcterms:created>
  <dcterms:modified xsi:type="dcterms:W3CDTF">2018-08-11T13:15:15Z</dcterms:modified>
</cp:coreProperties>
</file>