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1" r:id="rId4"/>
    <p:sldId id="266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13D820A-E6F3-864D-B8D2-E355F7C96C83}"/>
              </a:ext>
            </a:extLst>
          </p:cNvPr>
          <p:cNvSpPr/>
          <p:nvPr/>
        </p:nvSpPr>
        <p:spPr>
          <a:xfrm>
            <a:off x="139551" y="172852"/>
            <a:ext cx="88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4.3			 		  Uttryck med parenteser</a:t>
            </a:r>
            <a:endParaRPr lang="sv-SE" b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71AEAFD-2A7E-4547-9BA2-44C88CD80DEA}"/>
              </a:ext>
            </a:extLst>
          </p:cNvPr>
          <p:cNvSpPr/>
          <p:nvPr/>
        </p:nvSpPr>
        <p:spPr>
          <a:xfrm>
            <a:off x="3018277" y="91981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+ 3) =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F48207-BC04-0142-A2EB-086E8AA4EDCB}"/>
              </a:ext>
            </a:extLst>
          </p:cNvPr>
          <p:cNvSpPr/>
          <p:nvPr/>
        </p:nvSpPr>
        <p:spPr>
          <a:xfrm>
            <a:off x="4332530" y="926399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+ 7 =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A8B6AD-FEC5-244F-B68F-214410BFBF34}"/>
              </a:ext>
            </a:extLst>
          </p:cNvPr>
          <p:cNvSpPr/>
          <p:nvPr/>
        </p:nvSpPr>
        <p:spPr>
          <a:xfrm>
            <a:off x="5132499" y="926399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BB46AF-ED4D-4349-9E8C-8AC05485905F}"/>
              </a:ext>
            </a:extLst>
          </p:cNvPr>
          <p:cNvSpPr/>
          <p:nvPr/>
        </p:nvSpPr>
        <p:spPr>
          <a:xfrm>
            <a:off x="3987986" y="1302311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+ 3 =</a:t>
            </a:r>
            <a:endParaRPr lang="sv-SE" dirty="0"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E3FFD6-25E6-A44E-B134-C782B6D3510A}"/>
              </a:ext>
            </a:extLst>
          </p:cNvPr>
          <p:cNvSpPr/>
          <p:nvPr/>
        </p:nvSpPr>
        <p:spPr>
          <a:xfrm>
            <a:off x="5119625" y="1302311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5B37F8B-FE13-B948-830B-FA359870A842}"/>
              </a:ext>
            </a:extLst>
          </p:cNvPr>
          <p:cNvSpPr/>
          <p:nvPr/>
        </p:nvSpPr>
        <p:spPr>
          <a:xfrm>
            <a:off x="2895758" y="165848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Alltså är</a:t>
            </a:r>
            <a:endParaRPr lang="sv-SE" dirty="0">
              <a:effectLst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A9BF70-7A40-824A-A0EE-BDD0408C3D91}"/>
              </a:ext>
            </a:extLst>
          </p:cNvPr>
          <p:cNvSpPr/>
          <p:nvPr/>
        </p:nvSpPr>
        <p:spPr>
          <a:xfrm>
            <a:off x="3727417" y="1665063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+ 3) =</a:t>
            </a:r>
            <a:endParaRPr lang="sv-SE" dirty="0">
              <a:effectLst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65AEA62-600E-E448-B2A3-F8D5CCA4B871}"/>
              </a:ext>
            </a:extLst>
          </p:cNvPr>
          <p:cNvSpPr/>
          <p:nvPr/>
        </p:nvSpPr>
        <p:spPr>
          <a:xfrm>
            <a:off x="5017585" y="167164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+ 3</a:t>
            </a:r>
            <a:endParaRPr lang="sv-SE" dirty="0">
              <a:effectLst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4B6B6F-BCFB-A74A-B261-38F993987F1C}"/>
              </a:ext>
            </a:extLst>
          </p:cNvPr>
          <p:cNvSpPr/>
          <p:nvPr/>
        </p:nvSpPr>
        <p:spPr>
          <a:xfrm>
            <a:off x="6266523" y="840646"/>
            <a:ext cx="1711766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Parentesen kan tas bort utan att uttryckets värde ändras.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5313890-ADE9-B04C-93E5-F9F623A27D5E}"/>
              </a:ext>
            </a:extLst>
          </p:cNvPr>
          <p:cNvSpPr/>
          <p:nvPr/>
        </p:nvSpPr>
        <p:spPr>
          <a:xfrm>
            <a:off x="2509423" y="2332857"/>
            <a:ext cx="41434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Samma sak gäller för algebraiska uttryck: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C78474F-F5BC-F44F-BCD4-4A8103F3345B}"/>
              </a:ext>
            </a:extLst>
          </p:cNvPr>
          <p:cNvSpPr/>
          <p:nvPr/>
        </p:nvSpPr>
        <p:spPr>
          <a:xfrm>
            <a:off x="2316803" y="270876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C27E0A-6FCD-DD48-9CA3-805CC7C358C3}"/>
              </a:ext>
            </a:extLst>
          </p:cNvPr>
          <p:cNvSpPr/>
          <p:nvPr/>
        </p:nvSpPr>
        <p:spPr>
          <a:xfrm>
            <a:off x="3470028" y="270218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AA8609D-B484-7D45-93A1-C94DF037C281}"/>
              </a:ext>
            </a:extLst>
          </p:cNvPr>
          <p:cNvSpPr/>
          <p:nvPr/>
        </p:nvSpPr>
        <p:spPr>
          <a:xfrm>
            <a:off x="4274399" y="270876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74236E3-75DD-4948-A204-E598E061D970}"/>
              </a:ext>
            </a:extLst>
          </p:cNvPr>
          <p:cNvSpPr/>
          <p:nvPr/>
        </p:nvSpPr>
        <p:spPr>
          <a:xfrm>
            <a:off x="4961480" y="270876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886E8EE-0506-A845-B30C-CFE3749B7592}"/>
              </a:ext>
            </a:extLst>
          </p:cNvPr>
          <p:cNvSpPr/>
          <p:nvPr/>
        </p:nvSpPr>
        <p:spPr>
          <a:xfrm>
            <a:off x="6000788" y="268896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E620076-BB57-D146-8898-8ED7E429BA96}"/>
              </a:ext>
            </a:extLst>
          </p:cNvPr>
          <p:cNvSpPr/>
          <p:nvPr/>
        </p:nvSpPr>
        <p:spPr>
          <a:xfrm>
            <a:off x="1537847" y="926399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CE3BFE4-6648-164B-9962-5F88E3998B42}"/>
              </a:ext>
            </a:extLst>
          </p:cNvPr>
          <p:cNvSpPr/>
          <p:nvPr/>
        </p:nvSpPr>
        <p:spPr>
          <a:xfrm>
            <a:off x="1537846" y="3285972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B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EE2CAB-104C-8947-A912-CA0CBC2C6146}"/>
              </a:ext>
            </a:extLst>
          </p:cNvPr>
          <p:cNvSpPr/>
          <p:nvPr/>
        </p:nvSpPr>
        <p:spPr>
          <a:xfrm>
            <a:off x="2895758" y="332056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– 3) =</a:t>
            </a:r>
            <a:endParaRPr lang="sv-SE" dirty="0">
              <a:effectLst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9B6D3C-3AEC-0649-A0EE-4ACEEC13F03E}"/>
              </a:ext>
            </a:extLst>
          </p:cNvPr>
          <p:cNvSpPr/>
          <p:nvPr/>
        </p:nvSpPr>
        <p:spPr>
          <a:xfrm>
            <a:off x="4180515" y="3327144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+ 1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B52D567-60CF-7848-B3AA-A8D7D71380F0}"/>
              </a:ext>
            </a:extLst>
          </p:cNvPr>
          <p:cNvSpPr/>
          <p:nvPr/>
        </p:nvSpPr>
        <p:spPr>
          <a:xfrm>
            <a:off x="4963995" y="3327144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FD70169-136D-1B4A-906F-64D9C4894488}"/>
              </a:ext>
            </a:extLst>
          </p:cNvPr>
          <p:cNvSpPr/>
          <p:nvPr/>
        </p:nvSpPr>
        <p:spPr>
          <a:xfrm>
            <a:off x="3786983" y="3744293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– 3  =</a:t>
            </a:r>
            <a:endParaRPr lang="sv-SE" dirty="0">
              <a:effectLst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C3274B-F2B7-A145-9360-A4ECB625C728}"/>
              </a:ext>
            </a:extLst>
          </p:cNvPr>
          <p:cNvSpPr/>
          <p:nvPr/>
        </p:nvSpPr>
        <p:spPr>
          <a:xfrm>
            <a:off x="4963995" y="3750873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320CBA0-2D26-0A45-89AE-9A4BD9A341FB}"/>
              </a:ext>
            </a:extLst>
          </p:cNvPr>
          <p:cNvSpPr/>
          <p:nvPr/>
        </p:nvSpPr>
        <p:spPr>
          <a:xfrm>
            <a:off x="2895758" y="415662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Alltså är</a:t>
            </a:r>
            <a:endParaRPr lang="sv-SE" dirty="0">
              <a:effectLst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D3BBC06-DF4C-8C4C-9A7E-BCF7ECF3FE11}"/>
              </a:ext>
            </a:extLst>
          </p:cNvPr>
          <p:cNvSpPr/>
          <p:nvPr/>
        </p:nvSpPr>
        <p:spPr>
          <a:xfrm>
            <a:off x="3727417" y="4163202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– 3)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4925D6A-B5F6-3F45-8340-7CAAFFFEB516}"/>
              </a:ext>
            </a:extLst>
          </p:cNvPr>
          <p:cNvSpPr/>
          <p:nvPr/>
        </p:nvSpPr>
        <p:spPr>
          <a:xfrm>
            <a:off x="5017585" y="4169782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– 3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90DD26E-C88F-BB4F-BC53-EB030D499527}"/>
              </a:ext>
            </a:extLst>
          </p:cNvPr>
          <p:cNvSpPr/>
          <p:nvPr/>
        </p:nvSpPr>
        <p:spPr>
          <a:xfrm>
            <a:off x="2835793" y="464933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68BC38-46BF-C646-86CC-4CAEE50F35C7}"/>
              </a:ext>
            </a:extLst>
          </p:cNvPr>
          <p:cNvSpPr/>
          <p:nvPr/>
        </p:nvSpPr>
        <p:spPr>
          <a:xfrm>
            <a:off x="3989018" y="464275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03287CD-7A60-5541-9741-FA07EB8B563C}"/>
              </a:ext>
            </a:extLst>
          </p:cNvPr>
          <p:cNvSpPr/>
          <p:nvPr/>
        </p:nvSpPr>
        <p:spPr>
          <a:xfrm>
            <a:off x="4413341" y="464275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B5CFF3C-FE4D-7643-BCEA-A069C4C7B7E7}"/>
              </a:ext>
            </a:extLst>
          </p:cNvPr>
          <p:cNvSpPr/>
          <p:nvPr/>
        </p:nvSpPr>
        <p:spPr>
          <a:xfrm>
            <a:off x="5100422" y="464275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B481FEA-39C7-354D-82EF-93F516CB1085}"/>
              </a:ext>
            </a:extLst>
          </p:cNvPr>
          <p:cNvSpPr/>
          <p:nvPr/>
        </p:nvSpPr>
        <p:spPr>
          <a:xfrm>
            <a:off x="6139730" y="462295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8DA59D4-7EA8-874C-8ACC-249D9EE105DF}"/>
              </a:ext>
            </a:extLst>
          </p:cNvPr>
          <p:cNvSpPr/>
          <p:nvPr/>
        </p:nvSpPr>
        <p:spPr>
          <a:xfrm>
            <a:off x="1892642" y="5333420"/>
            <a:ext cx="2741741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parentes, som har ett </a:t>
            </a:r>
            <a:r>
              <a:rPr lang="sv-SE" i="1" dirty="0">
                <a:solidFill>
                  <a:srgbClr val="9F0002"/>
                </a:solidFill>
              </a:rPr>
              <a:t>plustecken</a:t>
            </a:r>
            <a:r>
              <a:rPr lang="sv-SE" dirty="0"/>
              <a:t> framför sig, kan tas bort utan att värdet på uttrycket ändras.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968F5348-0ADB-224C-BCFE-1195A531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" t="25643" r="7215" b="11472"/>
          <a:stretch/>
        </p:blipFill>
        <p:spPr>
          <a:xfrm>
            <a:off x="5199271" y="5409439"/>
            <a:ext cx="1873351" cy="394636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07EFF5EA-EE39-F846-99A9-2D4076A41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" t="17722" r="6628" b="17090"/>
          <a:stretch/>
        </p:blipFill>
        <p:spPr>
          <a:xfrm>
            <a:off x="5199271" y="5972516"/>
            <a:ext cx="1873350" cy="404261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14561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71AEAFD-2A7E-4547-9BA2-44C88CD80DEA}"/>
              </a:ext>
            </a:extLst>
          </p:cNvPr>
          <p:cNvSpPr/>
          <p:nvPr/>
        </p:nvSpPr>
        <p:spPr>
          <a:xfrm>
            <a:off x="2322865" y="55185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=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F48207-BC04-0142-A2EB-086E8AA4EDCB}"/>
              </a:ext>
            </a:extLst>
          </p:cNvPr>
          <p:cNvSpPr/>
          <p:nvPr/>
        </p:nvSpPr>
        <p:spPr>
          <a:xfrm>
            <a:off x="3637118" y="558430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7 =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A8B6AD-FEC5-244F-B68F-214410BFBF34}"/>
              </a:ext>
            </a:extLst>
          </p:cNvPr>
          <p:cNvSpPr/>
          <p:nvPr/>
        </p:nvSpPr>
        <p:spPr>
          <a:xfrm>
            <a:off x="4437087" y="558430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BB46AF-ED4D-4349-9E8C-8AC05485905F}"/>
              </a:ext>
            </a:extLst>
          </p:cNvPr>
          <p:cNvSpPr/>
          <p:nvPr/>
        </p:nvSpPr>
        <p:spPr>
          <a:xfrm>
            <a:off x="3292574" y="934342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+ 3 =</a:t>
            </a:r>
            <a:endParaRPr lang="sv-SE" dirty="0"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E3FFD6-25E6-A44E-B134-C782B6D3510A}"/>
              </a:ext>
            </a:extLst>
          </p:cNvPr>
          <p:cNvSpPr/>
          <p:nvPr/>
        </p:nvSpPr>
        <p:spPr>
          <a:xfrm>
            <a:off x="4424213" y="934342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A9BF70-7A40-824A-A0EE-BDD0408C3D91}"/>
              </a:ext>
            </a:extLst>
          </p:cNvPr>
          <p:cNvSpPr/>
          <p:nvPr/>
        </p:nvSpPr>
        <p:spPr>
          <a:xfrm>
            <a:off x="1900038" y="1304482"/>
            <a:ext cx="370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</a:t>
            </a:r>
            <a:r>
              <a:rPr lang="sv-SE" dirty="0">
                <a:solidFill>
                  <a:srgbClr val="FF0000"/>
                </a:solidFill>
              </a:rPr>
              <a:t>är inte lika med </a:t>
            </a:r>
            <a:r>
              <a:rPr lang="sv-SE" dirty="0"/>
              <a:t>10 – 4 + 3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4B6B6F-BCFB-A74A-B261-38F993987F1C}"/>
              </a:ext>
            </a:extLst>
          </p:cNvPr>
          <p:cNvSpPr/>
          <p:nvPr/>
        </p:nvSpPr>
        <p:spPr>
          <a:xfrm>
            <a:off x="6402687" y="424637"/>
            <a:ext cx="246963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Svaren blir olika i de båda uttrycken. Vi kan därför inte ta bort parentesen utan vidare.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5313890-ADE9-B04C-93E5-F9F623A27D5E}"/>
              </a:ext>
            </a:extLst>
          </p:cNvPr>
          <p:cNvSpPr/>
          <p:nvPr/>
        </p:nvSpPr>
        <p:spPr>
          <a:xfrm>
            <a:off x="1389343" y="1735191"/>
            <a:ext cx="624815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Vi måste ändra tecken i parentesen för att det ska stämma: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C78474F-F5BC-F44F-BCD4-4A8103F3345B}"/>
              </a:ext>
            </a:extLst>
          </p:cNvPr>
          <p:cNvSpPr/>
          <p:nvPr/>
        </p:nvSpPr>
        <p:spPr>
          <a:xfrm>
            <a:off x="1939966" y="288496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C27E0A-6FCD-DD48-9CA3-805CC7C358C3}"/>
              </a:ext>
            </a:extLst>
          </p:cNvPr>
          <p:cNvSpPr/>
          <p:nvPr/>
        </p:nvSpPr>
        <p:spPr>
          <a:xfrm>
            <a:off x="3093191" y="287838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AA8609D-B484-7D45-93A1-C94DF037C281}"/>
              </a:ext>
            </a:extLst>
          </p:cNvPr>
          <p:cNvSpPr/>
          <p:nvPr/>
        </p:nvSpPr>
        <p:spPr>
          <a:xfrm>
            <a:off x="3897562" y="288496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74236E3-75DD-4948-A204-E598E061D970}"/>
              </a:ext>
            </a:extLst>
          </p:cNvPr>
          <p:cNvSpPr/>
          <p:nvPr/>
        </p:nvSpPr>
        <p:spPr>
          <a:xfrm>
            <a:off x="4584643" y="288496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886E8EE-0506-A845-B30C-CFE3749B7592}"/>
              </a:ext>
            </a:extLst>
          </p:cNvPr>
          <p:cNvSpPr/>
          <p:nvPr/>
        </p:nvSpPr>
        <p:spPr>
          <a:xfrm>
            <a:off x="5623951" y="286516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E620076-BB57-D146-8898-8ED7E429BA96}"/>
              </a:ext>
            </a:extLst>
          </p:cNvPr>
          <p:cNvSpPr/>
          <p:nvPr/>
        </p:nvSpPr>
        <p:spPr>
          <a:xfrm>
            <a:off x="842435" y="558430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C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CE3BFE4-6648-164B-9962-5F88E3998B42}"/>
              </a:ext>
            </a:extLst>
          </p:cNvPr>
          <p:cNvSpPr/>
          <p:nvPr/>
        </p:nvSpPr>
        <p:spPr>
          <a:xfrm>
            <a:off x="842434" y="3379572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D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EE2CAB-104C-8947-A912-CA0CBC2C6146}"/>
              </a:ext>
            </a:extLst>
          </p:cNvPr>
          <p:cNvSpPr/>
          <p:nvPr/>
        </p:nvSpPr>
        <p:spPr>
          <a:xfrm>
            <a:off x="2897372" y="3379572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– 3) =</a:t>
            </a:r>
            <a:endParaRPr lang="sv-SE" dirty="0">
              <a:effectLst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9B6D3C-3AEC-0649-A0EE-4ACEEC13F03E}"/>
              </a:ext>
            </a:extLst>
          </p:cNvPr>
          <p:cNvSpPr/>
          <p:nvPr/>
        </p:nvSpPr>
        <p:spPr>
          <a:xfrm>
            <a:off x="4182129" y="3386152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1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B52D567-60CF-7848-B3AA-A8D7D71380F0}"/>
              </a:ext>
            </a:extLst>
          </p:cNvPr>
          <p:cNvSpPr/>
          <p:nvPr/>
        </p:nvSpPr>
        <p:spPr>
          <a:xfrm>
            <a:off x="4965609" y="3386152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FD70169-136D-1B4A-906F-64D9C4894488}"/>
              </a:ext>
            </a:extLst>
          </p:cNvPr>
          <p:cNvSpPr/>
          <p:nvPr/>
        </p:nvSpPr>
        <p:spPr>
          <a:xfrm>
            <a:off x="3788597" y="378729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– 3  =</a:t>
            </a:r>
            <a:endParaRPr lang="sv-SE" dirty="0">
              <a:effectLst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C3274B-F2B7-A145-9360-A4ECB625C728}"/>
              </a:ext>
            </a:extLst>
          </p:cNvPr>
          <p:cNvSpPr/>
          <p:nvPr/>
        </p:nvSpPr>
        <p:spPr>
          <a:xfrm>
            <a:off x="4965609" y="3793870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D3BBC06-DF4C-8C4C-9A7E-BCF7ECF3FE11}"/>
              </a:ext>
            </a:extLst>
          </p:cNvPr>
          <p:cNvSpPr/>
          <p:nvPr/>
        </p:nvSpPr>
        <p:spPr>
          <a:xfrm>
            <a:off x="2840088" y="423389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– 3)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4925D6A-B5F6-3F45-8340-7CAAFFFEB516}"/>
              </a:ext>
            </a:extLst>
          </p:cNvPr>
          <p:cNvSpPr/>
          <p:nvPr/>
        </p:nvSpPr>
        <p:spPr>
          <a:xfrm>
            <a:off x="4113159" y="423389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+ 3 =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90DD26E-C88F-BB4F-BC53-EB030D499527}"/>
              </a:ext>
            </a:extLst>
          </p:cNvPr>
          <p:cNvSpPr/>
          <p:nvPr/>
        </p:nvSpPr>
        <p:spPr>
          <a:xfrm>
            <a:off x="2324230" y="4657973"/>
            <a:ext cx="174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68BC38-46BF-C646-86CC-4CAEE50F35C7}"/>
              </a:ext>
            </a:extLst>
          </p:cNvPr>
          <p:cNvSpPr/>
          <p:nvPr/>
        </p:nvSpPr>
        <p:spPr>
          <a:xfrm>
            <a:off x="3477455" y="4651393"/>
            <a:ext cx="84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03287CD-7A60-5541-9741-FA07EB8B563C}"/>
              </a:ext>
            </a:extLst>
          </p:cNvPr>
          <p:cNvSpPr/>
          <p:nvPr/>
        </p:nvSpPr>
        <p:spPr>
          <a:xfrm>
            <a:off x="4072559" y="4651707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B5CFF3C-FE4D-7643-BCEA-A069C4C7B7E7}"/>
              </a:ext>
            </a:extLst>
          </p:cNvPr>
          <p:cNvSpPr/>
          <p:nvPr/>
        </p:nvSpPr>
        <p:spPr>
          <a:xfrm>
            <a:off x="4808692" y="464275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B481FEA-39C7-354D-82EF-93F516CB1085}"/>
              </a:ext>
            </a:extLst>
          </p:cNvPr>
          <p:cNvSpPr/>
          <p:nvPr/>
        </p:nvSpPr>
        <p:spPr>
          <a:xfrm>
            <a:off x="5832368" y="4622958"/>
            <a:ext cx="93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8DA59D4-7EA8-874C-8ACC-249D9EE105DF}"/>
              </a:ext>
            </a:extLst>
          </p:cNvPr>
          <p:cNvSpPr/>
          <p:nvPr/>
        </p:nvSpPr>
        <p:spPr>
          <a:xfrm>
            <a:off x="1273554" y="5372351"/>
            <a:ext cx="2971086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står ett </a:t>
            </a:r>
            <a:r>
              <a:rPr lang="sv-SE" i="1" dirty="0">
                <a:solidFill>
                  <a:srgbClr val="0070C0"/>
                </a:solidFill>
              </a:rPr>
              <a:t>minustecken </a:t>
            </a:r>
            <a:r>
              <a:rPr lang="sv-SE" dirty="0"/>
              <a:t>framför en parentes, måste vi </a:t>
            </a:r>
            <a:r>
              <a:rPr lang="sv-SE" dirty="0">
                <a:solidFill>
                  <a:srgbClr val="9F0002"/>
                </a:solidFill>
              </a:rPr>
              <a:t>ändra tecken </a:t>
            </a:r>
            <a:r>
              <a:rPr lang="sv-SE" dirty="0"/>
              <a:t>inuti parentesen när den tas bort.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9EC0969-AFFA-664F-B74F-E825AA6D2369}"/>
              </a:ext>
            </a:extLst>
          </p:cNvPr>
          <p:cNvSpPr/>
          <p:nvPr/>
        </p:nvSpPr>
        <p:spPr>
          <a:xfrm>
            <a:off x="2533443" y="214481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=</a:t>
            </a:r>
            <a:endParaRPr lang="sv-SE" dirty="0">
              <a:effectLst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FFE235A-B4A0-934D-9F8B-DEFCA4AE59FB}"/>
              </a:ext>
            </a:extLst>
          </p:cNvPr>
          <p:cNvSpPr/>
          <p:nvPr/>
        </p:nvSpPr>
        <p:spPr>
          <a:xfrm>
            <a:off x="3811069" y="2154771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– 3 =</a:t>
            </a:r>
            <a:endParaRPr lang="sv-SE" dirty="0">
              <a:effectLst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007DBD3-6C4B-4E4F-940D-66F74661A64D}"/>
              </a:ext>
            </a:extLst>
          </p:cNvPr>
          <p:cNvSpPr/>
          <p:nvPr/>
        </p:nvSpPr>
        <p:spPr>
          <a:xfrm>
            <a:off x="4948882" y="2157841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C76625E-D67F-EB4A-B7E7-CEB32A3E859B}"/>
              </a:ext>
            </a:extLst>
          </p:cNvPr>
          <p:cNvSpPr/>
          <p:nvPr/>
        </p:nvSpPr>
        <p:spPr>
          <a:xfrm>
            <a:off x="2321726" y="2615907"/>
            <a:ext cx="38984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Samma sak gäller algebraiska uttryck: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57AE282-3546-8E45-916F-912BA45B2817}"/>
              </a:ext>
            </a:extLst>
          </p:cNvPr>
          <p:cNvSpPr/>
          <p:nvPr/>
        </p:nvSpPr>
        <p:spPr>
          <a:xfrm>
            <a:off x="6429784" y="3333296"/>
            <a:ext cx="2595127" cy="923330"/>
          </a:xfrm>
          <a:prstGeom prst="rect">
            <a:avLst/>
          </a:prstGeom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Även här måste vi ändra tecken i parentesen för att det ska stämma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B5E9B8D-0F29-E740-87EB-5F51EEE90467}"/>
              </a:ext>
            </a:extLst>
          </p:cNvPr>
          <p:cNvSpPr/>
          <p:nvPr/>
        </p:nvSpPr>
        <p:spPr>
          <a:xfrm>
            <a:off x="5229036" y="4225334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31BA5AD4-2558-3B43-A25B-7D83DBC1A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8" t="21350" r="9313" b="14492"/>
          <a:stretch/>
        </p:blipFill>
        <p:spPr>
          <a:xfrm>
            <a:off x="5043328" y="5429407"/>
            <a:ext cx="19127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D5A3408E-C19D-944B-8F34-30CCB747D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" t="20512" r="11232" b="15628"/>
          <a:stretch/>
        </p:blipFill>
        <p:spPr>
          <a:xfrm>
            <a:off x="5043328" y="6011481"/>
            <a:ext cx="1912783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sp>
        <p:nvSpPr>
          <p:cNvPr id="49" name="Uppåtböjd 48">
            <a:extLst>
              <a:ext uri="{FF2B5EF4-FFF2-40B4-BE49-F238E27FC236}">
                <a16:creationId xmlns:a16="http://schemas.microsoft.com/office/drawing/2014/main" id="{2EAFEDB7-42CC-A942-B71E-8F9064415BB3}"/>
              </a:ext>
            </a:extLst>
          </p:cNvPr>
          <p:cNvSpPr/>
          <p:nvPr/>
        </p:nvSpPr>
        <p:spPr>
          <a:xfrm>
            <a:off x="3344045" y="2399983"/>
            <a:ext cx="1271226" cy="2159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0" name="Uppåtböjd 49">
            <a:extLst>
              <a:ext uri="{FF2B5EF4-FFF2-40B4-BE49-F238E27FC236}">
                <a16:creationId xmlns:a16="http://schemas.microsoft.com/office/drawing/2014/main" id="{D778199A-07E4-4441-B74B-C8A4C2432068}"/>
              </a:ext>
            </a:extLst>
          </p:cNvPr>
          <p:cNvSpPr/>
          <p:nvPr/>
        </p:nvSpPr>
        <p:spPr>
          <a:xfrm>
            <a:off x="3668599" y="4486703"/>
            <a:ext cx="1271226" cy="2159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6" grpId="0"/>
      <p:bldP spid="37" grpId="0"/>
      <p:bldP spid="38" grpId="0"/>
      <p:bldP spid="39" grpId="0"/>
      <p:bldP spid="41" grpId="0" animBg="1"/>
      <p:bldP spid="42" grpId="0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70893" y="969934"/>
            <a:ext cx="10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Förenkla</a:t>
            </a:r>
          </a:p>
        </p:txBody>
      </p:sp>
      <p:sp>
        <p:nvSpPr>
          <p:cNvPr id="6" name="Rektangel 5"/>
          <p:cNvSpPr/>
          <p:nvPr/>
        </p:nvSpPr>
        <p:spPr>
          <a:xfrm>
            <a:off x="1066817" y="154810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9" name="Rektangel 8"/>
          <p:cNvSpPr/>
          <p:nvPr/>
        </p:nvSpPr>
        <p:spPr>
          <a:xfrm>
            <a:off x="912866" y="278945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(</a:t>
            </a:r>
            <a:r>
              <a:rPr lang="hu-HU" i="1" dirty="0"/>
              <a:t>z – </a:t>
            </a:r>
            <a:r>
              <a:rPr lang="hu-HU" dirty="0"/>
              <a:t>4) + 2</a:t>
            </a:r>
            <a:endParaRPr lang="sv-SE" i="1" dirty="0"/>
          </a:p>
        </p:txBody>
      </p:sp>
      <p:sp>
        <p:nvSpPr>
          <p:cNvPr id="10" name="Rektangel 9"/>
          <p:cNvSpPr/>
          <p:nvPr/>
        </p:nvSpPr>
        <p:spPr>
          <a:xfrm>
            <a:off x="827907" y="407989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(2 + 4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12" name="Rektangel 11"/>
          <p:cNvSpPr/>
          <p:nvPr/>
        </p:nvSpPr>
        <p:spPr>
          <a:xfrm>
            <a:off x="912866" y="3383042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(3</a:t>
            </a:r>
            <a:r>
              <a:rPr lang="en-US" i="1" dirty="0"/>
              <a:t>a – </a:t>
            </a:r>
            <a:r>
              <a:rPr lang="en-US" dirty="0"/>
              <a:t>4)</a:t>
            </a:r>
            <a:endParaRPr lang="sv-SE" i="1" dirty="0"/>
          </a:p>
        </p:txBody>
      </p:sp>
      <p:sp>
        <p:nvSpPr>
          <p:cNvPr id="8" name="Rektangel 7"/>
          <p:cNvSpPr/>
          <p:nvPr/>
        </p:nvSpPr>
        <p:spPr>
          <a:xfrm>
            <a:off x="912866" y="215616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r>
              <a:rPr lang="hu-HU" dirty="0"/>
              <a:t>)</a:t>
            </a:r>
            <a:endParaRPr lang="sv-SE" i="1" dirty="0"/>
          </a:p>
        </p:txBody>
      </p:sp>
      <p:sp>
        <p:nvSpPr>
          <p:cNvPr id="11" name="Rektangel 10"/>
          <p:cNvSpPr/>
          <p:nvPr/>
        </p:nvSpPr>
        <p:spPr>
          <a:xfrm>
            <a:off x="3818919" y="97572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omskrivning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098339" y="975728"/>
            <a:ext cx="5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Svar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206863" y="1515839"/>
            <a:ext cx="115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 </a:t>
            </a:r>
            <a:endParaRPr lang="sv-SE" i="1" dirty="0"/>
          </a:p>
        </p:txBody>
      </p:sp>
      <p:sp>
        <p:nvSpPr>
          <p:cNvPr id="15" name="Rektangel 14"/>
          <p:cNvSpPr/>
          <p:nvPr/>
        </p:nvSpPr>
        <p:spPr>
          <a:xfrm>
            <a:off x="7045912" y="1538386"/>
            <a:ext cx="82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2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</a:t>
            </a:r>
            <a:endParaRPr lang="sv-SE" i="1" dirty="0"/>
          </a:p>
        </p:txBody>
      </p:sp>
      <p:sp>
        <p:nvSpPr>
          <p:cNvPr id="16" name="Rektangel 15"/>
          <p:cNvSpPr/>
          <p:nvPr/>
        </p:nvSpPr>
        <p:spPr>
          <a:xfrm>
            <a:off x="4049502" y="2143282"/>
            <a:ext cx="130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endParaRPr lang="sv-SE" i="1" dirty="0"/>
          </a:p>
        </p:txBody>
      </p:sp>
      <p:sp>
        <p:nvSpPr>
          <p:cNvPr id="17" name="Rektangel 16"/>
          <p:cNvSpPr/>
          <p:nvPr/>
        </p:nvSpPr>
        <p:spPr>
          <a:xfrm>
            <a:off x="7098339" y="2116557"/>
            <a:ext cx="100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8" name="Rektangel 17"/>
          <p:cNvSpPr/>
          <p:nvPr/>
        </p:nvSpPr>
        <p:spPr>
          <a:xfrm>
            <a:off x="7102768" y="2781405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7</a:t>
            </a:r>
            <a:r>
              <a:rPr lang="hu-HU" i="1" dirty="0"/>
              <a:t>z </a:t>
            </a:r>
            <a:r>
              <a:rPr lang="hu-HU" dirty="0"/>
              <a:t>+ 6</a:t>
            </a:r>
            <a:endParaRPr lang="sv-SE" i="1" dirty="0"/>
          </a:p>
        </p:txBody>
      </p:sp>
      <p:sp>
        <p:nvSpPr>
          <p:cNvPr id="19" name="Rektangel 18"/>
          <p:cNvSpPr/>
          <p:nvPr/>
        </p:nvSpPr>
        <p:spPr>
          <a:xfrm>
            <a:off x="4012513" y="339273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a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20" name="Rektangel 19"/>
          <p:cNvSpPr/>
          <p:nvPr/>
        </p:nvSpPr>
        <p:spPr>
          <a:xfrm>
            <a:off x="7054515" y="3420942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i="1" dirty="0"/>
              <a:t>a</a:t>
            </a:r>
            <a:r>
              <a:rPr lang="en-US" dirty="0"/>
              <a:t> – 9 </a:t>
            </a:r>
            <a:endParaRPr lang="sv-SE" i="1" dirty="0"/>
          </a:p>
        </p:txBody>
      </p:sp>
      <p:sp>
        <p:nvSpPr>
          <p:cNvPr id="21" name="Rektangel 20"/>
          <p:cNvSpPr/>
          <p:nvPr/>
        </p:nvSpPr>
        <p:spPr>
          <a:xfrm>
            <a:off x="3979522" y="4079894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2 – 4</a:t>
            </a:r>
            <a:r>
              <a:rPr lang="en-US" i="1" dirty="0"/>
              <a:t>b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22" name="Rektangel 21"/>
          <p:cNvSpPr/>
          <p:nvPr/>
        </p:nvSpPr>
        <p:spPr>
          <a:xfrm>
            <a:off x="7102861" y="410449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  <a:r>
              <a:rPr lang="en-US" i="1" dirty="0"/>
              <a:t> b</a:t>
            </a:r>
            <a:endParaRPr lang="sv-SE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CF8783B-EB90-0744-ACC6-3AC450393250}"/>
              </a:ext>
            </a:extLst>
          </p:cNvPr>
          <p:cNvSpPr/>
          <p:nvPr/>
        </p:nvSpPr>
        <p:spPr>
          <a:xfrm>
            <a:off x="3976602" y="2797451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</a:t>
            </a:r>
            <a:r>
              <a:rPr lang="hu-HU" i="1" dirty="0"/>
              <a:t>z </a:t>
            </a:r>
            <a:r>
              <a:rPr lang="hu-HU" dirty="0"/>
              <a:t>+</a:t>
            </a:r>
            <a:r>
              <a:rPr lang="hu-HU" i="1" dirty="0"/>
              <a:t> </a:t>
            </a:r>
            <a:r>
              <a:rPr lang="hu-HU" dirty="0"/>
              <a:t>4 + 2</a:t>
            </a:r>
            <a:endParaRPr lang="sv-SE" i="1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D22A8C0-4F64-3B40-AD96-466650D8E8AB}"/>
              </a:ext>
            </a:extLst>
          </p:cNvPr>
          <p:cNvSpPr/>
          <p:nvPr/>
        </p:nvSpPr>
        <p:spPr>
          <a:xfrm>
            <a:off x="803060" y="477674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) 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a – b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F2ED2DD-4142-8644-B0EB-5B1964D9EC5D}"/>
              </a:ext>
            </a:extLst>
          </p:cNvPr>
          <p:cNvSpPr/>
          <p:nvPr/>
        </p:nvSpPr>
        <p:spPr>
          <a:xfrm>
            <a:off x="4012513" y="4768233"/>
            <a:ext cx="189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 +</a:t>
            </a:r>
            <a:r>
              <a:rPr lang="en-US" i="1" dirty="0"/>
              <a:t> a – b</a:t>
            </a:r>
            <a:endParaRPr lang="sv-SE" i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CCA7C6-BDB2-2E46-B161-5317329FBE22}"/>
              </a:ext>
            </a:extLst>
          </p:cNvPr>
          <p:cNvSpPr/>
          <p:nvPr/>
        </p:nvSpPr>
        <p:spPr>
          <a:xfrm>
            <a:off x="7098339" y="4774485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  <a:r>
              <a:rPr lang="en-US" i="1" dirty="0"/>
              <a:t>a</a:t>
            </a:r>
            <a:r>
              <a:rPr lang="en-US" dirty="0"/>
              <a:t> – 3</a:t>
            </a:r>
            <a:r>
              <a:rPr lang="en-US" i="1" dirty="0"/>
              <a:t>b</a:t>
            </a:r>
            <a:r>
              <a:rPr lang="en-US" dirty="0"/>
              <a:t> </a:t>
            </a:r>
            <a:endParaRPr lang="sv-SE" i="1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EFDE5BD-5102-4241-9C83-7BEAFC76115E}"/>
              </a:ext>
            </a:extLst>
          </p:cNvPr>
          <p:cNvSpPr/>
          <p:nvPr/>
        </p:nvSpPr>
        <p:spPr>
          <a:xfrm>
            <a:off x="827907" y="5473598"/>
            <a:ext cx="1919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hu-HU" dirty="0"/>
              <a:t>–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x – </a:t>
            </a:r>
            <a:r>
              <a:rPr lang="en-US" dirty="0"/>
              <a:t>3</a:t>
            </a:r>
            <a:r>
              <a:rPr lang="en-US" i="1" dirty="0"/>
              <a:t>y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B4C030D-05A1-2B4A-BE61-AB2CD831FCF8}"/>
              </a:ext>
            </a:extLst>
          </p:cNvPr>
          <p:cNvSpPr/>
          <p:nvPr/>
        </p:nvSpPr>
        <p:spPr>
          <a:xfrm>
            <a:off x="4012513" y="5481422"/>
            <a:ext cx="1659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hu-HU" dirty="0"/>
              <a:t>–</a:t>
            </a:r>
            <a:r>
              <a:rPr lang="sv-SE" dirty="0"/>
              <a:t> 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y</a:t>
            </a:r>
            <a:endParaRPr lang="sv-SE" i="1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5AA3351-BB68-C94C-90B7-D543B941108D}"/>
              </a:ext>
            </a:extLst>
          </p:cNvPr>
          <p:cNvSpPr/>
          <p:nvPr/>
        </p:nvSpPr>
        <p:spPr>
          <a:xfrm>
            <a:off x="7174481" y="5449056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+ 2</a:t>
            </a:r>
            <a:r>
              <a:rPr lang="en-US" i="1" dirty="0"/>
              <a:t>y</a:t>
            </a:r>
            <a:r>
              <a:rPr lang="en-US" dirty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3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ECBFC4C2-1585-D348-88EA-D0168429E5A3}"/>
              </a:ext>
            </a:extLst>
          </p:cNvPr>
          <p:cNvGrpSpPr/>
          <p:nvPr/>
        </p:nvGrpSpPr>
        <p:grpSpPr>
          <a:xfrm>
            <a:off x="581865" y="7389"/>
            <a:ext cx="7426755" cy="2040072"/>
            <a:chOff x="581865" y="7389"/>
            <a:chExt cx="7426755" cy="2040072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FCA26C1-08D1-4046-AC02-6CFC981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2366" y="7389"/>
              <a:ext cx="3726254" cy="2040072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F2ACF8F-B164-C640-9A6A-9FD89438CF42}"/>
                </a:ext>
              </a:extLst>
            </p:cNvPr>
            <p:cNvSpPr/>
            <p:nvPr/>
          </p:nvSpPr>
          <p:spPr>
            <a:xfrm>
              <a:off x="581865" y="38109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Teckna ett uttryck för triangelns omkrets.</a:t>
              </a:r>
            </a:p>
            <a:p>
              <a:r>
                <a:rPr lang="sv-SE" dirty="0"/>
                <a:t>Förenkla sedan uttrycket.</a:t>
              </a:r>
              <a:endParaRPr lang="sv-SE" dirty="0">
                <a:effectLst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95E5BEE-BE0A-EF4F-A2F5-E624C8FD42D8}"/>
              </a:ext>
            </a:extLst>
          </p:cNvPr>
          <p:cNvSpPr/>
          <p:nvPr/>
        </p:nvSpPr>
        <p:spPr>
          <a:xfrm>
            <a:off x="706455" y="2421166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Omkretsen </a:t>
            </a:r>
            <a:r>
              <a:rPr lang="sv-SE" dirty="0"/>
              <a:t>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26479E8-DA1E-EA4A-A4C9-BC1478020E77}"/>
              </a:ext>
            </a:extLst>
          </p:cNvPr>
          <p:cNvSpPr/>
          <p:nvPr/>
        </p:nvSpPr>
        <p:spPr>
          <a:xfrm>
            <a:off x="2010590" y="2421166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(x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2) </a:t>
            </a:r>
            <a:r>
              <a:rPr lang="en-US" dirty="0"/>
              <a:t>+ </a:t>
            </a:r>
            <a:r>
              <a:rPr lang="en-US" dirty="0">
                <a:latin typeface="Bradley Hand" pitchFamily="2" charset="77"/>
              </a:rPr>
              <a:t>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(x </a:t>
            </a:r>
            <a:r>
              <a:rPr lang="en-US" dirty="0"/>
              <a:t>–</a:t>
            </a:r>
            <a:r>
              <a:rPr lang="en-US" dirty="0">
                <a:latin typeface="Bradley Hand" pitchFamily="2" charset="77"/>
              </a:rPr>
              <a:t> 1) </a:t>
            </a:r>
            <a:r>
              <a:rPr lang="en-US" dirty="0"/>
              <a:t>=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0389CE-5CAF-F240-8C89-5DBB9260B499}"/>
              </a:ext>
            </a:extLst>
          </p:cNvPr>
          <p:cNvSpPr/>
          <p:nvPr/>
        </p:nvSpPr>
        <p:spPr>
          <a:xfrm>
            <a:off x="4250032" y="239676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x </a:t>
            </a:r>
            <a:r>
              <a:rPr lang="en-US" sz="1600" dirty="0"/>
              <a:t>+</a:t>
            </a:r>
            <a:r>
              <a:rPr lang="en-US" dirty="0">
                <a:latin typeface="Bradley Hand" pitchFamily="2" charset="77"/>
              </a:rPr>
              <a:t> 2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x </a:t>
            </a:r>
            <a:r>
              <a:rPr lang="en-US" sz="1600" dirty="0"/>
              <a:t>–</a:t>
            </a:r>
            <a:r>
              <a:rPr lang="en-US" dirty="0">
                <a:latin typeface="Bradley Hand" pitchFamily="2" charset="77"/>
              </a:rPr>
              <a:t> 1 </a:t>
            </a:r>
            <a:r>
              <a:rPr lang="en-US" dirty="0"/>
              <a:t>=</a:t>
            </a:r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F32595A0-0582-1A40-BF24-35BF1D559556}"/>
              </a:ext>
            </a:extLst>
          </p:cNvPr>
          <p:cNvGrpSpPr/>
          <p:nvPr/>
        </p:nvGrpSpPr>
        <p:grpSpPr>
          <a:xfrm>
            <a:off x="4285323" y="2677289"/>
            <a:ext cx="1532411" cy="3393"/>
            <a:chOff x="4979147" y="3528292"/>
            <a:chExt cx="1532411" cy="3393"/>
          </a:xfrm>
        </p:grpSpPr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36946228-2B0C-B641-B22B-606EB4C20865}"/>
                </a:ext>
              </a:extLst>
            </p:cNvPr>
            <p:cNvCxnSpPr>
              <a:cxnSpLocks/>
            </p:cNvCxnSpPr>
            <p:nvPr/>
          </p:nvCxnSpPr>
          <p:spPr>
            <a:xfrm>
              <a:off x="4979147" y="3529446"/>
              <a:ext cx="183203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213C2970-2900-3346-9EAD-FDCCF1793BA1}"/>
                </a:ext>
              </a:extLst>
            </p:cNvPr>
            <p:cNvCxnSpPr>
              <a:cxnSpLocks/>
            </p:cNvCxnSpPr>
            <p:nvPr/>
          </p:nvCxnSpPr>
          <p:spPr>
            <a:xfrm>
              <a:off x="5951503" y="3528292"/>
              <a:ext cx="245730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1A457E76-7701-834F-8B9C-B9F1B115D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802" y="3531684"/>
              <a:ext cx="260287" cy="1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6A8E2C68-BE6A-7D4E-9E3A-839367BEFE1A}"/>
                </a:ext>
              </a:extLst>
            </p:cNvPr>
            <p:cNvCxnSpPr>
              <a:cxnSpLocks/>
            </p:cNvCxnSpPr>
            <p:nvPr/>
          </p:nvCxnSpPr>
          <p:spPr>
            <a:xfrm>
              <a:off x="5239352" y="3528292"/>
              <a:ext cx="263091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A7EA2E9C-E994-144E-A69C-D7DCCF2326B6}"/>
                </a:ext>
              </a:extLst>
            </p:cNvPr>
            <p:cNvCxnSpPr>
              <a:cxnSpLocks/>
            </p:cNvCxnSpPr>
            <p:nvPr/>
          </p:nvCxnSpPr>
          <p:spPr>
            <a:xfrm>
              <a:off x="6280325" y="3528292"/>
              <a:ext cx="231233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AFA1FAB4-A73F-3645-B6BF-D7AB9C559383}"/>
              </a:ext>
            </a:extLst>
          </p:cNvPr>
          <p:cNvSpPr/>
          <p:nvPr/>
        </p:nvSpPr>
        <p:spPr>
          <a:xfrm>
            <a:off x="6017371" y="2396763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3x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1</a:t>
            </a:r>
            <a:endParaRPr lang="sv-SE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455DAD-4013-4647-9333-0ACD73CD9B59}"/>
              </a:ext>
            </a:extLst>
          </p:cNvPr>
          <p:cNvSpPr/>
          <p:nvPr/>
        </p:nvSpPr>
        <p:spPr>
          <a:xfrm>
            <a:off x="1486681" y="3568090"/>
            <a:ext cx="86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latin typeface="Bradley Hand" pitchFamily="2" charset="77"/>
              </a:rPr>
              <a:t>Svar</a:t>
            </a:r>
            <a:r>
              <a:rPr lang="en-US" u="sng" dirty="0">
                <a:latin typeface="Bradley Hand" pitchFamily="2" charset="77"/>
              </a:rPr>
              <a:t>:</a:t>
            </a:r>
            <a:endParaRPr lang="sv-SE" u="sng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B2B8DDC-9D19-2B4C-9025-156C59B34FFA}"/>
              </a:ext>
            </a:extLst>
          </p:cNvPr>
          <p:cNvSpPr/>
          <p:nvPr/>
        </p:nvSpPr>
        <p:spPr>
          <a:xfrm>
            <a:off x="2119726" y="3575416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Omkretsen är </a:t>
            </a:r>
            <a:r>
              <a:rPr lang="en-US" dirty="0">
                <a:latin typeface="Bradley Hand" pitchFamily="2" charset="77"/>
              </a:rPr>
              <a:t>3x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1</a:t>
            </a:r>
            <a:endParaRPr lang="sv-S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1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534</Words>
  <Application>Microsoft Macintosh PowerPoint</Application>
  <PresentationFormat>Bildspel på skärmen (4:3)</PresentationFormat>
  <Paragraphs>98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33</cp:revision>
  <dcterms:created xsi:type="dcterms:W3CDTF">2017-04-14T14:34:08Z</dcterms:created>
  <dcterms:modified xsi:type="dcterms:W3CDTF">2020-03-03T15:59:49Z</dcterms:modified>
</cp:coreProperties>
</file>